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drawings/drawing2.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xml" ContentType="application/vnd.ms-office.chartstyle+xml"/>
  <Override PartName="/ppt/charts/colors1.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style2.xml" ContentType="application/vnd.ms-office.chartstyle+xml"/>
  <Override PartName="/ppt/charts/colors2.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52"/>
  </p:notesMasterIdLst>
  <p:sldIdLst>
    <p:sldId id="256" r:id="rId5"/>
    <p:sldId id="264" r:id="rId6"/>
    <p:sldId id="1410" r:id="rId7"/>
    <p:sldId id="265" r:id="rId8"/>
    <p:sldId id="1411" r:id="rId9"/>
    <p:sldId id="277" r:id="rId10"/>
    <p:sldId id="1391" r:id="rId11"/>
    <p:sldId id="260" r:id="rId12"/>
    <p:sldId id="1399" r:id="rId13"/>
    <p:sldId id="281" r:id="rId14"/>
    <p:sldId id="282" r:id="rId15"/>
    <p:sldId id="283" r:id="rId16"/>
    <p:sldId id="287" r:id="rId17"/>
    <p:sldId id="1392" r:id="rId18"/>
    <p:sldId id="291" r:id="rId19"/>
    <p:sldId id="1400" r:id="rId20"/>
    <p:sldId id="292" r:id="rId21"/>
    <p:sldId id="293" r:id="rId22"/>
    <p:sldId id="294" r:id="rId23"/>
    <p:sldId id="1401" r:id="rId24"/>
    <p:sldId id="295" r:id="rId25"/>
    <p:sldId id="297" r:id="rId26"/>
    <p:sldId id="298" r:id="rId27"/>
    <p:sldId id="1393" r:id="rId28"/>
    <p:sldId id="299" r:id="rId29"/>
    <p:sldId id="300" r:id="rId30"/>
    <p:sldId id="602" r:id="rId31"/>
    <p:sldId id="603" r:id="rId32"/>
    <p:sldId id="1394" r:id="rId33"/>
    <p:sldId id="605" r:id="rId34"/>
    <p:sldId id="1382" r:id="rId35"/>
    <p:sldId id="1386" r:id="rId36"/>
    <p:sldId id="1388" r:id="rId37"/>
    <p:sldId id="1395" r:id="rId38"/>
    <p:sldId id="1390" r:id="rId39"/>
    <p:sldId id="1402" r:id="rId40"/>
    <p:sldId id="1412" r:id="rId41"/>
    <p:sldId id="1413" r:id="rId42"/>
    <p:sldId id="1403" r:id="rId43"/>
    <p:sldId id="275" r:id="rId44"/>
    <p:sldId id="1414" r:id="rId45"/>
    <p:sldId id="1398" r:id="rId46"/>
    <p:sldId id="1281" r:id="rId47"/>
    <p:sldId id="1405" r:id="rId48"/>
    <p:sldId id="1415" r:id="rId49"/>
    <p:sldId id="1406" r:id="rId50"/>
    <p:sldId id="604" r:id="rId51"/>
  </p:sldIdLst>
  <p:sldSz cx="9144000" cy="6858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B96029-39BD-012A-8843-1F78BF9D667E}" name="Catherine Lew" initials="CL" userId="b5730ebdb76552f0" providerId="Windows Live"/>
  <p188:author id="{5C68B970-E3A2-8895-62F7-B51B08E60034}" name="Rohnda Ammouri" initials="RA" userId="a601c027e127c81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A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70" autoAdjust="0"/>
    <p:restoredTop sz="95226" autoAdjust="0"/>
  </p:normalViewPr>
  <p:slideViewPr>
    <p:cSldViewPr snapToGrid="0" snapToObjects="1">
      <p:cViewPr varScale="1">
        <p:scale>
          <a:sx n="78" d="100"/>
          <a:sy n="78" d="100"/>
        </p:scale>
        <p:origin x="390" y="96"/>
      </p:cViewPr>
      <p:guideLst/>
    </p:cSldViewPr>
  </p:slideViewPr>
  <p:outlineViewPr>
    <p:cViewPr>
      <p:scale>
        <a:sx n="33" d="100"/>
        <a:sy n="33" d="100"/>
      </p:scale>
      <p:origin x="0" y="0"/>
    </p:cViewPr>
  </p:outlin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xml"/><Relationship Id="rId1" Type="http://schemas.microsoft.com/office/2011/relationships/chartStyle" Target="style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xml"/><Relationship Id="rId1" Type="http://schemas.microsoft.com/office/2011/relationships/chartStyle" Target="style2.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9881431293669E-2"/>
          <c:y val="1.8928849302600161E-2"/>
          <c:w val="0.86216811348719036"/>
          <c:h val="0.91053962000358313"/>
        </c:manualLayout>
      </c:layout>
      <c:barChart>
        <c:barDir val="bar"/>
        <c:grouping val="clustered"/>
        <c:varyColors val="0"/>
        <c:ser>
          <c:idx val="0"/>
          <c:order val="0"/>
          <c:tx>
            <c:strRef>
              <c:f>Sheet1!$B$1</c:f>
              <c:strCache>
                <c:ptCount val="1"/>
                <c:pt idx="0">
                  <c:v>q1-2023</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6807-4BCA-8814-9580DD0012CA}"/>
              </c:ext>
            </c:extLst>
          </c:dPt>
          <c:dPt>
            <c:idx val="1"/>
            <c:invertIfNegative val="0"/>
            <c:bubble3D val="0"/>
            <c:extLst>
              <c:ext xmlns:c16="http://schemas.microsoft.com/office/drawing/2014/chart" uri="{C3380CC4-5D6E-409C-BE32-E72D297353CC}">
                <c16:uniqueId val="{00000002-6807-4BCA-8814-9580DD0012CA}"/>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6807-4BCA-8814-9580DD0012CA}"/>
              </c:ext>
            </c:extLst>
          </c:dPt>
          <c:dPt>
            <c:idx val="3"/>
            <c:invertIfNegative val="0"/>
            <c:bubble3D val="0"/>
            <c:spPr>
              <a:solidFill>
                <a:schemeClr val="accent6">
                  <a:lumMod val="60000"/>
                  <a:lumOff val="40000"/>
                </a:schemeClr>
              </a:solidFill>
              <a:ln>
                <a:noFill/>
              </a:ln>
            </c:spPr>
            <c:extLst>
              <c:ext xmlns:c16="http://schemas.microsoft.com/office/drawing/2014/chart" uri="{C3380CC4-5D6E-409C-BE32-E72D297353CC}">
                <c16:uniqueId val="{00000006-6807-4BCA-8814-9580DD0012CA}"/>
              </c:ext>
            </c:extLst>
          </c:dPt>
          <c:dPt>
            <c:idx val="4"/>
            <c:invertIfNegative val="0"/>
            <c:bubble3D val="0"/>
            <c:spPr>
              <a:solidFill>
                <a:schemeClr val="accent4"/>
              </a:solidFill>
              <a:ln>
                <a:noFill/>
              </a:ln>
            </c:spPr>
            <c:extLst>
              <c:ext xmlns:c16="http://schemas.microsoft.com/office/drawing/2014/chart" uri="{C3380CC4-5D6E-409C-BE32-E72D297353CC}">
                <c16:uniqueId val="{00000008-6807-4BCA-8814-9580DD0012CA}"/>
              </c:ext>
            </c:extLst>
          </c:dPt>
          <c:dPt>
            <c:idx val="5"/>
            <c:invertIfNegative val="0"/>
            <c:bubble3D val="0"/>
            <c:spPr>
              <a:solidFill>
                <a:schemeClr val="accent5"/>
              </a:solidFill>
              <a:ln>
                <a:noFill/>
              </a:ln>
            </c:spPr>
            <c:extLst>
              <c:ext xmlns:c16="http://schemas.microsoft.com/office/drawing/2014/chart" uri="{C3380CC4-5D6E-409C-BE32-E72D297353CC}">
                <c16:uniqueId val="{0000000A-6807-4BCA-8814-9580DD0012CA}"/>
              </c:ext>
            </c:extLst>
          </c:dPt>
          <c:dPt>
            <c:idx val="6"/>
            <c:invertIfNegative val="0"/>
            <c:bubble3D val="0"/>
            <c:spPr>
              <a:solidFill>
                <a:schemeClr val="accent4"/>
              </a:solidFill>
              <a:ln>
                <a:noFill/>
              </a:ln>
            </c:spPr>
            <c:extLst>
              <c:ext xmlns:c16="http://schemas.microsoft.com/office/drawing/2014/chart" uri="{C3380CC4-5D6E-409C-BE32-E72D297353CC}">
                <c16:uniqueId val="{0000000C-6807-4BCA-8814-9580DD0012CA}"/>
              </c:ext>
            </c:extLst>
          </c:dPt>
          <c:dPt>
            <c:idx val="8"/>
            <c:invertIfNegative val="0"/>
            <c:bubble3D val="0"/>
            <c:spPr>
              <a:solidFill>
                <a:schemeClr val="accent6"/>
              </a:solidFill>
              <a:ln>
                <a:noFill/>
              </a:ln>
            </c:spPr>
            <c:extLst>
              <c:ext xmlns:c16="http://schemas.microsoft.com/office/drawing/2014/chart" uri="{C3380CC4-5D6E-409C-BE32-E72D297353CC}">
                <c16:uniqueId val="{0000000E-6807-4BCA-8814-9580DD0012CA}"/>
              </c:ext>
            </c:extLst>
          </c:dPt>
          <c:dPt>
            <c:idx val="9"/>
            <c:invertIfNegative val="0"/>
            <c:bubble3D val="0"/>
            <c:extLst>
              <c:ext xmlns:c16="http://schemas.microsoft.com/office/drawing/2014/chart" uri="{C3380CC4-5D6E-409C-BE32-E72D297353CC}">
                <c16:uniqueId val="{0000000F-6807-4BCA-8814-9580DD0012CA}"/>
              </c:ext>
            </c:extLst>
          </c:dPt>
          <c:dPt>
            <c:idx val="10"/>
            <c:invertIfNegative val="0"/>
            <c:bubble3D val="0"/>
            <c:extLst>
              <c:ext xmlns:c16="http://schemas.microsoft.com/office/drawing/2014/chart" uri="{C3380CC4-5D6E-409C-BE32-E72D297353CC}">
                <c16:uniqueId val="{00000010-6807-4BCA-8814-9580DD0012CA}"/>
              </c:ext>
            </c:extLst>
          </c:dPt>
          <c:dPt>
            <c:idx val="12"/>
            <c:invertIfNegative val="0"/>
            <c:bubble3D val="0"/>
            <c:extLst>
              <c:ext xmlns:c16="http://schemas.microsoft.com/office/drawing/2014/chart" uri="{C3380CC4-5D6E-409C-BE32-E72D297353CC}">
                <c16:uniqueId val="{00000011-6807-4BCA-8814-9580DD0012CA}"/>
              </c:ext>
            </c:extLst>
          </c:dPt>
          <c:dPt>
            <c:idx val="15"/>
            <c:invertIfNegative val="0"/>
            <c:bubble3D val="0"/>
            <c:extLst>
              <c:ext xmlns:c16="http://schemas.microsoft.com/office/drawing/2014/chart" uri="{C3380CC4-5D6E-409C-BE32-E72D297353CC}">
                <c16:uniqueId val="{00000012-6807-4BCA-8814-9580DD0012CA}"/>
              </c:ext>
            </c:extLst>
          </c:dPt>
          <c:dPt>
            <c:idx val="18"/>
            <c:invertIfNegative val="0"/>
            <c:bubble3D val="0"/>
            <c:extLst>
              <c:ext xmlns:c16="http://schemas.microsoft.com/office/drawing/2014/chart" uri="{C3380CC4-5D6E-409C-BE32-E72D297353CC}">
                <c16:uniqueId val="{00000013-6807-4BCA-8814-9580DD0012CA}"/>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Excellent</c:v>
                </c:pt>
                <c:pt idx="1">
                  <c:v>Good</c:v>
                </c:pt>
                <c:pt idx="3">
                  <c:v>Fair</c:v>
                </c:pt>
                <c:pt idx="5">
                  <c:v>Poor</c:v>
                </c:pt>
                <c:pt idx="6">
                  <c:v>Very poor</c:v>
                </c:pt>
                <c:pt idx="8">
                  <c:v>Don't know</c:v>
                </c:pt>
              </c:strCache>
            </c:strRef>
          </c:cat>
          <c:val>
            <c:numRef>
              <c:f>Sheet1!$B$2:$B$10</c:f>
              <c:numCache>
                <c:formatCode>0%</c:formatCode>
                <c:ptCount val="9"/>
                <c:pt idx="0">
                  <c:v>0.1</c:v>
                </c:pt>
                <c:pt idx="1">
                  <c:v>0.56999999999999995</c:v>
                </c:pt>
                <c:pt idx="3">
                  <c:v>0.21</c:v>
                </c:pt>
                <c:pt idx="5">
                  <c:v>0.09</c:v>
                </c:pt>
                <c:pt idx="6">
                  <c:v>0.03</c:v>
                </c:pt>
                <c:pt idx="8">
                  <c:v>0</c:v>
                </c:pt>
              </c:numCache>
            </c:numRef>
          </c:val>
          <c:extLst>
            <c:ext xmlns:c16="http://schemas.microsoft.com/office/drawing/2014/chart" uri="{C3380CC4-5D6E-409C-BE32-E72D297353CC}">
              <c16:uniqueId val="{00000014-6807-4BCA-8814-9580DD0012CA}"/>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15268865640329"/>
          <c:y val="8.6435549064701939E-2"/>
          <c:w val="0.45663673165335195"/>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Providing police services</c:v>
                </c:pt>
                <c:pt idx="1">
                  <c:v>Maintaining the sewer and wastewater system</c:v>
                </c:pt>
                <c:pt idx="2">
                  <c:v>Preparing for emergencies and
natural disasters</c:v>
                </c:pt>
                <c:pt idx="3">
                  <c:v>Providing programs services for children
and youth</c:v>
                </c:pt>
                <c:pt idx="4">
                  <c:v>Providing fire protection services</c:v>
                </c:pt>
                <c:pt idx="5">
                  <c:v>Keeping the community informed about important City programs</c:v>
                </c:pt>
                <c:pt idx="6">
                  <c:v>Providing programs and services for seniors</c:v>
                </c:pt>
                <c:pt idx="7">
                  <c:v>Maintaining public parks in good
physical condition</c:v>
                </c:pt>
              </c:strCache>
            </c:strRef>
          </c:cat>
          <c:val>
            <c:numRef>
              <c:f>Sheet1!$B$2:$B$9</c:f>
              <c:numCache>
                <c:formatCode>0%</c:formatCode>
                <c:ptCount val="8"/>
                <c:pt idx="0">
                  <c:v>0.55000000000000004</c:v>
                </c:pt>
                <c:pt idx="1">
                  <c:v>0.56000000000000005</c:v>
                </c:pt>
                <c:pt idx="2">
                  <c:v>0.56000000000000005</c:v>
                </c:pt>
                <c:pt idx="3">
                  <c:v>0.51</c:v>
                </c:pt>
                <c:pt idx="4">
                  <c:v>0.51</c:v>
                </c:pt>
                <c:pt idx="5">
                  <c:v>0.44</c:v>
                </c:pt>
                <c:pt idx="6">
                  <c:v>0.41</c:v>
                </c:pt>
                <c:pt idx="7">
                  <c:v>0.39</c:v>
                </c:pt>
              </c:numCache>
            </c:numRef>
          </c:val>
          <c:extLst>
            <c:ext xmlns:c16="http://schemas.microsoft.com/office/drawing/2014/chart" uri="{C3380CC4-5D6E-409C-BE32-E72D297353CC}">
              <c16:uniqueId val="{00000000-7D62-4DB3-8CED-15967AD05C2B}"/>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Providing police services</c:v>
                </c:pt>
                <c:pt idx="1">
                  <c:v>Maintaining the sewer and wastewater system</c:v>
                </c:pt>
                <c:pt idx="2">
                  <c:v>Preparing for emergencies and
natural disasters</c:v>
                </c:pt>
                <c:pt idx="3">
                  <c:v>Providing programs services for children
and youth</c:v>
                </c:pt>
                <c:pt idx="4">
                  <c:v>Providing fire protection services</c:v>
                </c:pt>
                <c:pt idx="5">
                  <c:v>Keeping the community informed about important City programs</c:v>
                </c:pt>
                <c:pt idx="6">
                  <c:v>Providing programs and services for seniors</c:v>
                </c:pt>
                <c:pt idx="7">
                  <c:v>Maintaining public parks in good
physical condition</c:v>
                </c:pt>
              </c:strCache>
            </c:strRef>
          </c:cat>
          <c:val>
            <c:numRef>
              <c:f>Sheet1!$C$2:$C$9</c:f>
              <c:numCache>
                <c:formatCode>0%</c:formatCode>
                <c:ptCount val="8"/>
                <c:pt idx="0">
                  <c:v>0.32</c:v>
                </c:pt>
                <c:pt idx="1">
                  <c:v>0.28999999999999998</c:v>
                </c:pt>
                <c:pt idx="2">
                  <c:v>0.28999999999999998</c:v>
                </c:pt>
                <c:pt idx="3">
                  <c:v>0.34</c:v>
                </c:pt>
                <c:pt idx="4">
                  <c:v>0.34</c:v>
                </c:pt>
                <c:pt idx="5">
                  <c:v>0.41</c:v>
                </c:pt>
                <c:pt idx="6">
                  <c:v>0.44</c:v>
                </c:pt>
                <c:pt idx="7">
                  <c:v>0.47</c:v>
                </c:pt>
              </c:numCache>
            </c:numRef>
          </c:val>
          <c:extLst>
            <c:ext xmlns:c16="http://schemas.microsoft.com/office/drawing/2014/chart" uri="{C3380CC4-5D6E-409C-BE32-E72D297353CC}">
              <c16:uniqueId val="{00000001-7D62-4DB3-8CED-15967AD05C2B}"/>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Providing police services</c:v>
                </c:pt>
                <c:pt idx="1">
                  <c:v>Maintaining the sewer and wastewater system</c:v>
                </c:pt>
                <c:pt idx="2">
                  <c:v>Preparing for emergencies and
natural disasters</c:v>
                </c:pt>
                <c:pt idx="3">
                  <c:v>Providing programs services for children
and youth</c:v>
                </c:pt>
                <c:pt idx="4">
                  <c:v>Providing fire protection services</c:v>
                </c:pt>
                <c:pt idx="5">
                  <c:v>Keeping the community informed about important City programs</c:v>
                </c:pt>
                <c:pt idx="6">
                  <c:v>Providing programs and services for seniors</c:v>
                </c:pt>
                <c:pt idx="7">
                  <c:v>Maintaining public parks in good
physical condition</c:v>
                </c:pt>
              </c:strCache>
            </c:strRef>
          </c:cat>
          <c:val>
            <c:numRef>
              <c:f>Sheet1!$D$2:$D$9</c:f>
              <c:numCache>
                <c:formatCode>0%</c:formatCode>
                <c:ptCount val="8"/>
                <c:pt idx="0">
                  <c:v>0.12</c:v>
                </c:pt>
                <c:pt idx="1">
                  <c:v>0.1</c:v>
                </c:pt>
                <c:pt idx="2">
                  <c:v>0.12</c:v>
                </c:pt>
                <c:pt idx="3">
                  <c:v>0.12</c:v>
                </c:pt>
                <c:pt idx="4">
                  <c:v>0.11</c:v>
                </c:pt>
                <c:pt idx="5">
                  <c:v>0.12</c:v>
                </c:pt>
                <c:pt idx="6">
                  <c:v>0.09</c:v>
                </c:pt>
                <c:pt idx="7">
                  <c:v>0.08</c:v>
                </c:pt>
              </c:numCache>
            </c:numRef>
          </c:val>
          <c:extLst>
            <c:ext xmlns:c16="http://schemas.microsoft.com/office/drawing/2014/chart" uri="{C3380CC4-5D6E-409C-BE32-E72D297353CC}">
              <c16:uniqueId val="{00000002-7D62-4DB3-8CED-15967AD05C2B}"/>
            </c:ext>
          </c:extLst>
        </c:ser>
        <c:ser>
          <c:idx val="3"/>
          <c:order val="3"/>
          <c:tx>
            <c:strRef>
              <c:f>Sheet1!$E$1</c:f>
              <c:strCache>
                <c:ptCount val="1"/>
                <c:pt idx="0">
                  <c:v>Not Too Impt.</c:v>
                </c:pt>
              </c:strCache>
            </c:strRef>
          </c:tx>
          <c:spPr>
            <a:solidFill>
              <a:schemeClr val="accent4"/>
            </a:solidFill>
            <a:ln>
              <a:noFill/>
            </a:ln>
          </c:spPr>
          <c:invertIfNegative val="0"/>
          <c:dLbls>
            <c:dLbl>
              <c:idx val="6"/>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FC-4881-B970-EC8BAEEA7933}"/>
                </c:ext>
              </c:extLst>
            </c:dLbl>
            <c:dLbl>
              <c:idx val="7"/>
              <c:spPr>
                <a:noFill/>
                <a:ln>
                  <a:noFill/>
                </a:ln>
                <a:effectLst/>
              </c:spPr>
              <c:txPr>
                <a:bodyPr wrap="square" lIns="38100" tIns="19050" rIns="38100" bIns="19050" anchor="ctr">
                  <a:spAutoFit/>
                </a:bodyPr>
                <a:lstStyle/>
                <a:p>
                  <a:pPr>
                    <a:defRPr sz="11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FC-4881-B970-EC8BAEEA7933}"/>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Sheet1!$A$2:$A$9</c:f>
              <c:strCache>
                <c:ptCount val="8"/>
                <c:pt idx="0">
                  <c:v>Providing police services</c:v>
                </c:pt>
                <c:pt idx="1">
                  <c:v>Maintaining the sewer and wastewater system</c:v>
                </c:pt>
                <c:pt idx="2">
                  <c:v>Preparing for emergencies and
natural disasters</c:v>
                </c:pt>
                <c:pt idx="3">
                  <c:v>Providing programs services for children
and youth</c:v>
                </c:pt>
                <c:pt idx="4">
                  <c:v>Providing fire protection services</c:v>
                </c:pt>
                <c:pt idx="5">
                  <c:v>Keeping the community informed about important City programs</c:v>
                </c:pt>
                <c:pt idx="6">
                  <c:v>Providing programs and services for seniors</c:v>
                </c:pt>
                <c:pt idx="7">
                  <c:v>Maintaining public parks in good
physical condition</c:v>
                </c:pt>
              </c:strCache>
            </c:strRef>
          </c:cat>
          <c:val>
            <c:numRef>
              <c:f>Sheet1!$E$2:$E$9</c:f>
              <c:numCache>
                <c:formatCode>0%</c:formatCode>
                <c:ptCount val="8"/>
                <c:pt idx="0">
                  <c:v>0.01</c:v>
                </c:pt>
                <c:pt idx="1">
                  <c:v>0.03</c:v>
                </c:pt>
                <c:pt idx="2">
                  <c:v>0.02</c:v>
                </c:pt>
                <c:pt idx="3">
                  <c:v>0.01</c:v>
                </c:pt>
                <c:pt idx="4">
                  <c:v>0.04</c:v>
                </c:pt>
                <c:pt idx="5">
                  <c:v>0.02</c:v>
                </c:pt>
                <c:pt idx="6">
                  <c:v>0.06</c:v>
                </c:pt>
                <c:pt idx="7">
                  <c:v>0.05</c:v>
                </c:pt>
              </c:numCache>
            </c:numRef>
          </c:val>
          <c:extLst>
            <c:ext xmlns:c16="http://schemas.microsoft.com/office/drawing/2014/chart" uri="{C3380CC4-5D6E-409C-BE32-E72D297353CC}">
              <c16:uniqueId val="{00000003-7D62-4DB3-8CED-15967AD05C2B}"/>
            </c:ext>
          </c:extLst>
        </c:ser>
        <c:ser>
          <c:idx val="4"/>
          <c:order val="4"/>
          <c:tx>
            <c:strRef>
              <c:f>Sheet1!$F$1</c:f>
              <c:strCache>
                <c:ptCount val="1"/>
                <c:pt idx="0">
                  <c:v>No Opin./Don't Know</c:v>
                </c:pt>
              </c:strCache>
            </c:strRef>
          </c:tx>
          <c:spPr>
            <a:solidFill>
              <a:schemeClr val="accent6"/>
            </a:solidFill>
            <a:ln>
              <a:noFill/>
            </a:ln>
          </c:spPr>
          <c:invertIfNegative val="0"/>
          <c:dLbls>
            <c:delete val="1"/>
          </c:dLbls>
          <c:cat>
            <c:strRef>
              <c:f>Sheet1!$A$2:$A$9</c:f>
              <c:strCache>
                <c:ptCount val="8"/>
                <c:pt idx="0">
                  <c:v>Providing police services</c:v>
                </c:pt>
                <c:pt idx="1">
                  <c:v>Maintaining the sewer and wastewater system</c:v>
                </c:pt>
                <c:pt idx="2">
                  <c:v>Preparing for emergencies and
natural disasters</c:v>
                </c:pt>
                <c:pt idx="3">
                  <c:v>Providing programs services for children
and youth</c:v>
                </c:pt>
                <c:pt idx="4">
                  <c:v>Providing fire protection services</c:v>
                </c:pt>
                <c:pt idx="5">
                  <c:v>Keeping the community informed about important City programs</c:v>
                </c:pt>
                <c:pt idx="6">
                  <c:v>Providing programs and services for seniors</c:v>
                </c:pt>
                <c:pt idx="7">
                  <c:v>Maintaining public parks in good
physical condition</c:v>
                </c:pt>
              </c:strCache>
            </c:strRef>
          </c:cat>
          <c:val>
            <c:numRef>
              <c:f>Sheet1!$F$2:$F$9</c:f>
              <c:numCache>
                <c:formatCode>0%</c:formatCode>
                <c:ptCount val="8"/>
                <c:pt idx="0">
                  <c:v>0</c:v>
                </c:pt>
                <c:pt idx="1">
                  <c:v>0.01</c:v>
                </c:pt>
                <c:pt idx="2">
                  <c:v>0.02</c:v>
                </c:pt>
                <c:pt idx="3">
                  <c:v>0.02</c:v>
                </c:pt>
                <c:pt idx="4">
                  <c:v>0</c:v>
                </c:pt>
                <c:pt idx="5">
                  <c:v>0</c:v>
                </c:pt>
                <c:pt idx="6">
                  <c:v>0.01</c:v>
                </c:pt>
                <c:pt idx="7">
                  <c:v>0.01</c:v>
                </c:pt>
              </c:numCache>
            </c:numRef>
          </c:val>
          <c:extLst>
            <c:ext xmlns:c16="http://schemas.microsoft.com/office/drawing/2014/chart" uri="{C3380CC4-5D6E-409C-BE32-E72D297353CC}">
              <c16:uniqueId val="{00000004-7D62-4DB3-8CED-15967AD05C2B}"/>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7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685210232370979"/>
          <c:y val="1.5120337647854877E-2"/>
          <c:w val="0.73119356165999061"/>
          <c:h val="5.410312030082176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15268865640329"/>
          <c:y val="8.6435549064701939E-2"/>
          <c:w val="0.45663673165335195"/>
          <c:h val="0.8863202444615873"/>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Maintaining sidewalks and other
pedestrian walkways</c:v>
                </c:pt>
                <c:pt idx="1">
                  <c:v>Providing rental assistance to make housing more affordable</c:v>
                </c:pt>
                <c:pt idx="2">
                  <c:v>Providing services to people who
are unhoused</c:v>
                </c:pt>
                <c:pt idx="3">
                  <c:v>Developing policies to support
affordable housing</c:v>
                </c:pt>
                <c:pt idx="5">
                  <c:v>Removing blight and illegal dumping</c:v>
                </c:pt>
                <c:pt idx="6">
                  <c:v>Recruiting new businesses and companies
to the city</c:v>
                </c:pt>
                <c:pt idx="7">
                  <c:v>Providing opportunities to be involved in
City government</c:v>
                </c:pt>
                <c:pt idx="8">
                  <c:v>Assisting new businesses in obtaining required permits and licenses</c:v>
                </c:pt>
                <c:pt idx="9">
                  <c:v>Providing bicycle lanes and paths</c:v>
                </c:pt>
              </c:strCache>
            </c:strRef>
          </c:cat>
          <c:val>
            <c:numRef>
              <c:f>Sheet1!$B$2:$B$11</c:f>
              <c:numCache>
                <c:formatCode>0%</c:formatCode>
                <c:ptCount val="10"/>
                <c:pt idx="0">
                  <c:v>0.42</c:v>
                </c:pt>
                <c:pt idx="1">
                  <c:v>0.52</c:v>
                </c:pt>
                <c:pt idx="2">
                  <c:v>0.49</c:v>
                </c:pt>
                <c:pt idx="3">
                  <c:v>0.52</c:v>
                </c:pt>
                <c:pt idx="4">
                  <c:v>0.37</c:v>
                </c:pt>
                <c:pt idx="5">
                  <c:v>0.42</c:v>
                </c:pt>
                <c:pt idx="6">
                  <c:v>0.38</c:v>
                </c:pt>
                <c:pt idx="7">
                  <c:v>0.36</c:v>
                </c:pt>
                <c:pt idx="8">
                  <c:v>0.27</c:v>
                </c:pt>
                <c:pt idx="9">
                  <c:v>0.32</c:v>
                </c:pt>
              </c:numCache>
            </c:numRef>
          </c:val>
          <c:extLst>
            <c:ext xmlns:c16="http://schemas.microsoft.com/office/drawing/2014/chart" uri="{C3380CC4-5D6E-409C-BE32-E72D297353CC}">
              <c16:uniqueId val="{00000000-7D62-4DB3-8CED-15967AD05C2B}"/>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Maintaining sidewalks and other
pedestrian walkways</c:v>
                </c:pt>
                <c:pt idx="1">
                  <c:v>Providing rental assistance to make housing more affordable</c:v>
                </c:pt>
                <c:pt idx="2">
                  <c:v>Providing services to people who
are unhoused</c:v>
                </c:pt>
                <c:pt idx="3">
                  <c:v>Developing policies to support
affordable housing</c:v>
                </c:pt>
                <c:pt idx="5">
                  <c:v>Removing blight and illegal dumping</c:v>
                </c:pt>
                <c:pt idx="6">
                  <c:v>Recruiting new businesses and companies
to the city</c:v>
                </c:pt>
                <c:pt idx="7">
                  <c:v>Providing opportunities to be involved in
City government</c:v>
                </c:pt>
                <c:pt idx="8">
                  <c:v>Assisting new businesses in obtaining required permits and licenses</c:v>
                </c:pt>
                <c:pt idx="9">
                  <c:v>Providing bicycle lanes and paths</c:v>
                </c:pt>
              </c:strCache>
            </c:strRef>
          </c:cat>
          <c:val>
            <c:numRef>
              <c:f>Sheet1!$C$2:$C$11</c:f>
              <c:numCache>
                <c:formatCode>0%</c:formatCode>
                <c:ptCount val="10"/>
                <c:pt idx="0">
                  <c:v>0.41</c:v>
                </c:pt>
                <c:pt idx="1">
                  <c:v>0.3</c:v>
                </c:pt>
                <c:pt idx="2">
                  <c:v>0.32</c:v>
                </c:pt>
                <c:pt idx="3">
                  <c:v>0.28000000000000003</c:v>
                </c:pt>
                <c:pt idx="4">
                  <c:v>0.41</c:v>
                </c:pt>
                <c:pt idx="5">
                  <c:v>0.35</c:v>
                </c:pt>
                <c:pt idx="6">
                  <c:v>0.37</c:v>
                </c:pt>
                <c:pt idx="7">
                  <c:v>0.37</c:v>
                </c:pt>
                <c:pt idx="8">
                  <c:v>0.45</c:v>
                </c:pt>
                <c:pt idx="9">
                  <c:v>0.3</c:v>
                </c:pt>
              </c:numCache>
            </c:numRef>
          </c:val>
          <c:extLst>
            <c:ext xmlns:c16="http://schemas.microsoft.com/office/drawing/2014/chart" uri="{C3380CC4-5D6E-409C-BE32-E72D297353CC}">
              <c16:uniqueId val="{00000001-7D62-4DB3-8CED-15967AD05C2B}"/>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Maintaining sidewalks and other
pedestrian walkways</c:v>
                </c:pt>
                <c:pt idx="1">
                  <c:v>Providing rental assistance to make housing more affordable</c:v>
                </c:pt>
                <c:pt idx="2">
                  <c:v>Providing services to people who
are unhoused</c:v>
                </c:pt>
                <c:pt idx="3">
                  <c:v>Developing policies to support
affordable housing</c:v>
                </c:pt>
                <c:pt idx="5">
                  <c:v>Removing blight and illegal dumping</c:v>
                </c:pt>
                <c:pt idx="6">
                  <c:v>Recruiting new businesses and companies
to the city</c:v>
                </c:pt>
                <c:pt idx="7">
                  <c:v>Providing opportunities to be involved in
City government</c:v>
                </c:pt>
                <c:pt idx="8">
                  <c:v>Assisting new businesses in obtaining required permits and licenses</c:v>
                </c:pt>
                <c:pt idx="9">
                  <c:v>Providing bicycle lanes and paths</c:v>
                </c:pt>
              </c:strCache>
            </c:strRef>
          </c:cat>
          <c:val>
            <c:numRef>
              <c:f>Sheet1!$D$2:$D$11</c:f>
              <c:numCache>
                <c:formatCode>0%</c:formatCode>
                <c:ptCount val="10"/>
                <c:pt idx="0">
                  <c:v>0.1</c:v>
                </c:pt>
                <c:pt idx="1">
                  <c:v>0.11</c:v>
                </c:pt>
                <c:pt idx="2">
                  <c:v>0.12</c:v>
                </c:pt>
                <c:pt idx="3">
                  <c:v>0.14000000000000001</c:v>
                </c:pt>
                <c:pt idx="4">
                  <c:v>0.15</c:v>
                </c:pt>
                <c:pt idx="5">
                  <c:v>0.19</c:v>
                </c:pt>
                <c:pt idx="6">
                  <c:v>0.14000000000000001</c:v>
                </c:pt>
                <c:pt idx="7">
                  <c:v>0.22</c:v>
                </c:pt>
                <c:pt idx="8">
                  <c:v>0.2</c:v>
                </c:pt>
                <c:pt idx="9">
                  <c:v>0.3</c:v>
                </c:pt>
              </c:numCache>
            </c:numRef>
          </c:val>
          <c:extLst>
            <c:ext xmlns:c16="http://schemas.microsoft.com/office/drawing/2014/chart" uri="{C3380CC4-5D6E-409C-BE32-E72D297353CC}">
              <c16:uniqueId val="{00000002-7D62-4DB3-8CED-15967AD05C2B}"/>
            </c:ext>
          </c:extLst>
        </c:ser>
        <c:ser>
          <c:idx val="3"/>
          <c:order val="3"/>
          <c:tx>
            <c:strRef>
              <c:f>Sheet1!$E$1</c:f>
              <c:strCache>
                <c:ptCount val="1"/>
                <c:pt idx="0">
                  <c:v>Not Too Impt.</c:v>
                </c:pt>
              </c:strCache>
            </c:strRef>
          </c:tx>
          <c:spPr>
            <a:solidFill>
              <a:schemeClr val="accent4"/>
            </a:solidFill>
            <a:ln>
              <a:noFill/>
            </a:ln>
          </c:spPr>
          <c:invertIfNegative val="0"/>
          <c:dLbls>
            <c:dLbl>
              <c:idx val="2"/>
              <c:spPr>
                <a:noFill/>
                <a:ln>
                  <a:noFill/>
                </a:ln>
                <a:effectLst/>
              </c:spPr>
              <c:txPr>
                <a:bodyPr wrap="square" lIns="38100" tIns="19050" rIns="38100" bIns="19050" anchor="ctr">
                  <a:spAutoFit/>
                </a:bodyPr>
                <a:lstStyle/>
                <a:p>
                  <a:pPr>
                    <a:defRPr sz="12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763-4F7C-8FDE-46DE809BD4A0}"/>
                </c:ext>
              </c:extLst>
            </c:dLbl>
            <c:dLbl>
              <c:idx val="5"/>
              <c:delete val="1"/>
              <c:extLst>
                <c:ext xmlns:c15="http://schemas.microsoft.com/office/drawing/2012/chart" uri="{CE6537A1-D6FC-4f65-9D91-7224C49458BB}"/>
                <c:ext xmlns:c16="http://schemas.microsoft.com/office/drawing/2014/chart" uri="{C3380CC4-5D6E-409C-BE32-E72D297353CC}">
                  <c16:uniqueId val="{00000000-C763-4F7C-8FDE-46DE809BD4A0}"/>
                </c:ext>
              </c:extLst>
            </c:dLbl>
            <c:dLbl>
              <c:idx val="6"/>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6FC-4881-B970-EC8BAEEA7933}"/>
                </c:ext>
              </c:extLst>
            </c:dLbl>
            <c:dLbl>
              <c:idx val="7"/>
              <c:delete val="1"/>
              <c:extLst>
                <c:ext xmlns:c15="http://schemas.microsoft.com/office/drawing/2012/chart" uri="{CE6537A1-D6FC-4f65-9D91-7224C49458BB}"/>
                <c:ext xmlns:c16="http://schemas.microsoft.com/office/drawing/2014/chart" uri="{C3380CC4-5D6E-409C-BE32-E72D297353CC}">
                  <c16:uniqueId val="{00000001-A6FC-4881-B970-EC8BAEEA7933}"/>
                </c:ext>
              </c:extLst>
            </c:dLbl>
            <c:dLbl>
              <c:idx val="8"/>
              <c:delete val="1"/>
              <c:extLst>
                <c:ext xmlns:c15="http://schemas.microsoft.com/office/drawing/2012/chart" uri="{CE6537A1-D6FC-4f65-9D91-7224C49458BB}"/>
                <c:ext xmlns:c16="http://schemas.microsoft.com/office/drawing/2014/chart" uri="{C3380CC4-5D6E-409C-BE32-E72D297353CC}">
                  <c16:uniqueId val="{00000001-C763-4F7C-8FDE-46DE809BD4A0}"/>
                </c:ext>
              </c:extLst>
            </c:dLbl>
            <c:dLbl>
              <c:idx val="9"/>
              <c:delete val="1"/>
              <c:extLst>
                <c:ext xmlns:c15="http://schemas.microsoft.com/office/drawing/2012/chart" uri="{CE6537A1-D6FC-4f65-9D91-7224C49458BB}"/>
                <c:ext xmlns:c16="http://schemas.microsoft.com/office/drawing/2014/chart" uri="{C3380CC4-5D6E-409C-BE32-E72D297353CC}">
                  <c16:uniqueId val="{00000002-C763-4F7C-8FDE-46DE809BD4A0}"/>
                </c:ext>
              </c:extLst>
            </c:dLbl>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Maintaining sidewalks and other
pedestrian walkways</c:v>
                </c:pt>
                <c:pt idx="1">
                  <c:v>Providing rental assistance to make housing more affordable</c:v>
                </c:pt>
                <c:pt idx="2">
                  <c:v>Providing services to people who
are unhoused</c:v>
                </c:pt>
                <c:pt idx="3">
                  <c:v>Developing policies to support
affordable housing</c:v>
                </c:pt>
                <c:pt idx="5">
                  <c:v>Removing blight and illegal dumping</c:v>
                </c:pt>
                <c:pt idx="6">
                  <c:v>Recruiting new businesses and companies
to the city</c:v>
                </c:pt>
                <c:pt idx="7">
                  <c:v>Providing opportunities to be involved in
City government</c:v>
                </c:pt>
                <c:pt idx="8">
                  <c:v>Assisting new businesses in obtaining required permits and licenses</c:v>
                </c:pt>
                <c:pt idx="9">
                  <c:v>Providing bicycle lanes and paths</c:v>
                </c:pt>
              </c:strCache>
            </c:strRef>
          </c:cat>
          <c:val>
            <c:numRef>
              <c:f>Sheet1!$E$2:$E$11</c:f>
              <c:numCache>
                <c:formatCode>0%</c:formatCode>
                <c:ptCount val="10"/>
                <c:pt idx="0">
                  <c:v>0.06</c:v>
                </c:pt>
                <c:pt idx="1">
                  <c:v>0.06</c:v>
                </c:pt>
                <c:pt idx="2">
                  <c:v>0.05</c:v>
                </c:pt>
                <c:pt idx="3">
                  <c:v>0.06</c:v>
                </c:pt>
                <c:pt idx="4">
                  <c:v>0.06</c:v>
                </c:pt>
                <c:pt idx="5">
                  <c:v>0.02</c:v>
                </c:pt>
                <c:pt idx="6">
                  <c:v>0.1</c:v>
                </c:pt>
                <c:pt idx="7">
                  <c:v>0.04</c:v>
                </c:pt>
                <c:pt idx="8">
                  <c:v>0.04</c:v>
                </c:pt>
                <c:pt idx="9">
                  <c:v>0.04</c:v>
                </c:pt>
              </c:numCache>
            </c:numRef>
          </c:val>
          <c:extLst>
            <c:ext xmlns:c16="http://schemas.microsoft.com/office/drawing/2014/chart" uri="{C3380CC4-5D6E-409C-BE32-E72D297353CC}">
              <c16:uniqueId val="{00000003-7D62-4DB3-8CED-15967AD05C2B}"/>
            </c:ext>
          </c:extLst>
        </c:ser>
        <c:ser>
          <c:idx val="4"/>
          <c:order val="4"/>
          <c:tx>
            <c:strRef>
              <c:f>Sheet1!$F$1</c:f>
              <c:strCache>
                <c:ptCount val="1"/>
                <c:pt idx="0">
                  <c:v>No Opin./Don't Know</c:v>
                </c:pt>
              </c:strCache>
            </c:strRef>
          </c:tx>
          <c:spPr>
            <a:solidFill>
              <a:schemeClr val="accent6"/>
            </a:solidFill>
            <a:ln>
              <a:noFill/>
            </a:ln>
          </c:spPr>
          <c:invertIfNegative val="0"/>
          <c:dLbls>
            <c:delete val="1"/>
          </c:dLbls>
          <c:cat>
            <c:strRef>
              <c:f>Sheet1!$A$2:$A$11</c:f>
              <c:strCache>
                <c:ptCount val="10"/>
                <c:pt idx="0">
                  <c:v>Maintaining sidewalks and other
pedestrian walkways</c:v>
                </c:pt>
                <c:pt idx="1">
                  <c:v>Providing rental assistance to make housing more affordable</c:v>
                </c:pt>
                <c:pt idx="2">
                  <c:v>Providing services to people who
are unhoused</c:v>
                </c:pt>
                <c:pt idx="3">
                  <c:v>Developing policies to support
affordable housing</c:v>
                </c:pt>
                <c:pt idx="5">
                  <c:v>Removing blight and illegal dumping</c:v>
                </c:pt>
                <c:pt idx="6">
                  <c:v>Recruiting new businesses and companies
to the city</c:v>
                </c:pt>
                <c:pt idx="7">
                  <c:v>Providing opportunities to be involved in
City government</c:v>
                </c:pt>
                <c:pt idx="8">
                  <c:v>Assisting new businesses in obtaining required permits and licenses</c:v>
                </c:pt>
                <c:pt idx="9">
                  <c:v>Providing bicycle lanes and paths</c:v>
                </c:pt>
              </c:strCache>
            </c:strRef>
          </c:cat>
          <c:val>
            <c:numRef>
              <c:f>Sheet1!$F$2:$F$11</c:f>
              <c:numCache>
                <c:formatCode>0%</c:formatCode>
                <c:ptCount val="10"/>
                <c:pt idx="0">
                  <c:v>0.01</c:v>
                </c:pt>
                <c:pt idx="1">
                  <c:v>0.01</c:v>
                </c:pt>
                <c:pt idx="2">
                  <c:v>0.01</c:v>
                </c:pt>
                <c:pt idx="3">
                  <c:v>0</c:v>
                </c:pt>
                <c:pt idx="4">
                  <c:v>0.01</c:v>
                </c:pt>
                <c:pt idx="5">
                  <c:v>0.01</c:v>
                </c:pt>
                <c:pt idx="6">
                  <c:v>0.02</c:v>
                </c:pt>
                <c:pt idx="7">
                  <c:v>0.01</c:v>
                </c:pt>
                <c:pt idx="8">
                  <c:v>0.04</c:v>
                </c:pt>
                <c:pt idx="9">
                  <c:v>0.04</c:v>
                </c:pt>
              </c:numCache>
            </c:numRef>
          </c:val>
          <c:extLst>
            <c:ext xmlns:c16="http://schemas.microsoft.com/office/drawing/2014/chart" uri="{C3380CC4-5D6E-409C-BE32-E72D297353CC}">
              <c16:uniqueId val="{00000004-7D62-4DB3-8CED-15967AD05C2B}"/>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7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685210232370979"/>
          <c:y val="1.5120337647854877E-2"/>
          <c:w val="0.75726107309976298"/>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76889557615402"/>
          <c:y val="8.6435549064701939E-2"/>
          <c:w val="0.44524930495539428"/>
          <c:h val="0.88328701183347202"/>
        </c:manualLayout>
      </c:layout>
      <c:barChart>
        <c:barDir val="bar"/>
        <c:grouping val="percentStacked"/>
        <c:varyColors val="0"/>
        <c:ser>
          <c:idx val="0"/>
          <c:order val="0"/>
          <c:tx>
            <c:strRef>
              <c:f>Sheet1!$B$1</c:f>
              <c:strCache>
                <c:ptCount val="1"/>
                <c:pt idx="0">
                  <c:v>Very Sat.</c:v>
                </c:pt>
              </c:strCache>
            </c:strRef>
          </c:tx>
          <c:spPr>
            <a:solidFill>
              <a:schemeClr val="accent1"/>
            </a:solidFill>
            <a:ln>
              <a:noFill/>
            </a:ln>
          </c:spPr>
          <c:invertIfNegative val="0"/>
          <c:dLbls>
            <c:spPr>
              <a:noFill/>
              <a:ln>
                <a:noFill/>
              </a:ln>
              <a:effectLst/>
            </c:spPr>
            <c:txPr>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Residential garbage, recycling, and
yard waste pick-up</c:v>
                </c:pt>
                <c:pt idx="1">
                  <c:v>Providing emergency 911 medical response</c:v>
                </c:pt>
                <c:pt idx="2">
                  <c:v>Providing fire protection services</c:v>
                </c:pt>
                <c:pt idx="3">
                  <c:v>Providing police services</c:v>
                </c:pt>
                <c:pt idx="4">
                  <c:v>Providing safe and clean drinking water</c:v>
                </c:pt>
                <c:pt idx="5">
                  <c:v>Maintaining storm drains</c:v>
                </c:pt>
                <c:pt idx="6">
                  <c:v>Maintaining the sewer and
wastewater system</c:v>
                </c:pt>
                <c:pt idx="7">
                  <c:v>Providing emergency 911 police response</c:v>
                </c:pt>
                <c:pt idx="9">
                  <c:v>Keeping the community informed about important City programs</c:v>
                </c:pt>
              </c:strCache>
            </c:strRef>
          </c:cat>
          <c:val>
            <c:numRef>
              <c:f>Sheet1!$B$2:$B$11</c:f>
              <c:numCache>
                <c:formatCode>0%</c:formatCode>
                <c:ptCount val="10"/>
                <c:pt idx="0">
                  <c:v>0.3</c:v>
                </c:pt>
                <c:pt idx="1">
                  <c:v>0.4</c:v>
                </c:pt>
                <c:pt idx="2">
                  <c:v>0.31</c:v>
                </c:pt>
                <c:pt idx="3">
                  <c:v>0.2</c:v>
                </c:pt>
                <c:pt idx="4">
                  <c:v>0.33</c:v>
                </c:pt>
                <c:pt idx="5">
                  <c:v>0.19</c:v>
                </c:pt>
                <c:pt idx="6">
                  <c:v>0.18</c:v>
                </c:pt>
                <c:pt idx="7">
                  <c:v>0.27</c:v>
                </c:pt>
                <c:pt idx="8">
                  <c:v>0.19</c:v>
                </c:pt>
                <c:pt idx="9">
                  <c:v>0.17</c:v>
                </c:pt>
              </c:numCache>
            </c:numRef>
          </c:val>
          <c:extLst>
            <c:ext xmlns:c16="http://schemas.microsoft.com/office/drawing/2014/chart" uri="{C3380CC4-5D6E-409C-BE32-E72D297353CC}">
              <c16:uniqueId val="{00000000-8E7D-4085-BC76-BAD14448B5C8}"/>
            </c:ext>
          </c:extLst>
        </c:ser>
        <c:ser>
          <c:idx val="1"/>
          <c:order val="1"/>
          <c:tx>
            <c:strRef>
              <c:f>Sheet1!$C$1</c:f>
              <c:strCache>
                <c:ptCount val="1"/>
                <c:pt idx="0">
                  <c:v>Smwt. Sat.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Residential garbage, recycling, and
yard waste pick-up</c:v>
                </c:pt>
                <c:pt idx="1">
                  <c:v>Providing emergency 911 medical response</c:v>
                </c:pt>
                <c:pt idx="2">
                  <c:v>Providing fire protection services</c:v>
                </c:pt>
                <c:pt idx="3">
                  <c:v>Providing police services</c:v>
                </c:pt>
                <c:pt idx="4">
                  <c:v>Providing safe and clean drinking water</c:v>
                </c:pt>
                <c:pt idx="5">
                  <c:v>Maintaining storm drains</c:v>
                </c:pt>
                <c:pt idx="6">
                  <c:v>Maintaining the sewer and
wastewater system</c:v>
                </c:pt>
                <c:pt idx="7">
                  <c:v>Providing emergency 911 police response</c:v>
                </c:pt>
                <c:pt idx="9">
                  <c:v>Keeping the community informed about important City programs</c:v>
                </c:pt>
              </c:strCache>
            </c:strRef>
          </c:cat>
          <c:val>
            <c:numRef>
              <c:f>Sheet1!$C$2:$C$11</c:f>
              <c:numCache>
                <c:formatCode>0%</c:formatCode>
                <c:ptCount val="10"/>
                <c:pt idx="0">
                  <c:v>0.54</c:v>
                </c:pt>
                <c:pt idx="1">
                  <c:v>0.4</c:v>
                </c:pt>
                <c:pt idx="2">
                  <c:v>0.45</c:v>
                </c:pt>
                <c:pt idx="3">
                  <c:v>0.54</c:v>
                </c:pt>
                <c:pt idx="4">
                  <c:v>0.39</c:v>
                </c:pt>
                <c:pt idx="5">
                  <c:v>0.52</c:v>
                </c:pt>
                <c:pt idx="6">
                  <c:v>0.49</c:v>
                </c:pt>
                <c:pt idx="7">
                  <c:v>0.39</c:v>
                </c:pt>
                <c:pt idx="8">
                  <c:v>0.47</c:v>
                </c:pt>
                <c:pt idx="9">
                  <c:v>0.49</c:v>
                </c:pt>
              </c:numCache>
            </c:numRef>
          </c:val>
          <c:extLst>
            <c:ext xmlns:c16="http://schemas.microsoft.com/office/drawing/2014/chart" uri="{C3380CC4-5D6E-409C-BE32-E72D297353CC}">
              <c16:uniqueId val="{00000001-8E7D-4085-BC76-BAD14448B5C8}"/>
            </c:ext>
          </c:extLst>
        </c:ser>
        <c:ser>
          <c:idx val="2"/>
          <c:order val="2"/>
          <c:tx>
            <c:strRef>
              <c:f>Sheet1!$D$1</c:f>
              <c:strCache>
                <c:ptCount val="1"/>
                <c:pt idx="0">
                  <c:v>No Opin./Don't Know</c:v>
                </c:pt>
              </c:strCache>
            </c:strRef>
          </c:tx>
          <c:spPr>
            <a:solidFill>
              <a:schemeClr val="accent6"/>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D23-43A9-87CA-B3341F9A9EE2}"/>
                </c:ext>
              </c:extLst>
            </c:dLbl>
            <c:dLbl>
              <c:idx val="1"/>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FD23-43A9-87CA-B3341F9A9EE2}"/>
                </c:ext>
              </c:extLst>
            </c:dLbl>
            <c:dLbl>
              <c:idx val="2"/>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FD23-43A9-87CA-B3341F9A9EE2}"/>
                </c:ext>
              </c:extLst>
            </c:dLbl>
            <c:dLbl>
              <c:idx val="3"/>
              <c:delete val="1"/>
              <c:extLst>
                <c:ext xmlns:c15="http://schemas.microsoft.com/office/drawing/2012/chart" uri="{CE6537A1-D6FC-4f65-9D91-7224C49458BB}"/>
                <c:ext xmlns:c16="http://schemas.microsoft.com/office/drawing/2014/chart" uri="{C3380CC4-5D6E-409C-BE32-E72D297353CC}">
                  <c16:uniqueId val="{00000003-FD23-43A9-87CA-B3341F9A9EE2}"/>
                </c:ext>
              </c:extLst>
            </c:dLbl>
            <c:dLbl>
              <c:idx val="4"/>
              <c:delete val="1"/>
              <c:extLst>
                <c:ext xmlns:c15="http://schemas.microsoft.com/office/drawing/2012/chart" uri="{CE6537A1-D6FC-4f65-9D91-7224C49458BB}"/>
                <c:ext xmlns:c16="http://schemas.microsoft.com/office/drawing/2014/chart" uri="{C3380CC4-5D6E-409C-BE32-E72D297353CC}">
                  <c16:uniqueId val="{00000004-FD23-43A9-87CA-B3341F9A9EE2}"/>
                </c:ext>
              </c:extLst>
            </c:dLbl>
            <c:dLbl>
              <c:idx val="5"/>
              <c:delete val="1"/>
              <c:extLst>
                <c:ext xmlns:c15="http://schemas.microsoft.com/office/drawing/2012/chart" uri="{CE6537A1-D6FC-4f65-9D91-7224C49458BB}"/>
                <c:ext xmlns:c16="http://schemas.microsoft.com/office/drawing/2014/chart" uri="{C3380CC4-5D6E-409C-BE32-E72D297353CC}">
                  <c16:uniqueId val="{00000005-FD23-43A9-87CA-B3341F9A9EE2}"/>
                </c:ext>
              </c:extLst>
            </c:dLbl>
            <c:dLbl>
              <c:idx val="6"/>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FD23-43A9-87CA-B3341F9A9EE2}"/>
                </c:ext>
              </c:extLst>
            </c:dLbl>
            <c:dLbl>
              <c:idx val="7"/>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FD23-43A9-87CA-B3341F9A9EE2}"/>
                </c:ext>
              </c:extLst>
            </c:dLbl>
            <c:dLbl>
              <c:idx val="8"/>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FD23-43A9-87CA-B3341F9A9EE2}"/>
                </c:ext>
              </c:extLst>
            </c:dLbl>
            <c:dLbl>
              <c:idx val="9"/>
              <c:delete val="1"/>
              <c:extLst>
                <c:ext xmlns:c15="http://schemas.microsoft.com/office/drawing/2012/chart" uri="{CE6537A1-D6FC-4f65-9D91-7224C49458BB}"/>
                <c:ext xmlns:c16="http://schemas.microsoft.com/office/drawing/2014/chart" uri="{C3380CC4-5D6E-409C-BE32-E72D297353CC}">
                  <c16:uniqueId val="{00000009-FD23-43A9-87CA-B3341F9A9EE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Residential garbage, recycling, and
yard waste pick-up</c:v>
                </c:pt>
                <c:pt idx="1">
                  <c:v>Providing emergency 911 medical response</c:v>
                </c:pt>
                <c:pt idx="2">
                  <c:v>Providing fire protection services</c:v>
                </c:pt>
                <c:pt idx="3">
                  <c:v>Providing police services</c:v>
                </c:pt>
                <c:pt idx="4">
                  <c:v>Providing safe and clean drinking water</c:v>
                </c:pt>
                <c:pt idx="5">
                  <c:v>Maintaining storm drains</c:v>
                </c:pt>
                <c:pt idx="6">
                  <c:v>Maintaining the sewer and
wastewater system</c:v>
                </c:pt>
                <c:pt idx="7">
                  <c:v>Providing emergency 911 police response</c:v>
                </c:pt>
                <c:pt idx="9">
                  <c:v>Keeping the community informed about important City programs</c:v>
                </c:pt>
              </c:strCache>
            </c:strRef>
          </c:cat>
          <c:val>
            <c:numRef>
              <c:f>Sheet1!$D$2:$D$11</c:f>
              <c:numCache>
                <c:formatCode>0%</c:formatCode>
                <c:ptCount val="10"/>
                <c:pt idx="0">
                  <c:v>0.01</c:v>
                </c:pt>
                <c:pt idx="1">
                  <c:v>0.09</c:v>
                </c:pt>
                <c:pt idx="2">
                  <c:v>0.09</c:v>
                </c:pt>
                <c:pt idx="3">
                  <c:v>0.03</c:v>
                </c:pt>
                <c:pt idx="4">
                  <c:v>0.03</c:v>
                </c:pt>
                <c:pt idx="5">
                  <c:v>0.02</c:v>
                </c:pt>
                <c:pt idx="6">
                  <c:v>0.05</c:v>
                </c:pt>
                <c:pt idx="7">
                  <c:v>0.08</c:v>
                </c:pt>
                <c:pt idx="8">
                  <c:v>0.08</c:v>
                </c:pt>
                <c:pt idx="9">
                  <c:v>0.04</c:v>
                </c:pt>
              </c:numCache>
            </c:numRef>
          </c:val>
          <c:extLst>
            <c:ext xmlns:c16="http://schemas.microsoft.com/office/drawing/2014/chart" uri="{C3380CC4-5D6E-409C-BE32-E72D297353CC}">
              <c16:uniqueId val="{00000002-8E7D-4085-BC76-BAD14448B5C8}"/>
            </c:ext>
          </c:extLst>
        </c:ser>
        <c:ser>
          <c:idx val="3"/>
          <c:order val="3"/>
          <c:tx>
            <c:strRef>
              <c:f>Sheet1!$E$1</c:f>
              <c:strCache>
                <c:ptCount val="1"/>
                <c:pt idx="0">
                  <c:v>Smwt. Dissat.</c:v>
                </c:pt>
              </c:strCache>
            </c:strRef>
          </c:tx>
          <c:spPr>
            <a:solidFill>
              <a:schemeClr val="accent5"/>
            </a:solidFill>
            <a:ln>
              <a:noFill/>
            </a:ln>
          </c:spPr>
          <c:invertIfNegative val="0"/>
          <c:dLbls>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Residential garbage, recycling, and
yard waste pick-up</c:v>
                </c:pt>
                <c:pt idx="1">
                  <c:v>Providing emergency 911 medical response</c:v>
                </c:pt>
                <c:pt idx="2">
                  <c:v>Providing fire protection services</c:v>
                </c:pt>
                <c:pt idx="3">
                  <c:v>Providing police services</c:v>
                </c:pt>
                <c:pt idx="4">
                  <c:v>Providing safe and clean drinking water</c:v>
                </c:pt>
                <c:pt idx="5">
                  <c:v>Maintaining storm drains</c:v>
                </c:pt>
                <c:pt idx="6">
                  <c:v>Maintaining the sewer and
wastewater system</c:v>
                </c:pt>
                <c:pt idx="7">
                  <c:v>Providing emergency 911 police response</c:v>
                </c:pt>
                <c:pt idx="9">
                  <c:v>Keeping the community informed about important City programs</c:v>
                </c:pt>
              </c:strCache>
            </c:strRef>
          </c:cat>
          <c:val>
            <c:numRef>
              <c:f>Sheet1!$E$2:$E$11</c:f>
              <c:numCache>
                <c:formatCode>0%</c:formatCode>
                <c:ptCount val="10"/>
                <c:pt idx="0">
                  <c:v>0.11</c:v>
                </c:pt>
                <c:pt idx="1">
                  <c:v>0.08</c:v>
                </c:pt>
                <c:pt idx="2">
                  <c:v>0.11</c:v>
                </c:pt>
                <c:pt idx="3">
                  <c:v>0.16</c:v>
                </c:pt>
                <c:pt idx="4">
                  <c:v>0.17</c:v>
                </c:pt>
                <c:pt idx="5">
                  <c:v>0.18</c:v>
                </c:pt>
                <c:pt idx="6">
                  <c:v>0.19</c:v>
                </c:pt>
                <c:pt idx="7">
                  <c:v>0.16</c:v>
                </c:pt>
                <c:pt idx="8">
                  <c:v>0.18</c:v>
                </c:pt>
                <c:pt idx="9">
                  <c:v>0.19</c:v>
                </c:pt>
              </c:numCache>
            </c:numRef>
          </c:val>
          <c:extLst>
            <c:ext xmlns:c16="http://schemas.microsoft.com/office/drawing/2014/chart" uri="{C3380CC4-5D6E-409C-BE32-E72D297353CC}">
              <c16:uniqueId val="{00000003-8E7D-4085-BC76-BAD14448B5C8}"/>
            </c:ext>
          </c:extLst>
        </c:ser>
        <c:ser>
          <c:idx val="4"/>
          <c:order val="4"/>
          <c:tx>
            <c:strRef>
              <c:f>Sheet1!$F$1</c:f>
              <c:strCache>
                <c:ptCount val="1"/>
                <c:pt idx="0">
                  <c:v>Very Dissat.</c:v>
                </c:pt>
              </c:strCache>
            </c:strRef>
          </c:tx>
          <c:spPr>
            <a:solidFill>
              <a:schemeClr val="accent4"/>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8E7D-4085-BC76-BAD14448B5C8}"/>
                </c:ext>
              </c:extLst>
            </c:dLbl>
            <c:dLbl>
              <c:idx val="1"/>
              <c:delete val="1"/>
              <c:extLst>
                <c:ext xmlns:c15="http://schemas.microsoft.com/office/drawing/2012/chart" uri="{CE6537A1-D6FC-4f65-9D91-7224C49458BB}"/>
                <c:ext xmlns:c16="http://schemas.microsoft.com/office/drawing/2014/chart" uri="{C3380CC4-5D6E-409C-BE32-E72D297353CC}">
                  <c16:uniqueId val="{00000010-8E7D-4085-BC76-BAD14448B5C8}"/>
                </c:ext>
              </c:extLst>
            </c:dLbl>
            <c:dLbl>
              <c:idx val="2"/>
              <c:delete val="1"/>
              <c:extLst>
                <c:ext xmlns:c15="http://schemas.microsoft.com/office/drawing/2012/chart" uri="{CE6537A1-D6FC-4f65-9D91-7224C49458BB}"/>
                <c:ext xmlns:c16="http://schemas.microsoft.com/office/drawing/2014/chart" uri="{C3380CC4-5D6E-409C-BE32-E72D297353CC}">
                  <c16:uniqueId val="{00000011-8E7D-4085-BC76-BAD14448B5C8}"/>
                </c:ext>
              </c:extLst>
            </c:dLbl>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Residential garbage, recycling, and
yard waste pick-up</c:v>
                </c:pt>
                <c:pt idx="1">
                  <c:v>Providing emergency 911 medical response</c:v>
                </c:pt>
                <c:pt idx="2">
                  <c:v>Providing fire protection services</c:v>
                </c:pt>
                <c:pt idx="3">
                  <c:v>Providing police services</c:v>
                </c:pt>
                <c:pt idx="4">
                  <c:v>Providing safe and clean drinking water</c:v>
                </c:pt>
                <c:pt idx="5">
                  <c:v>Maintaining storm drains</c:v>
                </c:pt>
                <c:pt idx="6">
                  <c:v>Maintaining the sewer and
wastewater system</c:v>
                </c:pt>
                <c:pt idx="7">
                  <c:v>Providing emergency 911 police response</c:v>
                </c:pt>
                <c:pt idx="9">
                  <c:v>Keeping the community informed about important City programs</c:v>
                </c:pt>
              </c:strCache>
            </c:strRef>
          </c:cat>
          <c:val>
            <c:numRef>
              <c:f>Sheet1!$F$2:$F$11</c:f>
              <c:numCache>
                <c:formatCode>0%</c:formatCode>
                <c:ptCount val="10"/>
                <c:pt idx="0">
                  <c:v>0.04</c:v>
                </c:pt>
                <c:pt idx="1">
                  <c:v>0.03</c:v>
                </c:pt>
                <c:pt idx="2">
                  <c:v>0.04</c:v>
                </c:pt>
                <c:pt idx="3">
                  <c:v>0.08</c:v>
                </c:pt>
                <c:pt idx="4">
                  <c:v>7.0000000000000007E-2</c:v>
                </c:pt>
                <c:pt idx="5">
                  <c:v>0.09</c:v>
                </c:pt>
                <c:pt idx="6">
                  <c:v>0.08</c:v>
                </c:pt>
                <c:pt idx="7">
                  <c:v>0.11</c:v>
                </c:pt>
                <c:pt idx="8">
                  <c:v>0.08</c:v>
                </c:pt>
                <c:pt idx="9">
                  <c:v>0.1</c:v>
                </c:pt>
              </c:numCache>
            </c:numRef>
          </c:val>
          <c:extLst>
            <c:ext xmlns:c16="http://schemas.microsoft.com/office/drawing/2014/chart" uri="{C3380CC4-5D6E-409C-BE32-E72D297353CC}">
              <c16:uniqueId val="{00000004-8E7D-4085-BC76-BAD14448B5C8}"/>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7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19290829715625962"/>
          <c:y val="1.455545686370018E-2"/>
          <c:w val="0.77210787073150788"/>
          <c:h val="5.559936200490912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39842687719441"/>
          <c:y val="8.6435549064701939E-2"/>
          <c:w val="0.43461977365435395"/>
          <c:h val="0.88328701183347202"/>
        </c:manualLayout>
      </c:layout>
      <c:barChart>
        <c:barDir val="bar"/>
        <c:grouping val="percentStacked"/>
        <c:varyColors val="0"/>
        <c:ser>
          <c:idx val="0"/>
          <c:order val="0"/>
          <c:tx>
            <c:strRef>
              <c:f>Sheet1!$B$1</c:f>
              <c:strCache>
                <c:ptCount val="1"/>
                <c:pt idx="0">
                  <c:v>Very Sat.</c:v>
                </c:pt>
              </c:strCache>
            </c:strRef>
          </c:tx>
          <c:spPr>
            <a:solidFill>
              <a:schemeClr val="accent1"/>
            </a:solidFill>
            <a:ln>
              <a:noFill/>
            </a:ln>
          </c:spPr>
          <c:invertIfNegative val="0"/>
          <c:dLbls>
            <c:spPr>
              <a:noFill/>
              <a:ln>
                <a:noFill/>
              </a:ln>
              <a:effectLst/>
            </c:spPr>
            <c:txPr>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Maintaining public facilities and infrastructure</c:v>
                </c:pt>
                <c:pt idx="1">
                  <c:v>Removing blight and illegal dumping</c:v>
                </c:pt>
                <c:pt idx="2">
                  <c:v>Maintaining sidewalks and other
pedestrian walkways</c:v>
                </c:pt>
                <c:pt idx="3">
                  <c:v>Maintaining public parks in good
physical condition</c:v>
                </c:pt>
                <c:pt idx="4">
                  <c:v>Providing bicycle lanes and paths</c:v>
                </c:pt>
                <c:pt idx="5">
                  <c:v>Preparing for emergencies and
natural disasters</c:v>
                </c:pt>
                <c:pt idx="6">
                  <c:v>Providing programs services for children
and youth</c:v>
                </c:pt>
                <c:pt idx="7">
                  <c:v>Enforcing traffic laws to protect the safety of pedestrians, cyclists, and drivers</c:v>
                </c:pt>
              </c:strCache>
            </c:strRef>
          </c:cat>
          <c:val>
            <c:numRef>
              <c:f>Sheet1!$B$2:$B$9</c:f>
              <c:numCache>
                <c:formatCode>0%</c:formatCode>
                <c:ptCount val="8"/>
                <c:pt idx="0">
                  <c:v>0.21</c:v>
                </c:pt>
                <c:pt idx="1">
                  <c:v>0.13</c:v>
                </c:pt>
                <c:pt idx="2">
                  <c:v>0.25</c:v>
                </c:pt>
                <c:pt idx="3">
                  <c:v>0.19</c:v>
                </c:pt>
                <c:pt idx="4">
                  <c:v>0.16</c:v>
                </c:pt>
                <c:pt idx="5">
                  <c:v>0.16</c:v>
                </c:pt>
                <c:pt idx="6">
                  <c:v>0.21</c:v>
                </c:pt>
                <c:pt idx="7">
                  <c:v>0.17</c:v>
                </c:pt>
              </c:numCache>
            </c:numRef>
          </c:val>
          <c:extLst>
            <c:ext xmlns:c16="http://schemas.microsoft.com/office/drawing/2014/chart" uri="{C3380CC4-5D6E-409C-BE32-E72D297353CC}">
              <c16:uniqueId val="{00000000-8E7D-4085-BC76-BAD14448B5C8}"/>
            </c:ext>
          </c:extLst>
        </c:ser>
        <c:ser>
          <c:idx val="1"/>
          <c:order val="1"/>
          <c:tx>
            <c:strRef>
              <c:f>Sheet1!$C$1</c:f>
              <c:strCache>
                <c:ptCount val="1"/>
                <c:pt idx="0">
                  <c:v>Smwt. Sat.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Maintaining public facilities and infrastructure</c:v>
                </c:pt>
                <c:pt idx="1">
                  <c:v>Removing blight and illegal dumping</c:v>
                </c:pt>
                <c:pt idx="2">
                  <c:v>Maintaining sidewalks and other
pedestrian walkways</c:v>
                </c:pt>
                <c:pt idx="3">
                  <c:v>Maintaining public parks in good
physical condition</c:v>
                </c:pt>
                <c:pt idx="4">
                  <c:v>Providing bicycle lanes and paths</c:v>
                </c:pt>
                <c:pt idx="5">
                  <c:v>Preparing for emergencies and
natural disasters</c:v>
                </c:pt>
                <c:pt idx="6">
                  <c:v>Providing programs services for children
and youth</c:v>
                </c:pt>
                <c:pt idx="7">
                  <c:v>Enforcing traffic laws to protect the safety of pedestrians, cyclists, and drivers</c:v>
                </c:pt>
              </c:strCache>
            </c:strRef>
          </c:cat>
          <c:val>
            <c:numRef>
              <c:f>Sheet1!$C$2:$C$9</c:f>
              <c:numCache>
                <c:formatCode>0%</c:formatCode>
                <c:ptCount val="8"/>
                <c:pt idx="0">
                  <c:v>0.45</c:v>
                </c:pt>
                <c:pt idx="1">
                  <c:v>0.51</c:v>
                </c:pt>
                <c:pt idx="2">
                  <c:v>0.38</c:v>
                </c:pt>
                <c:pt idx="3">
                  <c:v>0.44</c:v>
                </c:pt>
                <c:pt idx="4">
                  <c:v>0.47</c:v>
                </c:pt>
                <c:pt idx="5">
                  <c:v>0.46</c:v>
                </c:pt>
                <c:pt idx="6">
                  <c:v>0.41</c:v>
                </c:pt>
                <c:pt idx="7">
                  <c:v>0.44</c:v>
                </c:pt>
              </c:numCache>
            </c:numRef>
          </c:val>
          <c:extLst>
            <c:ext xmlns:c16="http://schemas.microsoft.com/office/drawing/2014/chart" uri="{C3380CC4-5D6E-409C-BE32-E72D297353CC}">
              <c16:uniqueId val="{00000001-8E7D-4085-BC76-BAD14448B5C8}"/>
            </c:ext>
          </c:extLst>
        </c:ser>
        <c:ser>
          <c:idx val="2"/>
          <c:order val="2"/>
          <c:tx>
            <c:strRef>
              <c:f>Sheet1!$D$1</c:f>
              <c:strCache>
                <c:ptCount val="1"/>
                <c:pt idx="0">
                  <c:v>No Opin./Don't Know</c:v>
                </c:pt>
              </c:strCache>
            </c:strRef>
          </c:tx>
          <c:spPr>
            <a:solidFill>
              <a:schemeClr val="accent6"/>
            </a:solidFill>
            <a:ln>
              <a:noFill/>
            </a:ln>
          </c:spPr>
          <c:invertIfNegative val="0"/>
          <c:dLbls>
            <c:dLbl>
              <c:idx val="0"/>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D7-4624-A471-F19FF14E1A1F}"/>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D7-4624-A471-F19FF14E1A1F}"/>
                </c:ext>
              </c:extLst>
            </c:dLbl>
            <c:dLbl>
              <c:idx val="6"/>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D7-4624-A471-F19FF14E1A1F}"/>
                </c:ext>
              </c:extLst>
            </c:dLbl>
            <c:spPr>
              <a:noFill/>
              <a:ln>
                <a:noFill/>
              </a:ln>
              <a:effectLst/>
            </c:spPr>
            <c:txPr>
              <a:bodyPr wrap="square" lIns="38100" tIns="19050" rIns="38100" bIns="19050" anchor="ctr">
                <a:spAutoFit/>
              </a:bodyPr>
              <a:lstStyle/>
              <a:p>
                <a:pPr>
                  <a:defRPr sz="17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Sheet1!$A$2:$A$9</c:f>
              <c:strCache>
                <c:ptCount val="8"/>
                <c:pt idx="0">
                  <c:v>Maintaining public facilities and infrastructure</c:v>
                </c:pt>
                <c:pt idx="1">
                  <c:v>Removing blight and illegal dumping</c:v>
                </c:pt>
                <c:pt idx="2">
                  <c:v>Maintaining sidewalks and other
pedestrian walkways</c:v>
                </c:pt>
                <c:pt idx="3">
                  <c:v>Maintaining public parks in good
physical condition</c:v>
                </c:pt>
                <c:pt idx="4">
                  <c:v>Providing bicycle lanes and paths</c:v>
                </c:pt>
                <c:pt idx="5">
                  <c:v>Preparing for emergencies and
natural disasters</c:v>
                </c:pt>
                <c:pt idx="6">
                  <c:v>Providing programs services for children
and youth</c:v>
                </c:pt>
                <c:pt idx="7">
                  <c:v>Enforcing traffic laws to protect the safety of pedestrians, cyclists, and drivers</c:v>
                </c:pt>
              </c:strCache>
            </c:strRef>
          </c:cat>
          <c:val>
            <c:numRef>
              <c:f>Sheet1!$D$2:$D$9</c:f>
              <c:numCache>
                <c:formatCode>0%</c:formatCode>
                <c:ptCount val="8"/>
                <c:pt idx="0">
                  <c:v>7.0000000000000007E-2</c:v>
                </c:pt>
                <c:pt idx="1">
                  <c:v>0.04</c:v>
                </c:pt>
                <c:pt idx="2">
                  <c:v>0.01</c:v>
                </c:pt>
                <c:pt idx="3">
                  <c:v>0.03</c:v>
                </c:pt>
                <c:pt idx="4">
                  <c:v>0.04</c:v>
                </c:pt>
                <c:pt idx="5">
                  <c:v>0.12</c:v>
                </c:pt>
                <c:pt idx="6">
                  <c:v>0.1</c:v>
                </c:pt>
                <c:pt idx="7">
                  <c:v>0.02</c:v>
                </c:pt>
              </c:numCache>
            </c:numRef>
          </c:val>
          <c:extLst>
            <c:ext xmlns:c16="http://schemas.microsoft.com/office/drawing/2014/chart" uri="{C3380CC4-5D6E-409C-BE32-E72D297353CC}">
              <c16:uniqueId val="{00000002-8E7D-4085-BC76-BAD14448B5C8}"/>
            </c:ext>
          </c:extLst>
        </c:ser>
        <c:ser>
          <c:idx val="3"/>
          <c:order val="3"/>
          <c:tx>
            <c:strRef>
              <c:f>Sheet1!$E$1</c:f>
              <c:strCache>
                <c:ptCount val="1"/>
                <c:pt idx="0">
                  <c:v>Smwt. Dissat.</c:v>
                </c:pt>
              </c:strCache>
            </c:strRef>
          </c:tx>
          <c:spPr>
            <a:solidFill>
              <a:schemeClr val="accent5"/>
            </a:solidFill>
            <a:ln>
              <a:noFill/>
            </a:ln>
          </c:spPr>
          <c:invertIfNegative val="0"/>
          <c:dLbls>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Maintaining public facilities and infrastructure</c:v>
                </c:pt>
                <c:pt idx="1">
                  <c:v>Removing blight and illegal dumping</c:v>
                </c:pt>
                <c:pt idx="2">
                  <c:v>Maintaining sidewalks and other
pedestrian walkways</c:v>
                </c:pt>
                <c:pt idx="3">
                  <c:v>Maintaining public parks in good
physical condition</c:v>
                </c:pt>
                <c:pt idx="4">
                  <c:v>Providing bicycle lanes and paths</c:v>
                </c:pt>
                <c:pt idx="5">
                  <c:v>Preparing for emergencies and
natural disasters</c:v>
                </c:pt>
                <c:pt idx="6">
                  <c:v>Providing programs services for children
and youth</c:v>
                </c:pt>
                <c:pt idx="7">
                  <c:v>Enforcing traffic laws to protect the safety of pedestrians, cyclists, and drivers</c:v>
                </c:pt>
              </c:strCache>
            </c:strRef>
          </c:cat>
          <c:val>
            <c:numRef>
              <c:f>Sheet1!$E$2:$E$9</c:f>
              <c:numCache>
                <c:formatCode>0%</c:formatCode>
                <c:ptCount val="8"/>
                <c:pt idx="0">
                  <c:v>0.2</c:v>
                </c:pt>
                <c:pt idx="1">
                  <c:v>0.13</c:v>
                </c:pt>
                <c:pt idx="2">
                  <c:v>0.17</c:v>
                </c:pt>
                <c:pt idx="3">
                  <c:v>0.22</c:v>
                </c:pt>
                <c:pt idx="4">
                  <c:v>0.28000000000000003</c:v>
                </c:pt>
                <c:pt idx="5">
                  <c:v>0.15</c:v>
                </c:pt>
                <c:pt idx="6">
                  <c:v>0.21</c:v>
                </c:pt>
                <c:pt idx="7">
                  <c:v>0.17</c:v>
                </c:pt>
              </c:numCache>
            </c:numRef>
          </c:val>
          <c:extLst>
            <c:ext xmlns:c16="http://schemas.microsoft.com/office/drawing/2014/chart" uri="{C3380CC4-5D6E-409C-BE32-E72D297353CC}">
              <c16:uniqueId val="{00000003-8E7D-4085-BC76-BAD14448B5C8}"/>
            </c:ext>
          </c:extLst>
        </c:ser>
        <c:ser>
          <c:idx val="4"/>
          <c:order val="4"/>
          <c:tx>
            <c:strRef>
              <c:f>Sheet1!$F$1</c:f>
              <c:strCache>
                <c:ptCount val="1"/>
                <c:pt idx="0">
                  <c:v>Very Dissat.</c:v>
                </c:pt>
              </c:strCache>
            </c:strRef>
          </c:tx>
          <c:spPr>
            <a:solidFill>
              <a:schemeClr val="accent4"/>
            </a:solidFill>
            <a:ln>
              <a:noFill/>
            </a:ln>
          </c:spPr>
          <c:invertIfNegative val="0"/>
          <c:dLbls>
            <c:dLbl>
              <c:idx val="4"/>
              <c:spPr>
                <a:noFill/>
                <a:ln>
                  <a:noFill/>
                </a:ln>
                <a:effectLst/>
              </c:spPr>
              <c:txPr>
                <a:bodyPr wrap="square" lIns="38100" tIns="19050" rIns="38100" bIns="19050" anchor="ctr">
                  <a:spAutoFit/>
                </a:bodyPr>
                <a:lstStyle/>
                <a:p>
                  <a:pPr>
                    <a:defRPr sz="12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5FD7-4624-A471-F19FF14E1A1F}"/>
                </c:ext>
              </c:extLst>
            </c:dLbl>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Maintaining public facilities and infrastructure</c:v>
                </c:pt>
                <c:pt idx="1">
                  <c:v>Removing blight and illegal dumping</c:v>
                </c:pt>
                <c:pt idx="2">
                  <c:v>Maintaining sidewalks and other
pedestrian walkways</c:v>
                </c:pt>
                <c:pt idx="3">
                  <c:v>Maintaining public parks in good
physical condition</c:v>
                </c:pt>
                <c:pt idx="4">
                  <c:v>Providing bicycle lanes and paths</c:v>
                </c:pt>
                <c:pt idx="5">
                  <c:v>Preparing for emergencies and
natural disasters</c:v>
                </c:pt>
                <c:pt idx="6">
                  <c:v>Providing programs services for children
and youth</c:v>
                </c:pt>
                <c:pt idx="7">
                  <c:v>Enforcing traffic laws to protect the safety of pedestrians, cyclists, and drivers</c:v>
                </c:pt>
              </c:strCache>
            </c:strRef>
          </c:cat>
          <c:val>
            <c:numRef>
              <c:f>Sheet1!$F$2:$F$9</c:f>
              <c:numCache>
                <c:formatCode>0%</c:formatCode>
                <c:ptCount val="8"/>
                <c:pt idx="0">
                  <c:v>0.08</c:v>
                </c:pt>
                <c:pt idx="1">
                  <c:v>0.19</c:v>
                </c:pt>
                <c:pt idx="2">
                  <c:v>0.2</c:v>
                </c:pt>
                <c:pt idx="3">
                  <c:v>0.12</c:v>
                </c:pt>
                <c:pt idx="4">
                  <c:v>0.06</c:v>
                </c:pt>
                <c:pt idx="5">
                  <c:v>0.11</c:v>
                </c:pt>
                <c:pt idx="6">
                  <c:v>0.08</c:v>
                </c:pt>
                <c:pt idx="7">
                  <c:v>0.2</c:v>
                </c:pt>
              </c:numCache>
            </c:numRef>
          </c:val>
          <c:extLst>
            <c:ext xmlns:c16="http://schemas.microsoft.com/office/drawing/2014/chart" uri="{C3380CC4-5D6E-409C-BE32-E72D297353CC}">
              <c16:uniqueId val="{00000004-8E7D-4085-BC76-BAD14448B5C8}"/>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7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19594530609941399"/>
          <c:y val="3.0894761702589094E-2"/>
          <c:w val="0.77210787073150788"/>
          <c:h val="5.559936200490912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21338216142254"/>
          <c:y val="8.6435549064701939E-2"/>
          <c:w val="0.44980481837012581"/>
          <c:h val="0.88328701183347202"/>
        </c:manualLayout>
      </c:layout>
      <c:barChart>
        <c:barDir val="bar"/>
        <c:grouping val="percentStacked"/>
        <c:varyColors val="0"/>
        <c:ser>
          <c:idx val="0"/>
          <c:order val="0"/>
          <c:tx>
            <c:strRef>
              <c:f>Sheet1!$B$1</c:f>
              <c:strCache>
                <c:ptCount val="1"/>
                <c:pt idx="0">
                  <c:v>Very Sat.</c:v>
                </c:pt>
              </c:strCache>
            </c:strRef>
          </c:tx>
          <c:spPr>
            <a:solidFill>
              <a:schemeClr val="accent1"/>
            </a:solidFill>
            <a:ln>
              <a:noFill/>
            </a:ln>
          </c:spPr>
          <c:invertIfNegative val="0"/>
          <c:dLbls>
            <c:spPr>
              <a:noFill/>
              <a:ln>
                <a:noFill/>
              </a:ln>
              <a:effectLst/>
            </c:spPr>
            <c:txPr>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Paving and repairing streets and roads</c:v>
                </c:pt>
                <c:pt idx="1">
                  <c:v>Providing opportunities to be involved in
City government</c:v>
                </c:pt>
                <c:pt idx="2">
                  <c:v>Recruiting new businesses and companies
to the city</c:v>
                </c:pt>
                <c:pt idx="3">
                  <c:v>Providing programs and services for seniors</c:v>
                </c:pt>
                <c:pt idx="4">
                  <c:v>Assisting new businesses in obtaining required permits and licenses</c:v>
                </c:pt>
                <c:pt idx="5">
                  <c:v>Providing services to people who
are unhoused</c:v>
                </c:pt>
                <c:pt idx="6">
                  <c:v>Developing policies to support
affordable housing</c:v>
                </c:pt>
                <c:pt idx="7">
                  <c:v>Providing rental assistance to make housing more affordable</c:v>
                </c:pt>
              </c:strCache>
            </c:strRef>
          </c:cat>
          <c:val>
            <c:numRef>
              <c:f>Sheet1!$B$2:$B$9</c:f>
              <c:numCache>
                <c:formatCode>0%</c:formatCode>
                <c:ptCount val="8"/>
                <c:pt idx="0">
                  <c:v>0.24</c:v>
                </c:pt>
                <c:pt idx="1">
                  <c:v>0.17</c:v>
                </c:pt>
                <c:pt idx="2">
                  <c:v>0.16</c:v>
                </c:pt>
                <c:pt idx="3">
                  <c:v>0.26</c:v>
                </c:pt>
                <c:pt idx="4">
                  <c:v>0.19</c:v>
                </c:pt>
                <c:pt idx="5">
                  <c:v>0.13</c:v>
                </c:pt>
                <c:pt idx="6">
                  <c:v>0.14000000000000001</c:v>
                </c:pt>
                <c:pt idx="7">
                  <c:v>0.16</c:v>
                </c:pt>
              </c:numCache>
            </c:numRef>
          </c:val>
          <c:extLst>
            <c:ext xmlns:c16="http://schemas.microsoft.com/office/drawing/2014/chart" uri="{C3380CC4-5D6E-409C-BE32-E72D297353CC}">
              <c16:uniqueId val="{00000000-8E7D-4085-BC76-BAD14448B5C8}"/>
            </c:ext>
          </c:extLst>
        </c:ser>
        <c:ser>
          <c:idx val="1"/>
          <c:order val="1"/>
          <c:tx>
            <c:strRef>
              <c:f>Sheet1!$C$1</c:f>
              <c:strCache>
                <c:ptCount val="1"/>
                <c:pt idx="0">
                  <c:v>Smwt. Sat.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Paving and repairing streets and roads</c:v>
                </c:pt>
                <c:pt idx="1">
                  <c:v>Providing opportunities to be involved in
City government</c:v>
                </c:pt>
                <c:pt idx="2">
                  <c:v>Recruiting new businesses and companies
to the city</c:v>
                </c:pt>
                <c:pt idx="3">
                  <c:v>Providing programs and services for seniors</c:v>
                </c:pt>
                <c:pt idx="4">
                  <c:v>Assisting new businesses in obtaining required permits and licenses</c:v>
                </c:pt>
                <c:pt idx="5">
                  <c:v>Providing services to people who
are unhoused</c:v>
                </c:pt>
                <c:pt idx="6">
                  <c:v>Developing policies to support
affordable housing</c:v>
                </c:pt>
                <c:pt idx="7">
                  <c:v>Providing rental assistance to make housing more affordable</c:v>
                </c:pt>
              </c:strCache>
            </c:strRef>
          </c:cat>
          <c:val>
            <c:numRef>
              <c:f>Sheet1!$C$2:$C$9</c:f>
              <c:numCache>
                <c:formatCode>0%</c:formatCode>
                <c:ptCount val="8"/>
                <c:pt idx="0">
                  <c:v>0.34</c:v>
                </c:pt>
                <c:pt idx="1">
                  <c:v>0.41</c:v>
                </c:pt>
                <c:pt idx="2">
                  <c:v>0.4</c:v>
                </c:pt>
                <c:pt idx="3">
                  <c:v>0.3</c:v>
                </c:pt>
                <c:pt idx="4">
                  <c:v>0.37</c:v>
                </c:pt>
                <c:pt idx="5">
                  <c:v>0.38</c:v>
                </c:pt>
                <c:pt idx="6">
                  <c:v>0.35</c:v>
                </c:pt>
                <c:pt idx="7">
                  <c:v>0.32</c:v>
                </c:pt>
              </c:numCache>
            </c:numRef>
          </c:val>
          <c:extLst>
            <c:ext xmlns:c16="http://schemas.microsoft.com/office/drawing/2014/chart" uri="{C3380CC4-5D6E-409C-BE32-E72D297353CC}">
              <c16:uniqueId val="{00000001-8E7D-4085-BC76-BAD14448B5C8}"/>
            </c:ext>
          </c:extLst>
        </c:ser>
        <c:ser>
          <c:idx val="2"/>
          <c:order val="2"/>
          <c:tx>
            <c:strRef>
              <c:f>Sheet1!$D$1</c:f>
              <c:strCache>
                <c:ptCount val="1"/>
                <c:pt idx="0">
                  <c:v>No Opin./Don't Know</c:v>
                </c:pt>
              </c:strCache>
            </c:strRef>
          </c:tx>
          <c:spPr>
            <a:solidFill>
              <a:schemeClr val="accent6"/>
            </a:solidFill>
            <a:ln>
              <a:noFill/>
            </a:ln>
          </c:spPr>
          <c:invertIfNegative val="0"/>
          <c:dLbls>
            <c:dLbl>
              <c:idx val="0"/>
              <c:spPr>
                <a:noFill/>
                <a:ln>
                  <a:noFill/>
                </a:ln>
                <a:effectLst/>
              </c:spPr>
              <c:txPr>
                <a:bodyPr wrap="square" lIns="38100" tIns="19050" rIns="38100" bIns="19050" anchor="ctr">
                  <a:spAutoFit/>
                </a:bodyPr>
                <a:lstStyle/>
                <a:p>
                  <a:pPr>
                    <a:defRPr sz="1600"/>
                  </a:pPr>
                  <a:endParaRPr lang="en-US"/>
                </a:p>
              </c:txPr>
              <c:dLblPos val="ctr"/>
              <c:showLegendKey val="0"/>
              <c:showVal val="0"/>
              <c:showCatName val="0"/>
              <c:showSerName val="0"/>
              <c:showPercent val="0"/>
              <c:showBubbleSize val="0"/>
              <c:extLst>
                <c:ext xmlns:c16="http://schemas.microsoft.com/office/drawing/2014/chart" uri="{C3380CC4-5D6E-409C-BE32-E72D297353CC}">
                  <c16:uniqueId val="{00000000-5DA6-4CF1-A64A-098E6F81BCF5}"/>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A6-4CF1-A64A-098E6F81BCF5}"/>
                </c:ext>
              </c:extLst>
            </c:dLbl>
            <c:dLbl>
              <c:idx val="2"/>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A6-4CF1-A64A-098E6F81BCF5}"/>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A6-4CF1-A64A-098E6F81BCF5}"/>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A6-4CF1-A64A-098E6F81BCF5}"/>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A6-4CF1-A64A-098E6F81BCF5}"/>
                </c:ext>
              </c:extLst>
            </c:dLbl>
            <c:dLbl>
              <c:idx val="6"/>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A6-4CF1-A64A-098E6F81BCF5}"/>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A6-4CF1-A64A-098E6F81BCF5}"/>
                </c:ext>
              </c:extLst>
            </c:dLbl>
            <c:spPr>
              <a:noFill/>
              <a:ln>
                <a:noFill/>
              </a:ln>
              <a:effectLst/>
            </c:spPr>
            <c:txPr>
              <a:bodyPr wrap="square" lIns="38100" tIns="19050" rIns="38100" bIns="19050" anchor="ctr">
                <a:spAutoFit/>
              </a:bodyPr>
              <a:lstStyle/>
              <a:p>
                <a:pPr>
                  <a:defRPr sz="17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Sheet1!$A$2:$A$9</c:f>
              <c:strCache>
                <c:ptCount val="8"/>
                <c:pt idx="0">
                  <c:v>Paving and repairing streets and roads</c:v>
                </c:pt>
                <c:pt idx="1">
                  <c:v>Providing opportunities to be involved in
City government</c:v>
                </c:pt>
                <c:pt idx="2">
                  <c:v>Recruiting new businesses and companies
to the city</c:v>
                </c:pt>
                <c:pt idx="3">
                  <c:v>Providing programs and services for seniors</c:v>
                </c:pt>
                <c:pt idx="4">
                  <c:v>Assisting new businesses in obtaining required permits and licenses</c:v>
                </c:pt>
                <c:pt idx="5">
                  <c:v>Providing services to people who
are unhoused</c:v>
                </c:pt>
                <c:pt idx="6">
                  <c:v>Developing policies to support
affordable housing</c:v>
                </c:pt>
                <c:pt idx="7">
                  <c:v>Providing rental assistance to make housing more affordable</c:v>
                </c:pt>
              </c:strCache>
            </c:strRef>
          </c:cat>
          <c:val>
            <c:numRef>
              <c:f>Sheet1!$D$2:$D$9</c:f>
              <c:numCache>
                <c:formatCode>0%</c:formatCode>
                <c:ptCount val="8"/>
                <c:pt idx="0">
                  <c:v>0.02</c:v>
                </c:pt>
                <c:pt idx="1">
                  <c:v>0.15</c:v>
                </c:pt>
                <c:pt idx="2">
                  <c:v>0.06</c:v>
                </c:pt>
                <c:pt idx="3">
                  <c:v>0.21</c:v>
                </c:pt>
                <c:pt idx="4">
                  <c:v>0.25</c:v>
                </c:pt>
                <c:pt idx="5">
                  <c:v>0.17</c:v>
                </c:pt>
                <c:pt idx="6">
                  <c:v>0.08</c:v>
                </c:pt>
                <c:pt idx="7">
                  <c:v>0.14000000000000001</c:v>
                </c:pt>
              </c:numCache>
            </c:numRef>
          </c:val>
          <c:extLst>
            <c:ext xmlns:c16="http://schemas.microsoft.com/office/drawing/2014/chart" uri="{C3380CC4-5D6E-409C-BE32-E72D297353CC}">
              <c16:uniqueId val="{00000002-8E7D-4085-BC76-BAD14448B5C8}"/>
            </c:ext>
          </c:extLst>
        </c:ser>
        <c:ser>
          <c:idx val="3"/>
          <c:order val="3"/>
          <c:tx>
            <c:strRef>
              <c:f>Sheet1!$E$1</c:f>
              <c:strCache>
                <c:ptCount val="1"/>
                <c:pt idx="0">
                  <c:v>Smwt. Dissat.</c:v>
                </c:pt>
              </c:strCache>
            </c:strRef>
          </c:tx>
          <c:spPr>
            <a:solidFill>
              <a:schemeClr val="accent5"/>
            </a:solidFill>
            <a:ln>
              <a:noFill/>
            </a:ln>
          </c:spPr>
          <c:invertIfNegative val="0"/>
          <c:dLbls>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Paving and repairing streets and roads</c:v>
                </c:pt>
                <c:pt idx="1">
                  <c:v>Providing opportunities to be involved in
City government</c:v>
                </c:pt>
                <c:pt idx="2">
                  <c:v>Recruiting new businesses and companies
to the city</c:v>
                </c:pt>
                <c:pt idx="3">
                  <c:v>Providing programs and services for seniors</c:v>
                </c:pt>
                <c:pt idx="4">
                  <c:v>Assisting new businesses in obtaining required permits and licenses</c:v>
                </c:pt>
                <c:pt idx="5">
                  <c:v>Providing services to people who
are unhoused</c:v>
                </c:pt>
                <c:pt idx="6">
                  <c:v>Developing policies to support
affordable housing</c:v>
                </c:pt>
                <c:pt idx="7">
                  <c:v>Providing rental assistance to make housing more affordable</c:v>
                </c:pt>
              </c:strCache>
            </c:strRef>
          </c:cat>
          <c:val>
            <c:numRef>
              <c:f>Sheet1!$E$2:$E$9</c:f>
              <c:numCache>
                <c:formatCode>0%</c:formatCode>
                <c:ptCount val="8"/>
                <c:pt idx="0">
                  <c:v>0.2</c:v>
                </c:pt>
                <c:pt idx="1">
                  <c:v>0.18</c:v>
                </c:pt>
                <c:pt idx="2">
                  <c:v>0.23</c:v>
                </c:pt>
                <c:pt idx="3">
                  <c:v>0.2</c:v>
                </c:pt>
                <c:pt idx="4">
                  <c:v>0.12</c:v>
                </c:pt>
                <c:pt idx="5">
                  <c:v>0.22</c:v>
                </c:pt>
                <c:pt idx="6">
                  <c:v>0.28000000000000003</c:v>
                </c:pt>
                <c:pt idx="7">
                  <c:v>0.24</c:v>
                </c:pt>
              </c:numCache>
            </c:numRef>
          </c:val>
          <c:extLst>
            <c:ext xmlns:c16="http://schemas.microsoft.com/office/drawing/2014/chart" uri="{C3380CC4-5D6E-409C-BE32-E72D297353CC}">
              <c16:uniqueId val="{00000003-8E7D-4085-BC76-BAD14448B5C8}"/>
            </c:ext>
          </c:extLst>
        </c:ser>
        <c:ser>
          <c:idx val="4"/>
          <c:order val="4"/>
          <c:tx>
            <c:strRef>
              <c:f>Sheet1!$F$1</c:f>
              <c:strCache>
                <c:ptCount val="1"/>
                <c:pt idx="0">
                  <c:v>Very Dissat.</c:v>
                </c:pt>
              </c:strCache>
            </c:strRef>
          </c:tx>
          <c:spPr>
            <a:solidFill>
              <a:schemeClr val="accent4"/>
            </a:solidFill>
            <a:ln>
              <a:no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9-8E7D-4085-BC76-BAD14448B5C8}"/>
                </c:ext>
              </c:extLst>
            </c:dLbl>
            <c:dLbl>
              <c:idx val="4"/>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8E7D-4085-BC76-BAD14448B5C8}"/>
                </c:ext>
              </c:extLst>
            </c:dLbl>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Paving and repairing streets and roads</c:v>
                </c:pt>
                <c:pt idx="1">
                  <c:v>Providing opportunities to be involved in
City government</c:v>
                </c:pt>
                <c:pt idx="2">
                  <c:v>Recruiting new businesses and companies
to the city</c:v>
                </c:pt>
                <c:pt idx="3">
                  <c:v>Providing programs and services for seniors</c:v>
                </c:pt>
                <c:pt idx="4">
                  <c:v>Assisting new businesses in obtaining required permits and licenses</c:v>
                </c:pt>
                <c:pt idx="5">
                  <c:v>Providing services to people who
are unhoused</c:v>
                </c:pt>
                <c:pt idx="6">
                  <c:v>Developing policies to support
affordable housing</c:v>
                </c:pt>
                <c:pt idx="7">
                  <c:v>Providing rental assistance to make housing more affordable</c:v>
                </c:pt>
              </c:strCache>
            </c:strRef>
          </c:cat>
          <c:val>
            <c:numRef>
              <c:f>Sheet1!$F$2:$F$9</c:f>
              <c:numCache>
                <c:formatCode>0%</c:formatCode>
                <c:ptCount val="8"/>
                <c:pt idx="0">
                  <c:v>0.2</c:v>
                </c:pt>
                <c:pt idx="1">
                  <c:v>0.09</c:v>
                </c:pt>
                <c:pt idx="2">
                  <c:v>0.14000000000000001</c:v>
                </c:pt>
                <c:pt idx="3">
                  <c:v>0.03</c:v>
                </c:pt>
                <c:pt idx="4">
                  <c:v>7.0000000000000007E-2</c:v>
                </c:pt>
                <c:pt idx="5">
                  <c:v>0.1</c:v>
                </c:pt>
                <c:pt idx="6">
                  <c:v>0.16</c:v>
                </c:pt>
                <c:pt idx="7">
                  <c:v>0.14000000000000001</c:v>
                </c:pt>
              </c:numCache>
            </c:numRef>
          </c:val>
          <c:extLst>
            <c:ext xmlns:c16="http://schemas.microsoft.com/office/drawing/2014/chart" uri="{C3380CC4-5D6E-409C-BE32-E72D297353CC}">
              <c16:uniqueId val="{00000004-8E7D-4085-BC76-BAD14448B5C8}"/>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7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19594530609941399"/>
          <c:y val="3.3528592946825371E-2"/>
          <c:w val="0.77210787073150788"/>
          <c:h val="5.559936200490912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9881431293669E-2"/>
          <c:y val="1.8928884665894243E-2"/>
          <c:w val="0.86216811348719036"/>
          <c:h val="0.91053962000358313"/>
        </c:manualLayout>
      </c:layout>
      <c:barChart>
        <c:barDir val="bar"/>
        <c:grouping val="clustered"/>
        <c:varyColors val="0"/>
        <c:ser>
          <c:idx val="0"/>
          <c:order val="0"/>
          <c:tx>
            <c:strRef>
              <c:f>Sheet1!$B$1</c:f>
              <c:strCache>
                <c:ptCount val="1"/>
                <c:pt idx="0">
                  <c:v>q9-City Serv</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C388-4E6B-9647-CED9CBE21E6A}"/>
              </c:ext>
            </c:extLst>
          </c:dPt>
          <c:dPt>
            <c:idx val="1"/>
            <c:invertIfNegative val="0"/>
            <c:bubble3D val="0"/>
            <c:extLst>
              <c:ext xmlns:c16="http://schemas.microsoft.com/office/drawing/2014/chart" uri="{C3380CC4-5D6E-409C-BE32-E72D297353CC}">
                <c16:uniqueId val="{00000002-C388-4E6B-9647-CED9CBE21E6A}"/>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C388-4E6B-9647-CED9CBE21E6A}"/>
              </c:ext>
            </c:extLst>
          </c:dPt>
          <c:dPt>
            <c:idx val="3"/>
            <c:invertIfNegative val="0"/>
            <c:bubble3D val="0"/>
            <c:spPr>
              <a:solidFill>
                <a:schemeClr val="accent5"/>
              </a:solidFill>
              <a:ln>
                <a:noFill/>
              </a:ln>
            </c:spPr>
            <c:extLst>
              <c:ext xmlns:c16="http://schemas.microsoft.com/office/drawing/2014/chart" uri="{C3380CC4-5D6E-409C-BE32-E72D297353CC}">
                <c16:uniqueId val="{00000006-C388-4E6B-9647-CED9CBE21E6A}"/>
              </c:ext>
            </c:extLst>
          </c:dPt>
          <c:dPt>
            <c:idx val="4"/>
            <c:invertIfNegative val="0"/>
            <c:bubble3D val="0"/>
            <c:spPr>
              <a:solidFill>
                <a:schemeClr val="accent4"/>
              </a:solidFill>
              <a:ln>
                <a:noFill/>
              </a:ln>
            </c:spPr>
            <c:extLst>
              <c:ext xmlns:c16="http://schemas.microsoft.com/office/drawing/2014/chart" uri="{C3380CC4-5D6E-409C-BE32-E72D297353CC}">
                <c16:uniqueId val="{00000008-C388-4E6B-9647-CED9CBE21E6A}"/>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C388-4E6B-9647-CED9CBE21E6A}"/>
              </c:ext>
            </c:extLst>
          </c:dPt>
          <c:dPt>
            <c:idx val="6"/>
            <c:invertIfNegative val="0"/>
            <c:bubble3D val="0"/>
            <c:spPr>
              <a:solidFill>
                <a:schemeClr val="accent6"/>
              </a:solidFill>
              <a:ln>
                <a:noFill/>
              </a:ln>
            </c:spPr>
            <c:extLst>
              <c:ext xmlns:c16="http://schemas.microsoft.com/office/drawing/2014/chart" uri="{C3380CC4-5D6E-409C-BE32-E72D297353CC}">
                <c16:uniqueId val="{0000000C-C388-4E6B-9647-CED9CBE21E6A}"/>
              </c:ext>
            </c:extLst>
          </c:dPt>
          <c:dPt>
            <c:idx val="8"/>
            <c:invertIfNegative val="0"/>
            <c:bubble3D val="0"/>
            <c:spPr>
              <a:solidFill>
                <a:schemeClr val="accent6"/>
              </a:solidFill>
              <a:ln>
                <a:noFill/>
              </a:ln>
            </c:spPr>
            <c:extLst>
              <c:ext xmlns:c16="http://schemas.microsoft.com/office/drawing/2014/chart" uri="{C3380CC4-5D6E-409C-BE32-E72D297353CC}">
                <c16:uniqueId val="{0000000E-C388-4E6B-9647-CED9CBE21E6A}"/>
              </c:ext>
            </c:extLst>
          </c:dPt>
          <c:dPt>
            <c:idx val="9"/>
            <c:invertIfNegative val="0"/>
            <c:bubble3D val="0"/>
            <c:extLst>
              <c:ext xmlns:c16="http://schemas.microsoft.com/office/drawing/2014/chart" uri="{C3380CC4-5D6E-409C-BE32-E72D297353CC}">
                <c16:uniqueId val="{0000000F-C388-4E6B-9647-CED9CBE21E6A}"/>
              </c:ext>
            </c:extLst>
          </c:dPt>
          <c:dPt>
            <c:idx val="10"/>
            <c:invertIfNegative val="0"/>
            <c:bubble3D val="0"/>
            <c:extLst>
              <c:ext xmlns:c16="http://schemas.microsoft.com/office/drawing/2014/chart" uri="{C3380CC4-5D6E-409C-BE32-E72D297353CC}">
                <c16:uniqueId val="{00000010-C388-4E6B-9647-CED9CBE21E6A}"/>
              </c:ext>
            </c:extLst>
          </c:dPt>
          <c:dPt>
            <c:idx val="12"/>
            <c:invertIfNegative val="0"/>
            <c:bubble3D val="0"/>
            <c:extLst>
              <c:ext xmlns:c16="http://schemas.microsoft.com/office/drawing/2014/chart" uri="{C3380CC4-5D6E-409C-BE32-E72D297353CC}">
                <c16:uniqueId val="{00000011-C388-4E6B-9647-CED9CBE21E6A}"/>
              </c:ext>
            </c:extLst>
          </c:dPt>
          <c:dPt>
            <c:idx val="15"/>
            <c:invertIfNegative val="0"/>
            <c:bubble3D val="0"/>
            <c:extLst>
              <c:ext xmlns:c16="http://schemas.microsoft.com/office/drawing/2014/chart" uri="{C3380CC4-5D6E-409C-BE32-E72D297353CC}">
                <c16:uniqueId val="{00000012-C388-4E6B-9647-CED9CBE21E6A}"/>
              </c:ext>
            </c:extLst>
          </c:dPt>
          <c:dPt>
            <c:idx val="18"/>
            <c:invertIfNegative val="0"/>
            <c:bubble3D val="0"/>
            <c:extLst>
              <c:ext xmlns:c16="http://schemas.microsoft.com/office/drawing/2014/chart" uri="{C3380CC4-5D6E-409C-BE32-E72D297353CC}">
                <c16:uniqueId val="{00000013-C388-4E6B-9647-CED9CBE21E6A}"/>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Great need</c:v>
                </c:pt>
                <c:pt idx="1">
                  <c:v>Some need</c:v>
                </c:pt>
                <c:pt idx="3">
                  <c:v>Little need</c:v>
                </c:pt>
                <c:pt idx="4">
                  <c:v>No real need</c:v>
                </c:pt>
                <c:pt idx="6">
                  <c:v>Don’t know</c:v>
                </c:pt>
              </c:strCache>
            </c:strRef>
          </c:cat>
          <c:val>
            <c:numRef>
              <c:f>Sheet1!$B$2:$B$8</c:f>
              <c:numCache>
                <c:formatCode>0%</c:formatCode>
                <c:ptCount val="7"/>
                <c:pt idx="0">
                  <c:v>0.42</c:v>
                </c:pt>
                <c:pt idx="1">
                  <c:v>0.42</c:v>
                </c:pt>
                <c:pt idx="3">
                  <c:v>7.0000000000000007E-2</c:v>
                </c:pt>
                <c:pt idx="4">
                  <c:v>0.04</c:v>
                </c:pt>
                <c:pt idx="6">
                  <c:v>0.05</c:v>
                </c:pt>
              </c:numCache>
            </c:numRef>
          </c:val>
          <c:extLst>
            <c:ext xmlns:c16="http://schemas.microsoft.com/office/drawing/2014/chart" uri="{C3380CC4-5D6E-409C-BE32-E72D297353CC}">
              <c16:uniqueId val="{00000014-C388-4E6B-9647-CED9CBE21E6A}"/>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9881431293669E-2"/>
          <c:y val="1.8928884665894243E-2"/>
          <c:w val="0.86216811348719036"/>
          <c:h val="0.91053962000358313"/>
        </c:manualLayout>
      </c:layout>
      <c:barChart>
        <c:barDir val="bar"/>
        <c:grouping val="clustered"/>
        <c:varyColors val="0"/>
        <c:ser>
          <c:idx val="0"/>
          <c:order val="0"/>
          <c:tx>
            <c:strRef>
              <c:f>Sheet1!$B$1</c:f>
              <c:strCache>
                <c:ptCount val="1"/>
                <c:pt idx="0">
                  <c:v>q9 Public Infra</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D88A-4146-84F0-435938540960}"/>
              </c:ext>
            </c:extLst>
          </c:dPt>
          <c:dPt>
            <c:idx val="1"/>
            <c:invertIfNegative val="0"/>
            <c:bubble3D val="0"/>
            <c:extLst>
              <c:ext xmlns:c16="http://schemas.microsoft.com/office/drawing/2014/chart" uri="{C3380CC4-5D6E-409C-BE32-E72D297353CC}">
                <c16:uniqueId val="{00000002-D88A-4146-84F0-435938540960}"/>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D88A-4146-84F0-435938540960}"/>
              </c:ext>
            </c:extLst>
          </c:dPt>
          <c:dPt>
            <c:idx val="3"/>
            <c:invertIfNegative val="0"/>
            <c:bubble3D val="0"/>
            <c:spPr>
              <a:solidFill>
                <a:schemeClr val="accent5"/>
              </a:solidFill>
              <a:ln>
                <a:noFill/>
              </a:ln>
            </c:spPr>
            <c:extLst>
              <c:ext xmlns:c16="http://schemas.microsoft.com/office/drawing/2014/chart" uri="{C3380CC4-5D6E-409C-BE32-E72D297353CC}">
                <c16:uniqueId val="{00000006-D88A-4146-84F0-435938540960}"/>
              </c:ext>
            </c:extLst>
          </c:dPt>
          <c:dPt>
            <c:idx val="4"/>
            <c:invertIfNegative val="0"/>
            <c:bubble3D val="0"/>
            <c:spPr>
              <a:solidFill>
                <a:schemeClr val="accent4"/>
              </a:solidFill>
              <a:ln>
                <a:noFill/>
              </a:ln>
            </c:spPr>
            <c:extLst>
              <c:ext xmlns:c16="http://schemas.microsoft.com/office/drawing/2014/chart" uri="{C3380CC4-5D6E-409C-BE32-E72D297353CC}">
                <c16:uniqueId val="{00000008-D88A-4146-84F0-435938540960}"/>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D88A-4146-84F0-435938540960}"/>
              </c:ext>
            </c:extLst>
          </c:dPt>
          <c:dPt>
            <c:idx val="6"/>
            <c:invertIfNegative val="0"/>
            <c:bubble3D val="0"/>
            <c:spPr>
              <a:solidFill>
                <a:schemeClr val="accent6"/>
              </a:solidFill>
              <a:ln>
                <a:noFill/>
              </a:ln>
            </c:spPr>
            <c:extLst>
              <c:ext xmlns:c16="http://schemas.microsoft.com/office/drawing/2014/chart" uri="{C3380CC4-5D6E-409C-BE32-E72D297353CC}">
                <c16:uniqueId val="{0000000C-D88A-4146-84F0-435938540960}"/>
              </c:ext>
            </c:extLst>
          </c:dPt>
          <c:dPt>
            <c:idx val="8"/>
            <c:invertIfNegative val="0"/>
            <c:bubble3D val="0"/>
            <c:spPr>
              <a:solidFill>
                <a:schemeClr val="accent6"/>
              </a:solidFill>
              <a:ln>
                <a:noFill/>
              </a:ln>
            </c:spPr>
            <c:extLst>
              <c:ext xmlns:c16="http://schemas.microsoft.com/office/drawing/2014/chart" uri="{C3380CC4-5D6E-409C-BE32-E72D297353CC}">
                <c16:uniqueId val="{0000000E-D88A-4146-84F0-435938540960}"/>
              </c:ext>
            </c:extLst>
          </c:dPt>
          <c:dPt>
            <c:idx val="9"/>
            <c:invertIfNegative val="0"/>
            <c:bubble3D val="0"/>
            <c:extLst>
              <c:ext xmlns:c16="http://schemas.microsoft.com/office/drawing/2014/chart" uri="{C3380CC4-5D6E-409C-BE32-E72D297353CC}">
                <c16:uniqueId val="{0000000F-D88A-4146-84F0-435938540960}"/>
              </c:ext>
            </c:extLst>
          </c:dPt>
          <c:dPt>
            <c:idx val="10"/>
            <c:invertIfNegative val="0"/>
            <c:bubble3D val="0"/>
            <c:extLst>
              <c:ext xmlns:c16="http://schemas.microsoft.com/office/drawing/2014/chart" uri="{C3380CC4-5D6E-409C-BE32-E72D297353CC}">
                <c16:uniqueId val="{00000010-D88A-4146-84F0-435938540960}"/>
              </c:ext>
            </c:extLst>
          </c:dPt>
          <c:dPt>
            <c:idx val="12"/>
            <c:invertIfNegative val="0"/>
            <c:bubble3D val="0"/>
            <c:extLst>
              <c:ext xmlns:c16="http://schemas.microsoft.com/office/drawing/2014/chart" uri="{C3380CC4-5D6E-409C-BE32-E72D297353CC}">
                <c16:uniqueId val="{00000011-D88A-4146-84F0-435938540960}"/>
              </c:ext>
            </c:extLst>
          </c:dPt>
          <c:dPt>
            <c:idx val="15"/>
            <c:invertIfNegative val="0"/>
            <c:bubble3D val="0"/>
            <c:extLst>
              <c:ext xmlns:c16="http://schemas.microsoft.com/office/drawing/2014/chart" uri="{C3380CC4-5D6E-409C-BE32-E72D297353CC}">
                <c16:uniqueId val="{00000012-D88A-4146-84F0-435938540960}"/>
              </c:ext>
            </c:extLst>
          </c:dPt>
          <c:dPt>
            <c:idx val="18"/>
            <c:invertIfNegative val="0"/>
            <c:bubble3D val="0"/>
            <c:extLst>
              <c:ext xmlns:c16="http://schemas.microsoft.com/office/drawing/2014/chart" uri="{C3380CC4-5D6E-409C-BE32-E72D297353CC}">
                <c16:uniqueId val="{00000013-D88A-4146-84F0-435938540960}"/>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Great need</c:v>
                </c:pt>
                <c:pt idx="1">
                  <c:v>Some need</c:v>
                </c:pt>
                <c:pt idx="3">
                  <c:v>Little need</c:v>
                </c:pt>
                <c:pt idx="4">
                  <c:v>No real need</c:v>
                </c:pt>
                <c:pt idx="6">
                  <c:v>Don’t know</c:v>
                </c:pt>
              </c:strCache>
            </c:strRef>
          </c:cat>
          <c:val>
            <c:numRef>
              <c:f>Sheet1!$B$2:$B$8</c:f>
              <c:numCache>
                <c:formatCode>0%</c:formatCode>
                <c:ptCount val="7"/>
                <c:pt idx="0">
                  <c:v>0.35</c:v>
                </c:pt>
                <c:pt idx="1">
                  <c:v>0.47</c:v>
                </c:pt>
                <c:pt idx="3">
                  <c:v>0.08</c:v>
                </c:pt>
                <c:pt idx="4">
                  <c:v>0.05</c:v>
                </c:pt>
                <c:pt idx="6">
                  <c:v>0.04</c:v>
                </c:pt>
              </c:numCache>
            </c:numRef>
          </c:val>
          <c:extLst>
            <c:ext xmlns:c16="http://schemas.microsoft.com/office/drawing/2014/chart" uri="{C3380CC4-5D6E-409C-BE32-E72D297353CC}">
              <c16:uniqueId val="{00000014-D88A-4146-84F0-435938540960}"/>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37520654977333"/>
          <c:y val="3.783192260729306E-2"/>
          <c:w val="0.56048190887395044"/>
          <c:h val="0.9277150936088967"/>
        </c:manualLayout>
      </c:layout>
      <c:barChart>
        <c:barDir val="bar"/>
        <c:grouping val="clustered"/>
        <c:varyColors val="0"/>
        <c:ser>
          <c:idx val="0"/>
          <c:order val="0"/>
          <c:tx>
            <c:strRef>
              <c:f>Sheet1!$B$1</c:f>
              <c:strCache>
                <c:ptCount val="1"/>
                <c:pt idx="0">
                  <c:v>q10</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1704-4AF4-A12D-76E69B54088B}"/>
              </c:ext>
            </c:extLst>
          </c:dPt>
          <c:dPt>
            <c:idx val="1"/>
            <c:invertIfNegative val="0"/>
            <c:bubble3D val="0"/>
            <c:extLst>
              <c:ext xmlns:c16="http://schemas.microsoft.com/office/drawing/2014/chart" uri="{C3380CC4-5D6E-409C-BE32-E72D297353CC}">
                <c16:uniqueId val="{00000000-CC41-463E-B186-16353583BEAF}"/>
              </c:ext>
            </c:extLst>
          </c:dPt>
          <c:dPt>
            <c:idx val="3"/>
            <c:invertIfNegative val="0"/>
            <c:bubble3D val="0"/>
            <c:extLst>
              <c:ext xmlns:c16="http://schemas.microsoft.com/office/drawing/2014/chart" uri="{C3380CC4-5D6E-409C-BE32-E72D297353CC}">
                <c16:uniqueId val="{00000002-CC41-463E-B186-16353583BEAF}"/>
              </c:ext>
            </c:extLst>
          </c:dPt>
          <c:dPt>
            <c:idx val="5"/>
            <c:invertIfNegative val="0"/>
            <c:bubble3D val="0"/>
            <c:extLst>
              <c:ext xmlns:c16="http://schemas.microsoft.com/office/drawing/2014/chart" uri="{C3380CC4-5D6E-409C-BE32-E72D297353CC}">
                <c16:uniqueId val="{00000004-CC41-463E-B186-16353583BEAF}"/>
              </c:ext>
            </c:extLst>
          </c:dPt>
          <c:dPt>
            <c:idx val="6"/>
            <c:invertIfNegative val="0"/>
            <c:bubble3D val="0"/>
            <c:extLst>
              <c:ext xmlns:c16="http://schemas.microsoft.com/office/drawing/2014/chart" uri="{C3380CC4-5D6E-409C-BE32-E72D297353CC}">
                <c16:uniqueId val="{00000005-CC41-463E-B186-16353583BEAF}"/>
              </c:ext>
            </c:extLst>
          </c:dPt>
          <c:dPt>
            <c:idx val="7"/>
            <c:invertIfNegative val="0"/>
            <c:bubble3D val="0"/>
            <c:extLst>
              <c:ext xmlns:c16="http://schemas.microsoft.com/office/drawing/2014/chart" uri="{C3380CC4-5D6E-409C-BE32-E72D297353CC}">
                <c16:uniqueId val="{00000005-1704-4AF4-A12D-76E69B54088B}"/>
              </c:ext>
            </c:extLst>
          </c:dPt>
          <c:dPt>
            <c:idx val="9"/>
            <c:invertIfNegative val="0"/>
            <c:bubble3D val="0"/>
            <c:extLst>
              <c:ext xmlns:c16="http://schemas.microsoft.com/office/drawing/2014/chart" uri="{C3380CC4-5D6E-409C-BE32-E72D297353CC}">
                <c16:uniqueId val="{00000006-1704-4AF4-A12D-76E69B54088B}"/>
              </c:ext>
            </c:extLst>
          </c:dPt>
          <c:dLbls>
            <c:numFmt formatCode="0%" sourceLinked="0"/>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Affordable housing</c:v>
                </c:pt>
                <c:pt idx="1">
                  <c:v>Infrastructure/Street repair</c:v>
                </c:pt>
                <c:pt idx="2">
                  <c:v>Homelessness</c:v>
                </c:pt>
                <c:pt idx="3">
                  <c:v>Giving back to community/youth</c:v>
                </c:pt>
                <c:pt idx="4">
                  <c:v>Jobs/Economy</c:v>
                </c:pt>
                <c:pt idx="5">
                  <c:v>Crime/Drugs/Safety</c:v>
                </c:pt>
                <c:pt idx="6">
                  <c:v>Education</c:v>
                </c:pt>
                <c:pt idx="7">
                  <c:v>Development</c:v>
                </c:pt>
                <c:pt idx="8">
                  <c:v>Recreation/Parks</c:v>
                </c:pt>
                <c:pt idx="9">
                  <c:v>Clean blight</c:v>
                </c:pt>
                <c:pt idx="10">
                  <c:v>More policing/funding</c:v>
                </c:pt>
                <c:pt idx="12">
                  <c:v>Other</c:v>
                </c:pt>
                <c:pt idx="13">
                  <c:v>Don't know/Unsure</c:v>
                </c:pt>
              </c:strCache>
            </c:strRef>
          </c:cat>
          <c:val>
            <c:numRef>
              <c:f>Sheet1!$B$2:$B$15</c:f>
              <c:numCache>
                <c:formatCode>0%</c:formatCode>
                <c:ptCount val="14"/>
                <c:pt idx="0">
                  <c:v>0.25</c:v>
                </c:pt>
                <c:pt idx="1">
                  <c:v>0.2</c:v>
                </c:pt>
                <c:pt idx="2">
                  <c:v>0.11</c:v>
                </c:pt>
                <c:pt idx="3">
                  <c:v>0.09</c:v>
                </c:pt>
                <c:pt idx="4">
                  <c:v>0.08</c:v>
                </c:pt>
                <c:pt idx="5">
                  <c:v>7.0000000000000007E-2</c:v>
                </c:pt>
                <c:pt idx="6">
                  <c:v>0.05</c:v>
                </c:pt>
                <c:pt idx="7">
                  <c:v>0.05</c:v>
                </c:pt>
                <c:pt idx="8">
                  <c:v>0.05</c:v>
                </c:pt>
                <c:pt idx="9">
                  <c:v>0.04</c:v>
                </c:pt>
                <c:pt idx="10">
                  <c:v>0.03</c:v>
                </c:pt>
                <c:pt idx="12">
                  <c:v>0.11</c:v>
                </c:pt>
                <c:pt idx="13">
                  <c:v>0.06</c:v>
                </c:pt>
              </c:numCache>
            </c:numRef>
          </c:val>
          <c:extLst>
            <c:ext xmlns:c16="http://schemas.microsoft.com/office/drawing/2014/chart" uri="{C3380CC4-5D6E-409C-BE32-E72D297353CC}">
              <c16:uniqueId val="{00000007-CC41-463E-B186-16353583BEAF}"/>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17994118861823E-2"/>
          <c:y val="2.5152989794967433E-2"/>
          <c:w val="0.88971262044950017"/>
          <c:h val="0.92868002986420783"/>
        </c:manualLayout>
      </c:layout>
      <c:barChart>
        <c:barDir val="bar"/>
        <c:grouping val="clustered"/>
        <c:varyColors val="0"/>
        <c:ser>
          <c:idx val="0"/>
          <c:order val="0"/>
          <c:tx>
            <c:strRef>
              <c:f>Sheet1!$B$1</c:f>
              <c:strCache>
                <c:ptCount val="1"/>
                <c:pt idx="0">
                  <c:v>q11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83BB-43DA-9273-89E2738B4D8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83BB-43DA-9273-89E2738B4D8F}"/>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8-83BB-43DA-9273-89E2738B4D8F}"/>
              </c:ext>
            </c:extLst>
          </c:dPt>
          <c:dPt>
            <c:idx val="3"/>
            <c:invertIfNegative val="0"/>
            <c:bubble3D val="0"/>
            <c:extLst>
              <c:ext xmlns:c16="http://schemas.microsoft.com/office/drawing/2014/chart" uri="{C3380CC4-5D6E-409C-BE32-E72D297353CC}">
                <c16:uniqueId val="{00000002-83BB-43DA-9273-89E2738B4D8F}"/>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83BB-43DA-9273-89E2738B4D8F}"/>
              </c:ext>
            </c:extLst>
          </c:dPt>
          <c:dPt>
            <c:idx val="5"/>
            <c:invertIfNegative val="0"/>
            <c:bubble3D val="0"/>
            <c:extLst>
              <c:ext xmlns:c16="http://schemas.microsoft.com/office/drawing/2014/chart" uri="{C3380CC4-5D6E-409C-BE32-E72D297353CC}">
                <c16:uniqueId val="{00000003-83BB-43DA-9273-89E2738B4D8F}"/>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4-83BB-43DA-9273-89E2738B4D8F}"/>
              </c:ext>
            </c:extLst>
          </c:dPt>
          <c:dLbls>
            <c:numFmt formatCode="0%" sourceLinked="0"/>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think the City of East Palo Alto should seek additional funding in order to improve our local infrastructure, including drinking water systems, parks, and other public facilities</c:v>
                </c:pt>
                <c:pt idx="1">
                  <c:v>I think the City of East Palo Alto should seek additional funding in order to provide additional services to its residents</c:v>
                </c:pt>
                <c:pt idx="2">
                  <c:v>I think the City of East Palo Alto should seek additional funding in order to maintain and improve the services it currently provides</c:v>
                </c:pt>
                <c:pt idx="4">
                  <c:v>I do not think the City of East Palo Alto should seek additional funding</c:v>
                </c:pt>
                <c:pt idx="6">
                  <c:v>All/None/Don't know</c:v>
                </c:pt>
              </c:strCache>
            </c:strRef>
          </c:cat>
          <c:val>
            <c:numRef>
              <c:f>Sheet1!$B$2:$B$8</c:f>
              <c:numCache>
                <c:formatCode>0%</c:formatCode>
                <c:ptCount val="7"/>
                <c:pt idx="0">
                  <c:v>0.43</c:v>
                </c:pt>
                <c:pt idx="1">
                  <c:v>0.24</c:v>
                </c:pt>
                <c:pt idx="2">
                  <c:v>0.19</c:v>
                </c:pt>
                <c:pt idx="4">
                  <c:v>7.0000000000000007E-2</c:v>
                </c:pt>
                <c:pt idx="6">
                  <c:v>7.0000000000000007E-2</c:v>
                </c:pt>
              </c:numCache>
            </c:numRef>
          </c:val>
          <c:extLst>
            <c:ext xmlns:c16="http://schemas.microsoft.com/office/drawing/2014/chart" uri="{C3380CC4-5D6E-409C-BE32-E72D297353CC}">
              <c16:uniqueId val="{00000007-83BB-43DA-9273-89E2738B4D8F}"/>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43573753553517"/>
          <c:y val="6.9063604081768051E-2"/>
          <c:w val="0.52510691012979105"/>
          <c:h val="0.87269272796051178"/>
        </c:manualLayout>
      </c:layout>
      <c:barChart>
        <c:barDir val="bar"/>
        <c:grouping val="percentStacked"/>
        <c:varyColors val="0"/>
        <c:ser>
          <c:idx val="0"/>
          <c:order val="0"/>
          <c:tx>
            <c:strRef>
              <c:f>Sheet1!$B$1</c:f>
              <c:strCache>
                <c:ptCount val="1"/>
                <c:pt idx="0">
                  <c:v>Excellent</c:v>
                </c:pt>
              </c:strCache>
            </c:strRef>
          </c:tx>
          <c:spPr>
            <a:solidFill>
              <a:schemeClr val="accent1"/>
            </a:solidFill>
            <a:ln>
              <a:noFill/>
            </a:ln>
          </c:spPr>
          <c:invertIfNegative val="0"/>
          <c:dLbls>
            <c:dLbl>
              <c:idx val="2"/>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F31-4152-AFE8-A2DC2CBFBD4B}"/>
                </c:ext>
              </c:extLst>
            </c:dLbl>
            <c:spPr>
              <a:noFill/>
              <a:ln>
                <a:noFill/>
              </a:ln>
              <a:effectLst/>
            </c:spPr>
            <c:txPr>
              <a:bodyPr wrap="square" lIns="38100" tIns="19050" rIns="38100" bIns="19050" anchor="ctr">
                <a:spAutoFit/>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safety of the drinking water provided to my home</c:v>
                </c:pt>
                <c:pt idx="1">
                  <c:v>The quality of the drinking water provided to my home, including its taste, color, and smell</c:v>
                </c:pt>
                <c:pt idx="2">
                  <c:v>The pressure of the drinking water provided to my home</c:v>
                </c:pt>
                <c:pt idx="3">
                  <c:v>The effectiveness of our local storm drains and flood protection infrastructure</c:v>
                </c:pt>
                <c:pt idx="4">
                  <c:v>The effectiveness of our local sewer and wastewater systems</c:v>
                </c:pt>
              </c:strCache>
            </c:strRef>
          </c:cat>
          <c:val>
            <c:numRef>
              <c:f>Sheet1!$B$2:$B$6</c:f>
              <c:numCache>
                <c:formatCode>0%</c:formatCode>
                <c:ptCount val="5"/>
                <c:pt idx="0">
                  <c:v>0.26</c:v>
                </c:pt>
                <c:pt idx="1">
                  <c:v>0.22</c:v>
                </c:pt>
                <c:pt idx="2">
                  <c:v>0.21</c:v>
                </c:pt>
                <c:pt idx="3">
                  <c:v>0.19</c:v>
                </c:pt>
                <c:pt idx="4">
                  <c:v>0.2</c:v>
                </c:pt>
              </c:numCache>
            </c:numRef>
          </c:val>
          <c:extLst>
            <c:ext xmlns:c16="http://schemas.microsoft.com/office/drawing/2014/chart" uri="{C3380CC4-5D6E-409C-BE32-E72D297353CC}">
              <c16:uniqueId val="{00000001-EF31-4152-AFE8-A2DC2CBFBD4B}"/>
            </c:ext>
          </c:extLst>
        </c:ser>
        <c:ser>
          <c:idx val="1"/>
          <c:order val="1"/>
          <c:tx>
            <c:strRef>
              <c:f>Sheet1!$C$1</c:f>
              <c:strCache>
                <c:ptCount val="1"/>
                <c:pt idx="0">
                  <c:v>Pretty Good</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safety of the drinking water provided to my home</c:v>
                </c:pt>
                <c:pt idx="1">
                  <c:v>The quality of the drinking water provided to my home, including its taste, color, and smell</c:v>
                </c:pt>
                <c:pt idx="2">
                  <c:v>The pressure of the drinking water provided to my home</c:v>
                </c:pt>
                <c:pt idx="3">
                  <c:v>The effectiveness of our local storm drains and flood protection infrastructure</c:v>
                </c:pt>
                <c:pt idx="4">
                  <c:v>The effectiveness of our local sewer and wastewater systems</c:v>
                </c:pt>
              </c:strCache>
            </c:strRef>
          </c:cat>
          <c:val>
            <c:numRef>
              <c:f>Sheet1!$C$2:$C$6</c:f>
              <c:numCache>
                <c:formatCode>0%</c:formatCode>
                <c:ptCount val="5"/>
                <c:pt idx="0">
                  <c:v>0.35</c:v>
                </c:pt>
                <c:pt idx="1">
                  <c:v>0.36</c:v>
                </c:pt>
                <c:pt idx="2">
                  <c:v>0.46</c:v>
                </c:pt>
                <c:pt idx="3">
                  <c:v>0.38</c:v>
                </c:pt>
                <c:pt idx="4">
                  <c:v>0.39</c:v>
                </c:pt>
              </c:numCache>
            </c:numRef>
          </c:val>
          <c:extLst>
            <c:ext xmlns:c16="http://schemas.microsoft.com/office/drawing/2014/chart" uri="{C3380CC4-5D6E-409C-BE32-E72D297353CC}">
              <c16:uniqueId val="{00000002-EF31-4152-AFE8-A2DC2CBFBD4B}"/>
            </c:ext>
          </c:extLst>
        </c:ser>
        <c:ser>
          <c:idx val="2"/>
          <c:order val="2"/>
          <c:tx>
            <c:strRef>
              <c:f>Sheet1!$D$1</c:f>
              <c:strCache>
                <c:ptCount val="1"/>
                <c:pt idx="0">
                  <c:v>Fair</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safety of the drinking water provided to my home</c:v>
                </c:pt>
                <c:pt idx="1">
                  <c:v>The quality of the drinking water provided to my home, including its taste, color, and smell</c:v>
                </c:pt>
                <c:pt idx="2">
                  <c:v>The pressure of the drinking water provided to my home</c:v>
                </c:pt>
                <c:pt idx="3">
                  <c:v>The effectiveness of our local storm drains and flood protection infrastructure</c:v>
                </c:pt>
                <c:pt idx="4">
                  <c:v>The effectiveness of our local sewer and wastewater systems</c:v>
                </c:pt>
              </c:strCache>
            </c:strRef>
          </c:cat>
          <c:val>
            <c:numRef>
              <c:f>Sheet1!$D$2:$D$6</c:f>
              <c:numCache>
                <c:formatCode>0%</c:formatCode>
                <c:ptCount val="5"/>
                <c:pt idx="0">
                  <c:v>0.18</c:v>
                </c:pt>
                <c:pt idx="1">
                  <c:v>0.21</c:v>
                </c:pt>
                <c:pt idx="2">
                  <c:v>0.17</c:v>
                </c:pt>
                <c:pt idx="3">
                  <c:v>0.21</c:v>
                </c:pt>
                <c:pt idx="4">
                  <c:v>0.21</c:v>
                </c:pt>
              </c:numCache>
            </c:numRef>
          </c:val>
          <c:extLst>
            <c:ext xmlns:c16="http://schemas.microsoft.com/office/drawing/2014/chart" uri="{C3380CC4-5D6E-409C-BE32-E72D297353CC}">
              <c16:uniqueId val="{00000003-EF31-4152-AFE8-A2DC2CBFBD4B}"/>
            </c:ext>
          </c:extLst>
        </c:ser>
        <c:ser>
          <c:idx val="3"/>
          <c:order val="3"/>
          <c:tx>
            <c:strRef>
              <c:f>Sheet1!$E$1</c:f>
              <c:strCache>
                <c:ptCount val="1"/>
                <c:pt idx="0">
                  <c:v>Poor</c:v>
                </c:pt>
              </c:strCache>
            </c:strRef>
          </c:tx>
          <c:spPr>
            <a:solidFill>
              <a:schemeClr val="accent5"/>
            </a:solidFill>
            <a:ln>
              <a:noFill/>
            </a:ln>
          </c:spPr>
          <c:invertIfNegative val="0"/>
          <c:dLbls>
            <c:spPr>
              <a:noFill/>
              <a:ln>
                <a:noFill/>
              </a:ln>
              <a:effectLst/>
            </c:spPr>
            <c:txPr>
              <a:bodyPr wrap="square" lIns="38100" tIns="19050" rIns="38100" bIns="19050" anchor="ctr">
                <a:spAutoFit/>
              </a:bodyPr>
              <a:lstStyle/>
              <a:p>
                <a:pPr>
                  <a:defRPr sz="1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safety of the drinking water provided to my home</c:v>
                </c:pt>
                <c:pt idx="1">
                  <c:v>The quality of the drinking water provided to my home, including its taste, color, and smell</c:v>
                </c:pt>
                <c:pt idx="2">
                  <c:v>The pressure of the drinking water provided to my home</c:v>
                </c:pt>
                <c:pt idx="3">
                  <c:v>The effectiveness of our local storm drains and flood protection infrastructure</c:v>
                </c:pt>
                <c:pt idx="4">
                  <c:v>The effectiveness of our local sewer and wastewater systems</c:v>
                </c:pt>
              </c:strCache>
            </c:strRef>
          </c:cat>
          <c:val>
            <c:numRef>
              <c:f>Sheet1!$E$2:$E$6</c:f>
              <c:numCache>
                <c:formatCode>0%</c:formatCode>
                <c:ptCount val="5"/>
                <c:pt idx="0">
                  <c:v>0.11</c:v>
                </c:pt>
                <c:pt idx="1">
                  <c:v>7.0000000000000007E-2</c:v>
                </c:pt>
                <c:pt idx="2">
                  <c:v>0.11</c:v>
                </c:pt>
                <c:pt idx="3">
                  <c:v>0.12</c:v>
                </c:pt>
                <c:pt idx="4">
                  <c:v>7.0000000000000007E-2</c:v>
                </c:pt>
              </c:numCache>
            </c:numRef>
          </c:val>
          <c:extLst>
            <c:ext xmlns:c16="http://schemas.microsoft.com/office/drawing/2014/chart" uri="{C3380CC4-5D6E-409C-BE32-E72D297353CC}">
              <c16:uniqueId val="{00000004-EF31-4152-AFE8-A2DC2CBFBD4B}"/>
            </c:ext>
          </c:extLst>
        </c:ser>
        <c:ser>
          <c:idx val="4"/>
          <c:order val="4"/>
          <c:tx>
            <c:strRef>
              <c:f>Sheet1!$F$1</c:f>
              <c:strCache>
                <c:ptCount val="1"/>
                <c:pt idx="0">
                  <c:v>Very Poor</c:v>
                </c:pt>
              </c:strCache>
            </c:strRef>
          </c:tx>
          <c:spPr>
            <a:solidFill>
              <a:schemeClr val="accent4"/>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EF31-4152-AFE8-A2DC2CBFBD4B}"/>
                </c:ext>
              </c:extLst>
            </c:dLbl>
            <c:dLbl>
              <c:idx val="2"/>
              <c:spPr>
                <a:noFill/>
                <a:ln>
                  <a:noFill/>
                </a:ln>
                <a:effectLst/>
              </c:spPr>
              <c:txPr>
                <a:bodyPr wrap="square" lIns="38100" tIns="19050" rIns="38100" bIns="19050" anchor="ctr">
                  <a:spAutoFit/>
                </a:bodyPr>
                <a:lstStyle/>
                <a:p>
                  <a:pPr>
                    <a:defRPr sz="12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EF31-4152-AFE8-A2DC2CBFBD4B}"/>
                </c:ext>
              </c:extLst>
            </c:dLbl>
            <c:spPr>
              <a:noFill/>
              <a:ln>
                <a:noFill/>
              </a:ln>
              <a:effectLst/>
            </c:spPr>
            <c:txPr>
              <a:bodyPr wrap="square" lIns="38100" tIns="19050" rIns="38100" bIns="19050" anchor="ctr">
                <a:spAutoFit/>
              </a:bodyPr>
              <a:lstStyle/>
              <a:p>
                <a:pPr>
                  <a:defRPr>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safety of the drinking water provided to my home</c:v>
                </c:pt>
                <c:pt idx="1">
                  <c:v>The quality of the drinking water provided to my home, including its taste, color, and smell</c:v>
                </c:pt>
                <c:pt idx="2">
                  <c:v>The pressure of the drinking water provided to my home</c:v>
                </c:pt>
                <c:pt idx="3">
                  <c:v>The effectiveness of our local storm drains and flood protection infrastructure</c:v>
                </c:pt>
                <c:pt idx="4">
                  <c:v>The effectiveness of our local sewer and wastewater systems</c:v>
                </c:pt>
              </c:strCache>
            </c:strRef>
          </c:cat>
          <c:val>
            <c:numRef>
              <c:f>Sheet1!$F$2:$F$6</c:f>
              <c:numCache>
                <c:formatCode>0%</c:formatCode>
                <c:ptCount val="5"/>
                <c:pt idx="0">
                  <c:v>0.04</c:v>
                </c:pt>
                <c:pt idx="1">
                  <c:v>0.1</c:v>
                </c:pt>
                <c:pt idx="2">
                  <c:v>0.05</c:v>
                </c:pt>
                <c:pt idx="3">
                  <c:v>7.0000000000000007E-2</c:v>
                </c:pt>
                <c:pt idx="4">
                  <c:v>0.08</c:v>
                </c:pt>
              </c:numCache>
            </c:numRef>
          </c:val>
          <c:extLst>
            <c:ext xmlns:c16="http://schemas.microsoft.com/office/drawing/2014/chart" uri="{C3380CC4-5D6E-409C-BE32-E72D297353CC}">
              <c16:uniqueId val="{00000005-EF31-4152-AFE8-A2DC2CBFBD4B}"/>
            </c:ext>
          </c:extLst>
        </c:ser>
        <c:ser>
          <c:idx val="5"/>
          <c:order val="5"/>
          <c:tx>
            <c:strRef>
              <c:f>Sheet1!$G$1</c:f>
              <c:strCache>
                <c:ptCount val="1"/>
                <c:pt idx="0">
                  <c:v>Don't Know</c:v>
                </c:pt>
              </c:strCache>
            </c:strRef>
          </c:tx>
          <c:spPr>
            <a:solidFill>
              <a:schemeClr val="accent6"/>
            </a:solidFill>
            <a:ln>
              <a:noFill/>
            </a:ln>
          </c:spPr>
          <c:invertIfNegative val="0"/>
          <c:dLbls>
            <c:dLbl>
              <c:idx val="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extLst>
                <c:ext xmlns:c16="http://schemas.microsoft.com/office/drawing/2014/chart" uri="{C3380CC4-5D6E-409C-BE32-E72D297353CC}">
                  <c16:uniqueId val="{0000000C-EF31-4152-AFE8-A2DC2CBFBD4B}"/>
                </c:ext>
              </c:extLst>
            </c:dLbl>
            <c:dLbl>
              <c:idx val="1"/>
              <c:delete val="1"/>
              <c:extLst>
                <c:ext xmlns:c15="http://schemas.microsoft.com/office/drawing/2012/chart" uri="{CE6537A1-D6FC-4f65-9D91-7224C49458BB}"/>
                <c:ext xmlns:c16="http://schemas.microsoft.com/office/drawing/2014/chart" uri="{C3380CC4-5D6E-409C-BE32-E72D297353CC}">
                  <c16:uniqueId val="{00000009-EF31-4152-AFE8-A2DC2CBFBD4B}"/>
                </c:ext>
              </c:extLst>
            </c:dLbl>
            <c:dLbl>
              <c:idx val="2"/>
              <c:delete val="1"/>
              <c:extLst>
                <c:ext xmlns:c15="http://schemas.microsoft.com/office/drawing/2012/chart" uri="{CE6537A1-D6FC-4f65-9D91-7224C49458BB}"/>
                <c:ext xmlns:c16="http://schemas.microsoft.com/office/drawing/2014/chart" uri="{C3380CC4-5D6E-409C-BE32-E72D297353CC}">
                  <c16:uniqueId val="{00000008-EF31-4152-AFE8-A2DC2CBFBD4B}"/>
                </c:ext>
              </c:extLst>
            </c:dLbl>
            <c:dLbl>
              <c:idx val="3"/>
              <c:delete val="1"/>
              <c:extLst>
                <c:ext xmlns:c15="http://schemas.microsoft.com/office/drawing/2012/chart" uri="{CE6537A1-D6FC-4f65-9D91-7224C49458BB}"/>
                <c:ext xmlns:c16="http://schemas.microsoft.com/office/drawing/2014/chart" uri="{C3380CC4-5D6E-409C-BE32-E72D297353CC}">
                  <c16:uniqueId val="{00000007-EF31-4152-AFE8-A2DC2CBFBD4B}"/>
                </c:ext>
              </c:extLst>
            </c:dLbl>
            <c:dLbl>
              <c:idx val="4"/>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D-EF31-4152-AFE8-A2DC2CBFBD4B}"/>
                </c:ext>
              </c:extLst>
            </c:dLbl>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safety of the drinking water provided to my home</c:v>
                </c:pt>
                <c:pt idx="1">
                  <c:v>The quality of the drinking water provided to my home, including its taste, color, and smell</c:v>
                </c:pt>
                <c:pt idx="2">
                  <c:v>The pressure of the drinking water provided to my home</c:v>
                </c:pt>
                <c:pt idx="3">
                  <c:v>The effectiveness of our local storm drains and flood protection infrastructure</c:v>
                </c:pt>
                <c:pt idx="4">
                  <c:v>The effectiveness of our local sewer and wastewater systems</c:v>
                </c:pt>
              </c:strCache>
            </c:strRef>
          </c:cat>
          <c:val>
            <c:numRef>
              <c:f>Sheet1!$G$2:$G$6</c:f>
              <c:numCache>
                <c:formatCode>0%</c:formatCode>
                <c:ptCount val="5"/>
                <c:pt idx="0">
                  <c:v>0.06</c:v>
                </c:pt>
                <c:pt idx="1">
                  <c:v>0.04</c:v>
                </c:pt>
                <c:pt idx="2">
                  <c:v>0</c:v>
                </c:pt>
                <c:pt idx="3">
                  <c:v>0.03</c:v>
                </c:pt>
                <c:pt idx="4">
                  <c:v>0.05</c:v>
                </c:pt>
              </c:numCache>
            </c:numRef>
          </c:val>
          <c:extLst>
            <c:ext xmlns:c16="http://schemas.microsoft.com/office/drawing/2014/chart" uri="{C3380CC4-5D6E-409C-BE32-E72D297353CC}">
              <c16:uniqueId val="{00000006-EF31-4152-AFE8-A2DC2CBFBD4B}"/>
            </c:ext>
          </c:extLst>
        </c:ser>
        <c:dLbls>
          <c:showLegendKey val="0"/>
          <c:showVal val="1"/>
          <c:showCatName val="0"/>
          <c:showSerName val="0"/>
          <c:showPercent val="0"/>
          <c:showBubbleSize val="0"/>
        </c:dLbls>
        <c:gapWidth val="79"/>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ts val="1700"/>
              </a:lnSpc>
              <a:defRPr sz="1800"/>
            </a:pPr>
            <a:endParaRPr lang="en-US"/>
          </a:p>
        </c:txPr>
        <c:crossAx val="248961608"/>
        <c:crosses val="autoZero"/>
        <c:auto val="1"/>
        <c:lblAlgn val="ctr"/>
        <c:lblOffset val="0"/>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37064124520049674"/>
          <c:y val="1.4787151213474325E-2"/>
          <c:w val="0.60980272793742685"/>
          <c:h val="6.5163338235587717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9881431293669E-2"/>
          <c:y val="1.8928849302600161E-2"/>
          <c:w val="0.86216811348719036"/>
          <c:h val="0.91053962000358313"/>
        </c:manualLayout>
      </c:layout>
      <c:barChart>
        <c:barDir val="bar"/>
        <c:grouping val="clustered"/>
        <c:varyColors val="0"/>
        <c:ser>
          <c:idx val="0"/>
          <c:order val="0"/>
          <c:tx>
            <c:strRef>
              <c:f>Sheet1!$B$1</c:f>
              <c:strCache>
                <c:ptCount val="1"/>
                <c:pt idx="0">
                  <c:v>q1-2015</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2326-402B-B3CC-D4F335548606}"/>
              </c:ext>
            </c:extLst>
          </c:dPt>
          <c:dPt>
            <c:idx val="1"/>
            <c:invertIfNegative val="0"/>
            <c:bubble3D val="0"/>
            <c:extLst>
              <c:ext xmlns:c16="http://schemas.microsoft.com/office/drawing/2014/chart" uri="{C3380CC4-5D6E-409C-BE32-E72D297353CC}">
                <c16:uniqueId val="{00000002-2326-402B-B3CC-D4F335548606}"/>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2326-402B-B3CC-D4F335548606}"/>
              </c:ext>
            </c:extLst>
          </c:dPt>
          <c:dPt>
            <c:idx val="3"/>
            <c:invertIfNegative val="0"/>
            <c:bubble3D val="0"/>
            <c:spPr>
              <a:solidFill>
                <a:schemeClr val="accent6">
                  <a:lumMod val="60000"/>
                  <a:lumOff val="40000"/>
                </a:schemeClr>
              </a:solidFill>
              <a:ln>
                <a:noFill/>
              </a:ln>
            </c:spPr>
            <c:extLst>
              <c:ext xmlns:c16="http://schemas.microsoft.com/office/drawing/2014/chart" uri="{C3380CC4-5D6E-409C-BE32-E72D297353CC}">
                <c16:uniqueId val="{00000006-2326-402B-B3CC-D4F335548606}"/>
              </c:ext>
            </c:extLst>
          </c:dPt>
          <c:dPt>
            <c:idx val="4"/>
            <c:invertIfNegative val="0"/>
            <c:bubble3D val="0"/>
            <c:spPr>
              <a:solidFill>
                <a:schemeClr val="accent4"/>
              </a:solidFill>
              <a:ln>
                <a:noFill/>
              </a:ln>
            </c:spPr>
            <c:extLst>
              <c:ext xmlns:c16="http://schemas.microsoft.com/office/drawing/2014/chart" uri="{C3380CC4-5D6E-409C-BE32-E72D297353CC}">
                <c16:uniqueId val="{00000008-2326-402B-B3CC-D4F335548606}"/>
              </c:ext>
            </c:extLst>
          </c:dPt>
          <c:dPt>
            <c:idx val="5"/>
            <c:invertIfNegative val="0"/>
            <c:bubble3D val="0"/>
            <c:spPr>
              <a:solidFill>
                <a:schemeClr val="accent5"/>
              </a:solidFill>
              <a:ln>
                <a:noFill/>
              </a:ln>
            </c:spPr>
            <c:extLst>
              <c:ext xmlns:c16="http://schemas.microsoft.com/office/drawing/2014/chart" uri="{C3380CC4-5D6E-409C-BE32-E72D297353CC}">
                <c16:uniqueId val="{0000000A-2326-402B-B3CC-D4F335548606}"/>
              </c:ext>
            </c:extLst>
          </c:dPt>
          <c:dPt>
            <c:idx val="6"/>
            <c:invertIfNegative val="0"/>
            <c:bubble3D val="0"/>
            <c:spPr>
              <a:solidFill>
                <a:schemeClr val="accent4"/>
              </a:solidFill>
              <a:ln>
                <a:noFill/>
              </a:ln>
            </c:spPr>
            <c:extLst>
              <c:ext xmlns:c16="http://schemas.microsoft.com/office/drawing/2014/chart" uri="{C3380CC4-5D6E-409C-BE32-E72D297353CC}">
                <c16:uniqueId val="{0000000C-2326-402B-B3CC-D4F335548606}"/>
              </c:ext>
            </c:extLst>
          </c:dPt>
          <c:dPt>
            <c:idx val="8"/>
            <c:invertIfNegative val="0"/>
            <c:bubble3D val="0"/>
            <c:spPr>
              <a:solidFill>
                <a:schemeClr val="accent6"/>
              </a:solidFill>
              <a:ln>
                <a:noFill/>
              </a:ln>
            </c:spPr>
            <c:extLst>
              <c:ext xmlns:c16="http://schemas.microsoft.com/office/drawing/2014/chart" uri="{C3380CC4-5D6E-409C-BE32-E72D297353CC}">
                <c16:uniqueId val="{0000000E-2326-402B-B3CC-D4F335548606}"/>
              </c:ext>
            </c:extLst>
          </c:dPt>
          <c:dPt>
            <c:idx val="9"/>
            <c:invertIfNegative val="0"/>
            <c:bubble3D val="0"/>
            <c:extLst>
              <c:ext xmlns:c16="http://schemas.microsoft.com/office/drawing/2014/chart" uri="{C3380CC4-5D6E-409C-BE32-E72D297353CC}">
                <c16:uniqueId val="{0000000F-2326-402B-B3CC-D4F335548606}"/>
              </c:ext>
            </c:extLst>
          </c:dPt>
          <c:dPt>
            <c:idx val="10"/>
            <c:invertIfNegative val="0"/>
            <c:bubble3D val="0"/>
            <c:extLst>
              <c:ext xmlns:c16="http://schemas.microsoft.com/office/drawing/2014/chart" uri="{C3380CC4-5D6E-409C-BE32-E72D297353CC}">
                <c16:uniqueId val="{00000010-2326-402B-B3CC-D4F335548606}"/>
              </c:ext>
            </c:extLst>
          </c:dPt>
          <c:dPt>
            <c:idx val="12"/>
            <c:invertIfNegative val="0"/>
            <c:bubble3D val="0"/>
            <c:extLst>
              <c:ext xmlns:c16="http://schemas.microsoft.com/office/drawing/2014/chart" uri="{C3380CC4-5D6E-409C-BE32-E72D297353CC}">
                <c16:uniqueId val="{00000011-2326-402B-B3CC-D4F335548606}"/>
              </c:ext>
            </c:extLst>
          </c:dPt>
          <c:dPt>
            <c:idx val="15"/>
            <c:invertIfNegative val="0"/>
            <c:bubble3D val="0"/>
            <c:extLst>
              <c:ext xmlns:c16="http://schemas.microsoft.com/office/drawing/2014/chart" uri="{C3380CC4-5D6E-409C-BE32-E72D297353CC}">
                <c16:uniqueId val="{00000012-2326-402B-B3CC-D4F335548606}"/>
              </c:ext>
            </c:extLst>
          </c:dPt>
          <c:dPt>
            <c:idx val="18"/>
            <c:invertIfNegative val="0"/>
            <c:bubble3D val="0"/>
            <c:extLst>
              <c:ext xmlns:c16="http://schemas.microsoft.com/office/drawing/2014/chart" uri="{C3380CC4-5D6E-409C-BE32-E72D297353CC}">
                <c16:uniqueId val="{00000013-2326-402B-B3CC-D4F335548606}"/>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Excellent</c:v>
                </c:pt>
                <c:pt idx="1">
                  <c:v>Good</c:v>
                </c:pt>
                <c:pt idx="3">
                  <c:v>Fair</c:v>
                </c:pt>
                <c:pt idx="5">
                  <c:v>Poor</c:v>
                </c:pt>
                <c:pt idx="6">
                  <c:v>Very poor</c:v>
                </c:pt>
                <c:pt idx="8">
                  <c:v>Don't know</c:v>
                </c:pt>
              </c:strCache>
            </c:strRef>
          </c:cat>
          <c:val>
            <c:numRef>
              <c:f>Sheet1!$B$2:$B$10</c:f>
              <c:numCache>
                <c:formatCode>0%</c:formatCode>
                <c:ptCount val="9"/>
                <c:pt idx="0">
                  <c:v>0.04</c:v>
                </c:pt>
                <c:pt idx="1">
                  <c:v>0.36</c:v>
                </c:pt>
                <c:pt idx="3">
                  <c:v>0.37</c:v>
                </c:pt>
                <c:pt idx="5">
                  <c:v>0.18</c:v>
                </c:pt>
                <c:pt idx="6">
                  <c:v>0.04</c:v>
                </c:pt>
                <c:pt idx="8">
                  <c:v>0.01</c:v>
                </c:pt>
              </c:numCache>
            </c:numRef>
          </c:val>
          <c:extLst>
            <c:ext xmlns:c16="http://schemas.microsoft.com/office/drawing/2014/chart" uri="{C3380CC4-5D6E-409C-BE32-E72D297353CC}">
              <c16:uniqueId val="{00000014-2326-402B-B3CC-D4F335548606}"/>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07242704309209"/>
          <c:y val="3.4840468313753752E-2"/>
          <c:w val="0.69965408205105195"/>
          <c:h val="0.87934623619443331"/>
        </c:manualLayout>
      </c:layout>
      <c:barChart>
        <c:barDir val="bar"/>
        <c:grouping val="clustered"/>
        <c:varyColors val="0"/>
        <c:ser>
          <c:idx val="0"/>
          <c:order val="0"/>
          <c:tx>
            <c:strRef>
              <c:f>Sheet1!$B$1</c:f>
              <c:strCache>
                <c:ptCount val="1"/>
                <c:pt idx="0">
                  <c:v>q16</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D1F-4431-BE49-ABF50C55DA99}"/>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0D1F-4431-BE49-ABF50C55DA99}"/>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0D1F-4431-BE49-ABF50C55DA9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0D1F-4431-BE49-ABF50C55DA99}"/>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0D1F-4431-BE49-ABF50C55DA99}"/>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B-0D1F-4431-BE49-ABF50C55DA99}"/>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0D1F-4431-BE49-ABF50C55DA9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Strongly support</c:v>
                </c:pt>
                <c:pt idx="1">
                  <c:v>Somewhat support</c:v>
                </c:pt>
                <c:pt idx="3">
                  <c:v>Somewhat oppose</c:v>
                </c:pt>
                <c:pt idx="4">
                  <c:v>Strongly oppose</c:v>
                </c:pt>
                <c:pt idx="6">
                  <c:v>Don't know</c:v>
                </c:pt>
              </c:strCache>
            </c:strRef>
          </c:cat>
          <c:val>
            <c:numRef>
              <c:f>Sheet1!$B$2:$B$8</c:f>
              <c:numCache>
                <c:formatCode>0%</c:formatCode>
                <c:ptCount val="7"/>
                <c:pt idx="0">
                  <c:v>0.2</c:v>
                </c:pt>
                <c:pt idx="1">
                  <c:v>0.5</c:v>
                </c:pt>
                <c:pt idx="3">
                  <c:v>0.11</c:v>
                </c:pt>
                <c:pt idx="4">
                  <c:v>7.0000000000000007E-2</c:v>
                </c:pt>
                <c:pt idx="6">
                  <c:v>0.12</c:v>
                </c:pt>
              </c:numCache>
            </c:numRef>
          </c:val>
          <c:extLst>
            <c:ext xmlns:c16="http://schemas.microsoft.com/office/drawing/2014/chart" uri="{C3380CC4-5D6E-409C-BE32-E72D297353CC}">
              <c16:uniqueId val="{0000000E-0D1F-4431-BE49-ABF50C55DA99}"/>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17262861035965E-2"/>
          <c:y val="1.8928884665894243E-2"/>
          <c:w val="0.84555459346101658"/>
          <c:h val="0.91053962000358313"/>
        </c:manualLayout>
      </c:layout>
      <c:barChart>
        <c:barDir val="bar"/>
        <c:grouping val="clustered"/>
        <c:varyColors val="0"/>
        <c:ser>
          <c:idx val="0"/>
          <c:order val="0"/>
          <c:tx>
            <c:strRef>
              <c:f>Sheet1!$B$1</c:f>
              <c:strCache>
                <c:ptCount val="1"/>
                <c:pt idx="0">
                  <c:v>q17</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8B8D-4E49-8459-AB23A4A1998D}"/>
              </c:ext>
            </c:extLst>
          </c:dPt>
          <c:dPt>
            <c:idx val="1"/>
            <c:invertIfNegative val="0"/>
            <c:bubble3D val="0"/>
            <c:extLst>
              <c:ext xmlns:c16="http://schemas.microsoft.com/office/drawing/2014/chart" uri="{C3380CC4-5D6E-409C-BE32-E72D297353CC}">
                <c16:uniqueId val="{00000002-8B8D-4E49-8459-AB23A4A1998D}"/>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8B8D-4E49-8459-AB23A4A1998D}"/>
              </c:ext>
            </c:extLst>
          </c:dPt>
          <c:dPt>
            <c:idx val="3"/>
            <c:invertIfNegative val="0"/>
            <c:bubble3D val="0"/>
            <c:spPr>
              <a:solidFill>
                <a:schemeClr val="accent5"/>
              </a:solidFill>
              <a:ln>
                <a:noFill/>
              </a:ln>
            </c:spPr>
            <c:extLst>
              <c:ext xmlns:c16="http://schemas.microsoft.com/office/drawing/2014/chart" uri="{C3380CC4-5D6E-409C-BE32-E72D297353CC}">
                <c16:uniqueId val="{00000006-8B8D-4E49-8459-AB23A4A1998D}"/>
              </c:ext>
            </c:extLst>
          </c:dPt>
          <c:dPt>
            <c:idx val="4"/>
            <c:invertIfNegative val="0"/>
            <c:bubble3D val="0"/>
            <c:spPr>
              <a:solidFill>
                <a:schemeClr val="accent4"/>
              </a:solidFill>
              <a:ln>
                <a:noFill/>
              </a:ln>
            </c:spPr>
            <c:extLst>
              <c:ext xmlns:c16="http://schemas.microsoft.com/office/drawing/2014/chart" uri="{C3380CC4-5D6E-409C-BE32-E72D297353CC}">
                <c16:uniqueId val="{00000008-8B8D-4E49-8459-AB23A4A1998D}"/>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8B8D-4E49-8459-AB23A4A1998D}"/>
              </c:ext>
            </c:extLst>
          </c:dPt>
          <c:dPt>
            <c:idx val="6"/>
            <c:invertIfNegative val="0"/>
            <c:bubble3D val="0"/>
            <c:spPr>
              <a:solidFill>
                <a:schemeClr val="accent6"/>
              </a:solidFill>
              <a:ln>
                <a:noFill/>
              </a:ln>
            </c:spPr>
            <c:extLst>
              <c:ext xmlns:c16="http://schemas.microsoft.com/office/drawing/2014/chart" uri="{C3380CC4-5D6E-409C-BE32-E72D297353CC}">
                <c16:uniqueId val="{0000000C-8B8D-4E49-8459-AB23A4A1998D}"/>
              </c:ext>
            </c:extLst>
          </c:dPt>
          <c:dPt>
            <c:idx val="8"/>
            <c:invertIfNegative val="0"/>
            <c:bubble3D val="0"/>
            <c:spPr>
              <a:solidFill>
                <a:schemeClr val="accent6"/>
              </a:solidFill>
              <a:ln>
                <a:noFill/>
              </a:ln>
            </c:spPr>
            <c:extLst>
              <c:ext xmlns:c16="http://schemas.microsoft.com/office/drawing/2014/chart" uri="{C3380CC4-5D6E-409C-BE32-E72D297353CC}">
                <c16:uniqueId val="{0000000E-8B8D-4E49-8459-AB23A4A1998D}"/>
              </c:ext>
            </c:extLst>
          </c:dPt>
          <c:dPt>
            <c:idx val="9"/>
            <c:invertIfNegative val="0"/>
            <c:bubble3D val="0"/>
            <c:extLst>
              <c:ext xmlns:c16="http://schemas.microsoft.com/office/drawing/2014/chart" uri="{C3380CC4-5D6E-409C-BE32-E72D297353CC}">
                <c16:uniqueId val="{0000000F-8B8D-4E49-8459-AB23A4A1998D}"/>
              </c:ext>
            </c:extLst>
          </c:dPt>
          <c:dPt>
            <c:idx val="10"/>
            <c:invertIfNegative val="0"/>
            <c:bubble3D val="0"/>
            <c:extLst>
              <c:ext xmlns:c16="http://schemas.microsoft.com/office/drawing/2014/chart" uri="{C3380CC4-5D6E-409C-BE32-E72D297353CC}">
                <c16:uniqueId val="{00000010-8B8D-4E49-8459-AB23A4A1998D}"/>
              </c:ext>
            </c:extLst>
          </c:dPt>
          <c:dPt>
            <c:idx val="12"/>
            <c:invertIfNegative val="0"/>
            <c:bubble3D val="0"/>
            <c:extLst>
              <c:ext xmlns:c16="http://schemas.microsoft.com/office/drawing/2014/chart" uri="{C3380CC4-5D6E-409C-BE32-E72D297353CC}">
                <c16:uniqueId val="{00000011-8B8D-4E49-8459-AB23A4A1998D}"/>
              </c:ext>
            </c:extLst>
          </c:dPt>
          <c:dPt>
            <c:idx val="15"/>
            <c:invertIfNegative val="0"/>
            <c:bubble3D val="0"/>
            <c:extLst>
              <c:ext xmlns:c16="http://schemas.microsoft.com/office/drawing/2014/chart" uri="{C3380CC4-5D6E-409C-BE32-E72D297353CC}">
                <c16:uniqueId val="{00000012-8B8D-4E49-8459-AB23A4A1998D}"/>
              </c:ext>
            </c:extLst>
          </c:dPt>
          <c:dPt>
            <c:idx val="18"/>
            <c:invertIfNegative val="0"/>
            <c:bubble3D val="0"/>
            <c:extLst>
              <c:ext xmlns:c16="http://schemas.microsoft.com/office/drawing/2014/chart" uri="{C3380CC4-5D6E-409C-BE32-E72D297353CC}">
                <c16:uniqueId val="{00000013-8B8D-4E49-8459-AB23A4A1998D}"/>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Strongly support</c:v>
                </c:pt>
                <c:pt idx="1">
                  <c:v>Somewhat support</c:v>
                </c:pt>
                <c:pt idx="3">
                  <c:v>Somewhat oppose</c:v>
                </c:pt>
                <c:pt idx="4">
                  <c:v>Strongly oppose</c:v>
                </c:pt>
                <c:pt idx="6">
                  <c:v>Don't know</c:v>
                </c:pt>
              </c:strCache>
            </c:strRef>
          </c:cat>
          <c:val>
            <c:numRef>
              <c:f>Sheet1!$B$2:$B$8</c:f>
              <c:numCache>
                <c:formatCode>0%</c:formatCode>
                <c:ptCount val="7"/>
                <c:pt idx="0">
                  <c:v>0.28000000000000003</c:v>
                </c:pt>
                <c:pt idx="1">
                  <c:v>0.48</c:v>
                </c:pt>
                <c:pt idx="3">
                  <c:v>0.05</c:v>
                </c:pt>
                <c:pt idx="4">
                  <c:v>7.0000000000000007E-2</c:v>
                </c:pt>
                <c:pt idx="6">
                  <c:v>0.12</c:v>
                </c:pt>
              </c:numCache>
            </c:numRef>
          </c:val>
          <c:extLst>
            <c:ext xmlns:c16="http://schemas.microsoft.com/office/drawing/2014/chart" uri="{C3380CC4-5D6E-409C-BE32-E72D297353CC}">
              <c16:uniqueId val="{00000014-8B8D-4E49-8459-AB23A4A1998D}"/>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44587567176926E-2"/>
          <c:y val="1.8928884665894243E-2"/>
          <c:w val="0.83582726875487545"/>
          <c:h val="0.91053962000358313"/>
        </c:manualLayout>
      </c:layout>
      <c:barChart>
        <c:barDir val="bar"/>
        <c:grouping val="clustered"/>
        <c:varyColors val="0"/>
        <c:ser>
          <c:idx val="0"/>
          <c:order val="0"/>
          <c:tx>
            <c:strRef>
              <c:f>Sheet1!$B$1</c:f>
              <c:strCache>
                <c:ptCount val="1"/>
                <c:pt idx="0">
                  <c:v>q16</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833B-4644-B475-720FDC37178E}"/>
              </c:ext>
            </c:extLst>
          </c:dPt>
          <c:dPt>
            <c:idx val="1"/>
            <c:invertIfNegative val="0"/>
            <c:bubble3D val="0"/>
            <c:extLst>
              <c:ext xmlns:c16="http://schemas.microsoft.com/office/drawing/2014/chart" uri="{C3380CC4-5D6E-409C-BE32-E72D297353CC}">
                <c16:uniqueId val="{00000002-833B-4644-B475-720FDC37178E}"/>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833B-4644-B475-720FDC37178E}"/>
              </c:ext>
            </c:extLst>
          </c:dPt>
          <c:dPt>
            <c:idx val="3"/>
            <c:invertIfNegative val="0"/>
            <c:bubble3D val="0"/>
            <c:spPr>
              <a:solidFill>
                <a:schemeClr val="accent5"/>
              </a:solidFill>
              <a:ln>
                <a:noFill/>
              </a:ln>
            </c:spPr>
            <c:extLst>
              <c:ext xmlns:c16="http://schemas.microsoft.com/office/drawing/2014/chart" uri="{C3380CC4-5D6E-409C-BE32-E72D297353CC}">
                <c16:uniqueId val="{00000006-833B-4644-B475-720FDC37178E}"/>
              </c:ext>
            </c:extLst>
          </c:dPt>
          <c:dPt>
            <c:idx val="4"/>
            <c:invertIfNegative val="0"/>
            <c:bubble3D val="0"/>
            <c:spPr>
              <a:solidFill>
                <a:schemeClr val="accent4"/>
              </a:solidFill>
              <a:ln>
                <a:noFill/>
              </a:ln>
            </c:spPr>
            <c:extLst>
              <c:ext xmlns:c16="http://schemas.microsoft.com/office/drawing/2014/chart" uri="{C3380CC4-5D6E-409C-BE32-E72D297353CC}">
                <c16:uniqueId val="{00000008-833B-4644-B475-720FDC37178E}"/>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833B-4644-B475-720FDC37178E}"/>
              </c:ext>
            </c:extLst>
          </c:dPt>
          <c:dPt>
            <c:idx val="6"/>
            <c:invertIfNegative val="0"/>
            <c:bubble3D val="0"/>
            <c:spPr>
              <a:solidFill>
                <a:schemeClr val="accent6"/>
              </a:solidFill>
              <a:ln>
                <a:noFill/>
              </a:ln>
            </c:spPr>
            <c:extLst>
              <c:ext xmlns:c16="http://schemas.microsoft.com/office/drawing/2014/chart" uri="{C3380CC4-5D6E-409C-BE32-E72D297353CC}">
                <c16:uniqueId val="{0000000C-833B-4644-B475-720FDC37178E}"/>
              </c:ext>
            </c:extLst>
          </c:dPt>
          <c:dPt>
            <c:idx val="8"/>
            <c:invertIfNegative val="0"/>
            <c:bubble3D val="0"/>
            <c:spPr>
              <a:solidFill>
                <a:schemeClr val="accent6"/>
              </a:solidFill>
              <a:ln>
                <a:noFill/>
              </a:ln>
            </c:spPr>
            <c:extLst>
              <c:ext xmlns:c16="http://schemas.microsoft.com/office/drawing/2014/chart" uri="{C3380CC4-5D6E-409C-BE32-E72D297353CC}">
                <c16:uniqueId val="{0000000E-833B-4644-B475-720FDC37178E}"/>
              </c:ext>
            </c:extLst>
          </c:dPt>
          <c:dPt>
            <c:idx val="9"/>
            <c:invertIfNegative val="0"/>
            <c:bubble3D val="0"/>
            <c:extLst>
              <c:ext xmlns:c16="http://schemas.microsoft.com/office/drawing/2014/chart" uri="{C3380CC4-5D6E-409C-BE32-E72D297353CC}">
                <c16:uniqueId val="{0000000F-833B-4644-B475-720FDC37178E}"/>
              </c:ext>
            </c:extLst>
          </c:dPt>
          <c:dPt>
            <c:idx val="10"/>
            <c:invertIfNegative val="0"/>
            <c:bubble3D val="0"/>
            <c:extLst>
              <c:ext xmlns:c16="http://schemas.microsoft.com/office/drawing/2014/chart" uri="{C3380CC4-5D6E-409C-BE32-E72D297353CC}">
                <c16:uniqueId val="{00000010-833B-4644-B475-720FDC37178E}"/>
              </c:ext>
            </c:extLst>
          </c:dPt>
          <c:dPt>
            <c:idx val="12"/>
            <c:invertIfNegative val="0"/>
            <c:bubble3D val="0"/>
            <c:extLst>
              <c:ext xmlns:c16="http://schemas.microsoft.com/office/drawing/2014/chart" uri="{C3380CC4-5D6E-409C-BE32-E72D297353CC}">
                <c16:uniqueId val="{00000011-833B-4644-B475-720FDC37178E}"/>
              </c:ext>
            </c:extLst>
          </c:dPt>
          <c:dPt>
            <c:idx val="15"/>
            <c:invertIfNegative val="0"/>
            <c:bubble3D val="0"/>
            <c:extLst>
              <c:ext xmlns:c16="http://schemas.microsoft.com/office/drawing/2014/chart" uri="{C3380CC4-5D6E-409C-BE32-E72D297353CC}">
                <c16:uniqueId val="{00000012-833B-4644-B475-720FDC37178E}"/>
              </c:ext>
            </c:extLst>
          </c:dPt>
          <c:dPt>
            <c:idx val="18"/>
            <c:invertIfNegative val="0"/>
            <c:bubble3D val="0"/>
            <c:extLst>
              <c:ext xmlns:c16="http://schemas.microsoft.com/office/drawing/2014/chart" uri="{C3380CC4-5D6E-409C-BE32-E72D297353CC}">
                <c16:uniqueId val="{00000013-833B-4644-B475-720FDC37178E}"/>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Strongly support</c:v>
                </c:pt>
                <c:pt idx="1">
                  <c:v>Somewhat support</c:v>
                </c:pt>
                <c:pt idx="3">
                  <c:v>Somewhat oppose</c:v>
                </c:pt>
                <c:pt idx="4">
                  <c:v>Strongly oppose</c:v>
                </c:pt>
                <c:pt idx="6">
                  <c:v>Don't know</c:v>
                </c:pt>
              </c:strCache>
            </c:strRef>
          </c:cat>
          <c:val>
            <c:numRef>
              <c:f>Sheet1!$B$2:$B$8</c:f>
              <c:numCache>
                <c:formatCode>0%</c:formatCode>
                <c:ptCount val="7"/>
                <c:pt idx="0">
                  <c:v>0.2</c:v>
                </c:pt>
                <c:pt idx="1">
                  <c:v>0.5</c:v>
                </c:pt>
                <c:pt idx="3">
                  <c:v>0.11</c:v>
                </c:pt>
                <c:pt idx="4">
                  <c:v>7.0000000000000007E-2</c:v>
                </c:pt>
                <c:pt idx="6">
                  <c:v>0.12</c:v>
                </c:pt>
              </c:numCache>
            </c:numRef>
          </c:val>
          <c:extLst>
            <c:ext xmlns:c16="http://schemas.microsoft.com/office/drawing/2014/chart" uri="{C3380CC4-5D6E-409C-BE32-E72D297353CC}">
              <c16:uniqueId val="{00000014-833B-4644-B475-720FDC37178E}"/>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84483799389559"/>
          <c:y val="6.3836380469564594E-2"/>
          <c:w val="0.33042215550599435"/>
          <c:h val="0.85208715348937547"/>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1B0-4195-ABC0-B6D8696BFDE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6D78-46AE-8A1A-DFE188762890}"/>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6D78-46AE-8A1A-DFE188762890}"/>
              </c:ext>
            </c:extLst>
          </c:dPt>
          <c:dPt>
            <c:idx val="3"/>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5-6D78-46AE-8A1A-DFE188762890}"/>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6D78-46AE-8A1A-DFE188762890}"/>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D-6D78-46AE-8A1A-DFE18876289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Allowing the infrastructure for local affordable housing, a health clinic, and employment training and job generating facilities</c:v>
                </c:pt>
                <c:pt idx="1">
                  <c:v>Maintaining the 30 miles of sewer lines and infrastructure that are deteriorating and broken allowing sewage to flow into the ground</c:v>
                </c:pt>
                <c:pt idx="2">
                  <c:v>Ensuring developers pay their share for sewer infrastructure and services</c:v>
                </c:pt>
                <c:pt idx="3">
                  <c:v>Minimizing rate increases for residents</c:v>
                </c:pt>
                <c:pt idx="4">
                  <c:v>Don't know</c:v>
                </c:pt>
              </c:strCache>
            </c:strRef>
          </c:cat>
          <c:val>
            <c:numRef>
              <c:f>Sheet1!$B$2:$B$6</c:f>
              <c:numCache>
                <c:formatCode>0%</c:formatCode>
                <c:ptCount val="5"/>
                <c:pt idx="0">
                  <c:v>0.38</c:v>
                </c:pt>
                <c:pt idx="1">
                  <c:v>0.21</c:v>
                </c:pt>
                <c:pt idx="2">
                  <c:v>0.21</c:v>
                </c:pt>
                <c:pt idx="3">
                  <c:v>0.15</c:v>
                </c:pt>
                <c:pt idx="4">
                  <c:v>0.04</c:v>
                </c:pt>
              </c:numCache>
            </c:numRef>
          </c:val>
          <c:extLst>
            <c:ext xmlns:c16="http://schemas.microsoft.com/office/drawing/2014/chart" uri="{C3380CC4-5D6E-409C-BE32-E72D297353CC}">
              <c16:uniqueId val="{0000000E-6D78-46AE-8A1A-DFE188762890}"/>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lnSpc>
                <a:spcPts val="1400"/>
              </a:lnSpc>
              <a:defRPr sz="15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35329562677908"/>
          <c:y val="4.0732365655282619E-2"/>
          <c:w val="0.64028520202580308"/>
          <c:h val="0.88711330437811153"/>
        </c:manualLayout>
      </c:layout>
      <c:pieChart>
        <c:varyColors val="1"/>
        <c:ser>
          <c:idx val="0"/>
          <c:order val="0"/>
          <c:tx>
            <c:strRef>
              <c:f>Sheet1!$B$1</c:f>
              <c:strCache>
                <c:ptCount val="1"/>
                <c:pt idx="0">
                  <c:v>q19</c:v>
                </c:pt>
              </c:strCache>
            </c:strRef>
          </c:tx>
          <c:spPr>
            <a:ln w="19050">
              <a:solidFill>
                <a:schemeClr val="accent3"/>
              </a:solidFill>
            </a:ln>
            <a:effectLst/>
            <a:scene3d>
              <a:camera prst="orthographicFront"/>
              <a:lightRig rig="soft" dir="t"/>
            </a:scene3d>
            <a:sp3d/>
          </c:spPr>
          <c:dPt>
            <c:idx val="0"/>
            <c:bubble3D val="0"/>
            <c:explosion val="12"/>
            <c:extLst>
              <c:ext xmlns:c16="http://schemas.microsoft.com/office/drawing/2014/chart" uri="{C3380CC4-5D6E-409C-BE32-E72D297353CC}">
                <c16:uniqueId val="{00000000-35DA-40E0-851C-8D6787D335D9}"/>
              </c:ext>
            </c:extLst>
          </c:dPt>
          <c:dPt>
            <c:idx val="1"/>
            <c:bubble3D val="0"/>
            <c:spPr>
              <a:solidFill>
                <a:schemeClr val="accent2"/>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2-35DA-40E0-851C-8D6787D335D9}"/>
              </c:ext>
            </c:extLst>
          </c:dPt>
          <c:dPt>
            <c:idx val="2"/>
            <c:bubble3D val="0"/>
            <c:spPr>
              <a:solidFill>
                <a:schemeClr val="accent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4-35DA-40E0-851C-8D6787D335D9}"/>
              </c:ext>
            </c:extLst>
          </c:dPt>
          <c:dPt>
            <c:idx val="3"/>
            <c:bubble3D val="0"/>
            <c:spPr>
              <a:solidFill>
                <a:srgbClr val="FFCC6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6-35DA-40E0-851C-8D6787D335D9}"/>
              </c:ext>
            </c:extLst>
          </c:dPt>
          <c:dLbls>
            <c:dLbl>
              <c:idx val="0"/>
              <c:layout>
                <c:manualLayout>
                  <c:x val="-0.14714761006986804"/>
                  <c:y val="1.153981780963778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DA-40E0-851C-8D6787D335D9}"/>
                </c:ext>
              </c:extLst>
            </c:dLbl>
            <c:dLbl>
              <c:idx val="1"/>
              <c:layout>
                <c:manualLayout>
                  <c:x val="0.22629311300876123"/>
                  <c:y val="-6.716441990534914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DA-40E0-851C-8D6787D335D9}"/>
                </c:ext>
              </c:extLst>
            </c:dLbl>
            <c:dLbl>
              <c:idx val="2"/>
              <c:layout>
                <c:manualLayout>
                  <c:x val="4.1006801966655577E-2"/>
                  <c:y val="1.627706869353219E-3"/>
                </c:manualLayout>
              </c:layout>
              <c:spPr/>
              <c:txPr>
                <a:bodyPr/>
                <a:lstStyle/>
                <a:p>
                  <a:pPr>
                    <a:lnSpc>
                      <a:spcPts val="1700"/>
                    </a:lnSpc>
                    <a:defRPr sz="1700">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5DA-40E0-851C-8D6787D335D9}"/>
                </c:ext>
              </c:extLst>
            </c:dLbl>
            <c:spPr>
              <a:noFill/>
              <a:ln>
                <a:noFill/>
              </a:ln>
              <a:effectLst/>
            </c:spPr>
            <c:txPr>
              <a:bodyPr/>
              <a:lstStyle/>
              <a:p>
                <a:pPr>
                  <a:lnSpc>
                    <a:spcPts val="1700"/>
                  </a:lnSpc>
                  <a:defRPr sz="1700">
                    <a:solidFill>
                      <a:schemeClr val="accent3"/>
                    </a:solidFill>
                  </a:defRPr>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0.22</c:v>
                </c:pt>
                <c:pt idx="1">
                  <c:v>0.76</c:v>
                </c:pt>
                <c:pt idx="2">
                  <c:v>0.02</c:v>
                </c:pt>
              </c:numCache>
            </c:numRef>
          </c:val>
          <c:extLst>
            <c:ext xmlns:c16="http://schemas.microsoft.com/office/drawing/2014/chart" uri="{C3380CC4-5D6E-409C-BE32-E72D297353CC}">
              <c16:uniqueId val="{00000007-35DA-40E0-851C-8D6787D335D9}"/>
            </c:ext>
          </c:extLst>
        </c:ser>
        <c:dLbls>
          <c:showLegendKey val="0"/>
          <c:showVal val="0"/>
          <c:showCatName val="0"/>
          <c:showSerName val="0"/>
          <c:showPercent val="0"/>
          <c:showBubbleSize val="0"/>
          <c:showLeaderLines val="1"/>
        </c:dLbls>
        <c:firstSliceAng val="46"/>
      </c:pieChart>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36442086861456"/>
          <c:y val="1.8928884665894243E-2"/>
          <c:w val="0.64204468405952753"/>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F734-4D24-91C6-66BBD22B6E3A}"/>
              </c:ext>
            </c:extLst>
          </c:dPt>
          <c:dPt>
            <c:idx val="1"/>
            <c:invertIfNegative val="0"/>
            <c:bubble3D val="0"/>
            <c:extLst>
              <c:ext xmlns:c16="http://schemas.microsoft.com/office/drawing/2014/chart" uri="{C3380CC4-5D6E-409C-BE32-E72D297353CC}">
                <c16:uniqueId val="{00000002-F734-4D24-91C6-66BBD22B6E3A}"/>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F734-4D24-91C6-66BBD22B6E3A}"/>
              </c:ext>
            </c:extLst>
          </c:dPt>
          <c:dPt>
            <c:idx val="3"/>
            <c:invertIfNegative val="0"/>
            <c:bubble3D val="0"/>
            <c:spPr>
              <a:solidFill>
                <a:schemeClr val="accent5"/>
              </a:solidFill>
              <a:ln>
                <a:noFill/>
              </a:ln>
            </c:spPr>
            <c:extLst>
              <c:ext xmlns:c16="http://schemas.microsoft.com/office/drawing/2014/chart" uri="{C3380CC4-5D6E-409C-BE32-E72D297353CC}">
                <c16:uniqueId val="{00000006-F734-4D24-91C6-66BBD22B6E3A}"/>
              </c:ext>
            </c:extLst>
          </c:dPt>
          <c:dPt>
            <c:idx val="4"/>
            <c:invertIfNegative val="0"/>
            <c:bubble3D val="0"/>
            <c:spPr>
              <a:solidFill>
                <a:schemeClr val="accent4"/>
              </a:solidFill>
              <a:ln>
                <a:noFill/>
              </a:ln>
            </c:spPr>
            <c:extLst>
              <c:ext xmlns:c16="http://schemas.microsoft.com/office/drawing/2014/chart" uri="{C3380CC4-5D6E-409C-BE32-E72D297353CC}">
                <c16:uniqueId val="{00000008-F734-4D24-91C6-66BBD22B6E3A}"/>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F734-4D24-91C6-66BBD22B6E3A}"/>
              </c:ext>
            </c:extLst>
          </c:dPt>
          <c:dPt>
            <c:idx val="6"/>
            <c:invertIfNegative val="0"/>
            <c:bubble3D val="0"/>
            <c:spPr>
              <a:solidFill>
                <a:schemeClr val="accent6"/>
              </a:solidFill>
              <a:ln>
                <a:noFill/>
              </a:ln>
            </c:spPr>
            <c:extLst>
              <c:ext xmlns:c16="http://schemas.microsoft.com/office/drawing/2014/chart" uri="{C3380CC4-5D6E-409C-BE32-E72D297353CC}">
                <c16:uniqueId val="{0000000C-F734-4D24-91C6-66BBD22B6E3A}"/>
              </c:ext>
            </c:extLst>
          </c:dPt>
          <c:dPt>
            <c:idx val="8"/>
            <c:invertIfNegative val="0"/>
            <c:bubble3D val="0"/>
            <c:spPr>
              <a:solidFill>
                <a:schemeClr val="accent6"/>
              </a:solidFill>
              <a:ln>
                <a:noFill/>
              </a:ln>
            </c:spPr>
            <c:extLst>
              <c:ext xmlns:c16="http://schemas.microsoft.com/office/drawing/2014/chart" uri="{C3380CC4-5D6E-409C-BE32-E72D297353CC}">
                <c16:uniqueId val="{0000000E-F734-4D24-91C6-66BBD22B6E3A}"/>
              </c:ext>
            </c:extLst>
          </c:dPt>
          <c:dPt>
            <c:idx val="9"/>
            <c:invertIfNegative val="0"/>
            <c:bubble3D val="0"/>
            <c:extLst>
              <c:ext xmlns:c16="http://schemas.microsoft.com/office/drawing/2014/chart" uri="{C3380CC4-5D6E-409C-BE32-E72D297353CC}">
                <c16:uniqueId val="{0000000F-F734-4D24-91C6-66BBD22B6E3A}"/>
              </c:ext>
            </c:extLst>
          </c:dPt>
          <c:dPt>
            <c:idx val="10"/>
            <c:invertIfNegative val="0"/>
            <c:bubble3D val="0"/>
            <c:extLst>
              <c:ext xmlns:c16="http://schemas.microsoft.com/office/drawing/2014/chart" uri="{C3380CC4-5D6E-409C-BE32-E72D297353CC}">
                <c16:uniqueId val="{00000010-F734-4D24-91C6-66BBD22B6E3A}"/>
              </c:ext>
            </c:extLst>
          </c:dPt>
          <c:dPt>
            <c:idx val="12"/>
            <c:invertIfNegative val="0"/>
            <c:bubble3D val="0"/>
            <c:extLst>
              <c:ext xmlns:c16="http://schemas.microsoft.com/office/drawing/2014/chart" uri="{C3380CC4-5D6E-409C-BE32-E72D297353CC}">
                <c16:uniqueId val="{00000011-F734-4D24-91C6-66BBD22B6E3A}"/>
              </c:ext>
            </c:extLst>
          </c:dPt>
          <c:dPt>
            <c:idx val="15"/>
            <c:invertIfNegative val="0"/>
            <c:bubble3D val="0"/>
            <c:extLst>
              <c:ext xmlns:c16="http://schemas.microsoft.com/office/drawing/2014/chart" uri="{C3380CC4-5D6E-409C-BE32-E72D297353CC}">
                <c16:uniqueId val="{00000012-F734-4D24-91C6-66BBD22B6E3A}"/>
              </c:ext>
            </c:extLst>
          </c:dPt>
          <c:dPt>
            <c:idx val="18"/>
            <c:invertIfNegative val="0"/>
            <c:bubble3D val="0"/>
            <c:extLst>
              <c:ext xmlns:c16="http://schemas.microsoft.com/office/drawing/2014/chart" uri="{C3380CC4-5D6E-409C-BE32-E72D297353CC}">
                <c16:uniqueId val="{00000013-F734-4D24-91C6-66BBD22B6E3A}"/>
              </c:ext>
            </c:extLst>
          </c:dPt>
          <c:dLbls>
            <c:spPr>
              <a:noFill/>
              <a:ln>
                <a:noFill/>
              </a:ln>
              <a:effectLst/>
            </c:spPr>
            <c:txPr>
              <a:bodyPr wrap="none"/>
              <a:lstStyle/>
              <a:p>
                <a:pPr>
                  <a:defRPr sz="17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Very
satisfied</c:v>
                </c:pt>
                <c:pt idx="1">
                  <c:v>Somewhat
satisfied</c:v>
                </c:pt>
                <c:pt idx="3">
                  <c:v>Not too
satisfied</c:v>
                </c:pt>
                <c:pt idx="4">
                  <c:v>Not at all
satisfied</c:v>
                </c:pt>
                <c:pt idx="6">
                  <c:v>Don't know</c:v>
                </c:pt>
              </c:strCache>
            </c:strRef>
          </c:cat>
          <c:val>
            <c:numRef>
              <c:f>Sheet1!$B$2:$B$8</c:f>
              <c:numCache>
                <c:formatCode>0%</c:formatCode>
                <c:ptCount val="7"/>
                <c:pt idx="0">
                  <c:v>0.18</c:v>
                </c:pt>
                <c:pt idx="1">
                  <c:v>0.48</c:v>
                </c:pt>
                <c:pt idx="3">
                  <c:v>0.2</c:v>
                </c:pt>
                <c:pt idx="4">
                  <c:v>0.14000000000000001</c:v>
                </c:pt>
                <c:pt idx="6">
                  <c:v>0</c:v>
                </c:pt>
              </c:numCache>
            </c:numRef>
          </c:val>
          <c:extLst>
            <c:ext xmlns:c16="http://schemas.microsoft.com/office/drawing/2014/chart" uri="{C3380CC4-5D6E-409C-BE32-E72D297353CC}">
              <c16:uniqueId val="{00000014-F734-4D24-91C6-66BBD22B6E3A}"/>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extTo"/>
        <c:spPr>
          <a:ln>
            <a:noFill/>
          </a:ln>
        </c:spPr>
        <c:txPr>
          <a:bodyPr/>
          <a:lstStyle/>
          <a:p>
            <a:pPr algn="r">
              <a:lnSpc>
                <a:spcPts val="1700"/>
              </a:lnSpc>
              <a:defRPr sz="1700"/>
            </a:pPr>
            <a:endParaRPr lang="en-US"/>
          </a:p>
        </c:txPr>
        <c:crossAx val="523240208"/>
        <c:crosses val="autoZero"/>
        <c:auto val="1"/>
        <c:lblAlgn val="ctr"/>
        <c:lblOffset val="0"/>
        <c:noMultiLvlLbl val="0"/>
      </c:catAx>
      <c:valAx>
        <c:axId val="523240208"/>
        <c:scaling>
          <c:orientation val="minMax"/>
          <c:max val="0.9"/>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sz="1800" b="1" i="0" baseline="0" dirty="0">
                <a:effectLst/>
              </a:rPr>
              <a:t>Extremely/Very Important</a:t>
            </a:r>
            <a:endParaRPr lang="en-US" dirty="0">
              <a:effectLst/>
            </a:endParaRPr>
          </a:p>
        </c:rich>
      </c:tx>
      <c:layout>
        <c:manualLayout>
          <c:xMode val="edge"/>
          <c:yMode val="edge"/>
          <c:x val="0.36792561868920592"/>
          <c:y val="0.94060223139259791"/>
        </c:manualLayout>
      </c:layout>
      <c:overlay val="0"/>
    </c:title>
    <c:autoTitleDeleted val="0"/>
    <c:plotArea>
      <c:layout>
        <c:manualLayout>
          <c:layoutTarget val="inner"/>
          <c:xMode val="edge"/>
          <c:yMode val="edge"/>
          <c:x val="9.4119226760456795E-2"/>
          <c:y val="0.1082535960078658"/>
          <c:w val="0.84500580412954929"/>
          <c:h val="0.78001007906317765"/>
        </c:manualLayout>
      </c:layout>
      <c:scatterChart>
        <c:scatterStyle val="lineMarker"/>
        <c:varyColors val="0"/>
        <c:ser>
          <c:idx val="0"/>
          <c:order val="0"/>
          <c:tx>
            <c:strRef>
              <c:f>Sheet1!$B$1</c:f>
              <c:strCache>
                <c:ptCount val="1"/>
                <c:pt idx="0">
                  <c:v>Total Informed Satisfied</c:v>
                </c:pt>
              </c:strCache>
            </c:strRef>
          </c:tx>
          <c:spPr>
            <a:ln w="28575">
              <a:noFill/>
            </a:ln>
          </c:spPr>
          <c:marker>
            <c:symbol val="circle"/>
            <c:size val="8"/>
          </c:marker>
          <c:xVal>
            <c:numRef>
              <c:f>Sheet1!$A$2:$A$27</c:f>
              <c:numCache>
                <c:formatCode>0%</c:formatCode>
                <c:ptCount val="26"/>
                <c:pt idx="0">
                  <c:v>0.96</c:v>
                </c:pt>
                <c:pt idx="1">
                  <c:v>0.93</c:v>
                </c:pt>
                <c:pt idx="2">
                  <c:v>0.93</c:v>
                </c:pt>
                <c:pt idx="3">
                  <c:v>0.62</c:v>
                </c:pt>
                <c:pt idx="4">
                  <c:v>0.87</c:v>
                </c:pt>
                <c:pt idx="5">
                  <c:v>0.93</c:v>
                </c:pt>
                <c:pt idx="6">
                  <c:v>0.85</c:v>
                </c:pt>
                <c:pt idx="7">
                  <c:v>0.85</c:v>
                </c:pt>
                <c:pt idx="8">
                  <c:v>0.89</c:v>
                </c:pt>
                <c:pt idx="9">
                  <c:v>0.72</c:v>
                </c:pt>
                <c:pt idx="10">
                  <c:v>0.85</c:v>
                </c:pt>
                <c:pt idx="11">
                  <c:v>0.82</c:v>
                </c:pt>
                <c:pt idx="12">
                  <c:v>0.82</c:v>
                </c:pt>
                <c:pt idx="13">
                  <c:v>0.86</c:v>
                </c:pt>
                <c:pt idx="14">
                  <c:v>0.91</c:v>
                </c:pt>
                <c:pt idx="15">
                  <c:v>0.85</c:v>
                </c:pt>
                <c:pt idx="16">
                  <c:v>0.83</c:v>
                </c:pt>
                <c:pt idx="17">
                  <c:v>0.85</c:v>
                </c:pt>
                <c:pt idx="18">
                  <c:v>0.9</c:v>
                </c:pt>
                <c:pt idx="19">
                  <c:v>0.89</c:v>
                </c:pt>
                <c:pt idx="20">
                  <c:v>0.85</c:v>
                </c:pt>
                <c:pt idx="21">
                  <c:v>0.77</c:v>
                </c:pt>
                <c:pt idx="22">
                  <c:v>0.75</c:v>
                </c:pt>
                <c:pt idx="23">
                  <c:v>0.74</c:v>
                </c:pt>
                <c:pt idx="24">
                  <c:v>0.78</c:v>
                </c:pt>
                <c:pt idx="25">
                  <c:v>0.8</c:v>
                </c:pt>
              </c:numCache>
            </c:numRef>
          </c:xVal>
          <c:yVal>
            <c:numRef>
              <c:f>Sheet1!$B$2:$B$27</c:f>
              <c:numCache>
                <c:formatCode>0%</c:formatCode>
                <c:ptCount val="26"/>
                <c:pt idx="0">
                  <c:v>0.74</c:v>
                </c:pt>
                <c:pt idx="1">
                  <c:v>0.73</c:v>
                </c:pt>
                <c:pt idx="2">
                  <c:v>0.7</c:v>
                </c:pt>
                <c:pt idx="3">
                  <c:v>0.65</c:v>
                </c:pt>
                <c:pt idx="4">
                  <c:v>0.76</c:v>
                </c:pt>
                <c:pt idx="5">
                  <c:v>0.88</c:v>
                </c:pt>
                <c:pt idx="6">
                  <c:v>0.71</c:v>
                </c:pt>
                <c:pt idx="7">
                  <c:v>0.7</c:v>
                </c:pt>
                <c:pt idx="8">
                  <c:v>0.85</c:v>
                </c:pt>
                <c:pt idx="9">
                  <c:v>0.75</c:v>
                </c:pt>
                <c:pt idx="10">
                  <c:v>0.69</c:v>
                </c:pt>
                <c:pt idx="11">
                  <c:v>0.61</c:v>
                </c:pt>
                <c:pt idx="12">
                  <c:v>0.56000000000000005</c:v>
                </c:pt>
                <c:pt idx="13">
                  <c:v>0.71</c:v>
                </c:pt>
                <c:pt idx="14">
                  <c:v>0.59</c:v>
                </c:pt>
                <c:pt idx="15">
                  <c:v>0.65</c:v>
                </c:pt>
                <c:pt idx="16">
                  <c:v>0.63</c:v>
                </c:pt>
                <c:pt idx="17">
                  <c:v>0.84</c:v>
                </c:pt>
                <c:pt idx="18">
                  <c:v>0.71</c:v>
                </c:pt>
                <c:pt idx="19">
                  <c:v>0.62</c:v>
                </c:pt>
                <c:pt idx="20">
                  <c:v>0.69</c:v>
                </c:pt>
                <c:pt idx="21">
                  <c:v>0.66</c:v>
                </c:pt>
                <c:pt idx="22">
                  <c:v>0.6</c:v>
                </c:pt>
                <c:pt idx="23">
                  <c:v>0.68</c:v>
                </c:pt>
                <c:pt idx="24">
                  <c:v>0.72</c:v>
                </c:pt>
                <c:pt idx="25">
                  <c:v>0.53</c:v>
                </c:pt>
              </c:numCache>
            </c:numRef>
          </c:yVal>
          <c:smooth val="0"/>
          <c:extLst>
            <c:ext xmlns:c16="http://schemas.microsoft.com/office/drawing/2014/chart" uri="{C3380CC4-5D6E-409C-BE32-E72D297353CC}">
              <c16:uniqueId val="{00000015-4053-44F7-995C-8FB686429CFD}"/>
            </c:ext>
          </c:extLst>
        </c:ser>
        <c:dLbls>
          <c:showLegendKey val="0"/>
          <c:showVal val="0"/>
          <c:showCatName val="0"/>
          <c:showSerName val="0"/>
          <c:showPercent val="0"/>
          <c:showBubbleSize val="0"/>
        </c:dLbls>
        <c:axId val="315676688"/>
        <c:axId val="315677080"/>
      </c:scatterChart>
      <c:valAx>
        <c:axId val="315676688"/>
        <c:scaling>
          <c:orientation val="minMax"/>
          <c:max val="1"/>
        </c:scaling>
        <c:delete val="0"/>
        <c:axPos val="b"/>
        <c:majorGridlines>
          <c:spPr>
            <a:ln>
              <a:noFill/>
            </a:ln>
          </c:spPr>
        </c:majorGridlines>
        <c:numFmt formatCode="0%" sourceLinked="1"/>
        <c:majorTickMark val="none"/>
        <c:minorTickMark val="none"/>
        <c:tickLblPos val="nextTo"/>
        <c:spPr>
          <a:ln>
            <a:noFill/>
          </a:ln>
        </c:spPr>
        <c:txPr>
          <a:bodyPr/>
          <a:lstStyle/>
          <a:p>
            <a:pPr>
              <a:defRPr sz="1000"/>
            </a:pPr>
            <a:endParaRPr lang="en-US"/>
          </a:p>
        </c:txPr>
        <c:crossAx val="315677080"/>
        <c:crossesAt val="0"/>
        <c:crossBetween val="midCat"/>
        <c:majorUnit val="0.2"/>
      </c:valAx>
      <c:valAx>
        <c:axId val="315677080"/>
        <c:scaling>
          <c:orientation val="minMax"/>
          <c:max val="1"/>
        </c:scaling>
        <c:delete val="0"/>
        <c:axPos val="l"/>
        <c:majorGridlines>
          <c:spPr>
            <a:ln>
              <a:noFill/>
            </a:ln>
          </c:spPr>
        </c:majorGridlines>
        <c:title>
          <c:tx>
            <c:rich>
              <a:bodyPr rot="-5400000" vert="horz" anchor="t" anchorCtr="1"/>
              <a:lstStyle/>
              <a:p>
                <a:pPr>
                  <a:defRPr sz="1800"/>
                </a:pPr>
                <a:r>
                  <a:rPr lang="en-US" sz="1800" b="1" i="0" baseline="0" dirty="0">
                    <a:effectLst/>
                  </a:rPr>
                  <a:t> “Informed” Total Satisfaction </a:t>
                </a:r>
                <a:endParaRPr lang="en-US" dirty="0">
                  <a:effectLst/>
                </a:endParaRPr>
              </a:p>
            </c:rich>
          </c:tx>
          <c:layout>
            <c:manualLayout>
              <c:xMode val="edge"/>
              <c:yMode val="edge"/>
              <c:x val="1.2022709511750969E-2"/>
              <c:y val="0.24792377192730403"/>
            </c:manualLayout>
          </c:layout>
          <c:overlay val="0"/>
        </c:title>
        <c:numFmt formatCode="0%" sourceLinked="1"/>
        <c:majorTickMark val="none"/>
        <c:minorTickMark val="none"/>
        <c:tickLblPos val="nextTo"/>
        <c:spPr>
          <a:ln>
            <a:noFill/>
          </a:ln>
        </c:spPr>
        <c:txPr>
          <a:bodyPr/>
          <a:lstStyle/>
          <a:p>
            <a:pPr>
              <a:defRPr sz="1000"/>
            </a:pPr>
            <a:endParaRPr lang="en-US"/>
          </a:p>
        </c:txPr>
        <c:crossAx val="315676688"/>
        <c:crosses val="autoZero"/>
        <c:crossBetween val="midCat"/>
        <c:majorUnit val="0.2"/>
        <c:minorUnit val="6.0000000000000012E-2"/>
      </c:valAx>
      <c:spPr>
        <a:solidFill>
          <a:schemeClr val="accent2">
            <a:lumMod val="20000"/>
            <a:lumOff val="80000"/>
          </a:schemeClr>
        </a:solidFill>
        <a:ln>
          <a:solidFill>
            <a:schemeClr val="accent2"/>
          </a:solidFill>
        </a:ln>
        <a:effectLst/>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sz="1800" b="1" i="0" baseline="0" dirty="0">
                <a:effectLst/>
              </a:rPr>
              <a:t>Extremely/Very Important</a:t>
            </a:r>
            <a:endParaRPr lang="en-US" dirty="0">
              <a:effectLst/>
            </a:endParaRPr>
          </a:p>
        </c:rich>
      </c:tx>
      <c:layout>
        <c:manualLayout>
          <c:xMode val="edge"/>
          <c:yMode val="edge"/>
          <c:x val="0.36792561868920592"/>
          <c:y val="0.94060223139259791"/>
        </c:manualLayout>
      </c:layout>
      <c:overlay val="0"/>
    </c:title>
    <c:autoTitleDeleted val="0"/>
    <c:plotArea>
      <c:layout>
        <c:manualLayout>
          <c:layoutTarget val="inner"/>
          <c:xMode val="edge"/>
          <c:yMode val="edge"/>
          <c:x val="9.4119226760456795E-2"/>
          <c:y val="0.1082535960078658"/>
          <c:w val="0.84500580412954929"/>
          <c:h val="0.78001007906317765"/>
        </c:manualLayout>
      </c:layout>
      <c:scatterChart>
        <c:scatterStyle val="lineMarker"/>
        <c:varyColors val="0"/>
        <c:ser>
          <c:idx val="0"/>
          <c:order val="0"/>
          <c:tx>
            <c:strRef>
              <c:f>Sheet1!$B$1</c:f>
              <c:strCache>
                <c:ptCount val="1"/>
                <c:pt idx="0">
                  <c:v>Total Informed Satisfied</c:v>
                </c:pt>
              </c:strCache>
            </c:strRef>
          </c:tx>
          <c:spPr>
            <a:ln w="28575">
              <a:noFill/>
            </a:ln>
          </c:spPr>
          <c:marker>
            <c:symbol val="circle"/>
            <c:size val="8"/>
          </c:marker>
          <c:xVal>
            <c:numRef>
              <c:f>Sheet1!$A$2:$A$27</c:f>
              <c:numCache>
                <c:formatCode>0%</c:formatCode>
                <c:ptCount val="26"/>
                <c:pt idx="0">
                  <c:v>0.96</c:v>
                </c:pt>
                <c:pt idx="1">
                  <c:v>0.93</c:v>
                </c:pt>
                <c:pt idx="2">
                  <c:v>0.93</c:v>
                </c:pt>
                <c:pt idx="3">
                  <c:v>0.62</c:v>
                </c:pt>
                <c:pt idx="4">
                  <c:v>0.87</c:v>
                </c:pt>
                <c:pt idx="5">
                  <c:v>0.93</c:v>
                </c:pt>
                <c:pt idx="6">
                  <c:v>0.85</c:v>
                </c:pt>
                <c:pt idx="7">
                  <c:v>0.85</c:v>
                </c:pt>
                <c:pt idx="8">
                  <c:v>0.89</c:v>
                </c:pt>
                <c:pt idx="9">
                  <c:v>0.72</c:v>
                </c:pt>
                <c:pt idx="10">
                  <c:v>0.85</c:v>
                </c:pt>
                <c:pt idx="11">
                  <c:v>0.82</c:v>
                </c:pt>
                <c:pt idx="12">
                  <c:v>0.82</c:v>
                </c:pt>
                <c:pt idx="13">
                  <c:v>0.86</c:v>
                </c:pt>
                <c:pt idx="14">
                  <c:v>0.91</c:v>
                </c:pt>
                <c:pt idx="15">
                  <c:v>0.85</c:v>
                </c:pt>
                <c:pt idx="16">
                  <c:v>0.83</c:v>
                </c:pt>
                <c:pt idx="17">
                  <c:v>0.85</c:v>
                </c:pt>
                <c:pt idx="18">
                  <c:v>0.9</c:v>
                </c:pt>
                <c:pt idx="19">
                  <c:v>0.89</c:v>
                </c:pt>
                <c:pt idx="20">
                  <c:v>0.85</c:v>
                </c:pt>
                <c:pt idx="21">
                  <c:v>0.77</c:v>
                </c:pt>
                <c:pt idx="22">
                  <c:v>0.75</c:v>
                </c:pt>
                <c:pt idx="23">
                  <c:v>0.74</c:v>
                </c:pt>
                <c:pt idx="24">
                  <c:v>0.78</c:v>
                </c:pt>
                <c:pt idx="25">
                  <c:v>0.8</c:v>
                </c:pt>
              </c:numCache>
            </c:numRef>
          </c:xVal>
          <c:yVal>
            <c:numRef>
              <c:f>Sheet1!$B$2:$B$27</c:f>
              <c:numCache>
                <c:formatCode>0%</c:formatCode>
                <c:ptCount val="26"/>
                <c:pt idx="0">
                  <c:v>0.74</c:v>
                </c:pt>
                <c:pt idx="1">
                  <c:v>0.73</c:v>
                </c:pt>
                <c:pt idx="2">
                  <c:v>0.7</c:v>
                </c:pt>
                <c:pt idx="3">
                  <c:v>0.65</c:v>
                </c:pt>
                <c:pt idx="4">
                  <c:v>0.76</c:v>
                </c:pt>
                <c:pt idx="5">
                  <c:v>0.88</c:v>
                </c:pt>
                <c:pt idx="6">
                  <c:v>0.71</c:v>
                </c:pt>
                <c:pt idx="7">
                  <c:v>0.7</c:v>
                </c:pt>
                <c:pt idx="8">
                  <c:v>0.85</c:v>
                </c:pt>
                <c:pt idx="9">
                  <c:v>0.75</c:v>
                </c:pt>
                <c:pt idx="10">
                  <c:v>0.69</c:v>
                </c:pt>
                <c:pt idx="11">
                  <c:v>0.61</c:v>
                </c:pt>
                <c:pt idx="12">
                  <c:v>0.56000000000000005</c:v>
                </c:pt>
                <c:pt idx="13">
                  <c:v>0.71</c:v>
                </c:pt>
                <c:pt idx="14">
                  <c:v>0.59</c:v>
                </c:pt>
                <c:pt idx="15">
                  <c:v>0.65</c:v>
                </c:pt>
                <c:pt idx="16">
                  <c:v>0.63</c:v>
                </c:pt>
                <c:pt idx="17">
                  <c:v>0.84</c:v>
                </c:pt>
                <c:pt idx="18">
                  <c:v>0.71</c:v>
                </c:pt>
                <c:pt idx="19">
                  <c:v>0.62</c:v>
                </c:pt>
                <c:pt idx="20">
                  <c:v>0.69</c:v>
                </c:pt>
                <c:pt idx="21">
                  <c:v>0.66</c:v>
                </c:pt>
                <c:pt idx="22">
                  <c:v>0.6</c:v>
                </c:pt>
                <c:pt idx="23">
                  <c:v>0.68</c:v>
                </c:pt>
                <c:pt idx="24">
                  <c:v>0.72</c:v>
                </c:pt>
                <c:pt idx="25">
                  <c:v>0.53</c:v>
                </c:pt>
              </c:numCache>
            </c:numRef>
          </c:yVal>
          <c:smooth val="0"/>
          <c:extLst>
            <c:ext xmlns:c16="http://schemas.microsoft.com/office/drawing/2014/chart" uri="{C3380CC4-5D6E-409C-BE32-E72D297353CC}">
              <c16:uniqueId val="{00000015-4053-44F7-995C-8FB686429CFD}"/>
            </c:ext>
          </c:extLst>
        </c:ser>
        <c:dLbls>
          <c:showLegendKey val="0"/>
          <c:showVal val="0"/>
          <c:showCatName val="0"/>
          <c:showSerName val="0"/>
          <c:showPercent val="0"/>
          <c:showBubbleSize val="0"/>
        </c:dLbls>
        <c:axId val="315676688"/>
        <c:axId val="315677080"/>
      </c:scatterChart>
      <c:valAx>
        <c:axId val="315676688"/>
        <c:scaling>
          <c:orientation val="minMax"/>
          <c:max val="1"/>
          <c:min val="0.5"/>
        </c:scaling>
        <c:delete val="0"/>
        <c:axPos val="b"/>
        <c:majorGridlines>
          <c:spPr>
            <a:ln>
              <a:noFill/>
            </a:ln>
          </c:spPr>
        </c:majorGridlines>
        <c:numFmt formatCode="0%" sourceLinked="1"/>
        <c:majorTickMark val="none"/>
        <c:minorTickMark val="none"/>
        <c:tickLblPos val="nextTo"/>
        <c:spPr>
          <a:ln>
            <a:noFill/>
          </a:ln>
        </c:spPr>
        <c:txPr>
          <a:bodyPr/>
          <a:lstStyle/>
          <a:p>
            <a:pPr>
              <a:defRPr sz="1000"/>
            </a:pPr>
            <a:endParaRPr lang="en-US"/>
          </a:p>
        </c:txPr>
        <c:crossAx val="315677080"/>
        <c:crossesAt val="0"/>
        <c:crossBetween val="midCat"/>
        <c:majorUnit val="0.1"/>
      </c:valAx>
      <c:valAx>
        <c:axId val="315677080"/>
        <c:scaling>
          <c:orientation val="minMax"/>
          <c:max val="1"/>
          <c:min val="0.5"/>
        </c:scaling>
        <c:delete val="0"/>
        <c:axPos val="l"/>
        <c:majorGridlines>
          <c:spPr>
            <a:ln>
              <a:noFill/>
            </a:ln>
          </c:spPr>
        </c:majorGridlines>
        <c:title>
          <c:tx>
            <c:rich>
              <a:bodyPr rot="-5400000" vert="horz" anchor="t" anchorCtr="1"/>
              <a:lstStyle/>
              <a:p>
                <a:pPr>
                  <a:defRPr sz="1800"/>
                </a:pPr>
                <a:r>
                  <a:rPr lang="en-US" sz="1800" b="1" i="0" baseline="0" dirty="0">
                    <a:effectLst/>
                  </a:rPr>
                  <a:t> “Informed” Total Satisfaction </a:t>
                </a:r>
                <a:endParaRPr lang="en-US" dirty="0">
                  <a:effectLst/>
                </a:endParaRPr>
              </a:p>
            </c:rich>
          </c:tx>
          <c:layout>
            <c:manualLayout>
              <c:xMode val="edge"/>
              <c:yMode val="edge"/>
              <c:x val="1.2022709511750969E-2"/>
              <c:y val="0.24792377192730403"/>
            </c:manualLayout>
          </c:layout>
          <c:overlay val="0"/>
        </c:title>
        <c:numFmt formatCode="0%" sourceLinked="1"/>
        <c:majorTickMark val="none"/>
        <c:minorTickMark val="none"/>
        <c:tickLblPos val="nextTo"/>
        <c:spPr>
          <a:ln>
            <a:noFill/>
          </a:ln>
        </c:spPr>
        <c:txPr>
          <a:bodyPr/>
          <a:lstStyle/>
          <a:p>
            <a:pPr>
              <a:defRPr sz="1000"/>
            </a:pPr>
            <a:endParaRPr lang="en-US"/>
          </a:p>
        </c:txPr>
        <c:crossAx val="315676688"/>
        <c:crosses val="autoZero"/>
        <c:crossBetween val="midCat"/>
        <c:majorUnit val="0.1"/>
        <c:minorUnit val="6.0000000000000012E-2"/>
      </c:valAx>
      <c:spPr>
        <a:solidFill>
          <a:schemeClr val="accent2">
            <a:lumMod val="20000"/>
            <a:lumOff val="80000"/>
          </a:schemeClr>
        </a:solidFill>
        <a:ln>
          <a:solidFill>
            <a:schemeClr val="accent2"/>
          </a:solidFill>
        </a:ln>
        <a:effectLst/>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sz="1800" b="1" i="0" baseline="0" dirty="0">
                <a:effectLst/>
              </a:rPr>
              <a:t>Extremely/Very Important</a:t>
            </a:r>
            <a:endParaRPr lang="en-US" dirty="0">
              <a:effectLst/>
            </a:endParaRPr>
          </a:p>
        </c:rich>
      </c:tx>
      <c:layout>
        <c:manualLayout>
          <c:xMode val="edge"/>
          <c:yMode val="edge"/>
          <c:x val="0.36792561868920592"/>
          <c:y val="0.94060223139259791"/>
        </c:manualLayout>
      </c:layout>
      <c:overlay val="0"/>
    </c:title>
    <c:autoTitleDeleted val="0"/>
    <c:plotArea>
      <c:layout>
        <c:manualLayout>
          <c:layoutTarget val="inner"/>
          <c:xMode val="edge"/>
          <c:yMode val="edge"/>
          <c:x val="9.4119226760456795E-2"/>
          <c:y val="0.1082535960078658"/>
          <c:w val="0.84500580412954929"/>
          <c:h val="0.78001007906317765"/>
        </c:manualLayout>
      </c:layout>
      <c:scatterChart>
        <c:scatterStyle val="lineMarker"/>
        <c:varyColors val="0"/>
        <c:ser>
          <c:idx val="0"/>
          <c:order val="0"/>
          <c:tx>
            <c:strRef>
              <c:f>Sheet1!$B$1</c:f>
              <c:strCache>
                <c:ptCount val="1"/>
                <c:pt idx="0">
                  <c:v>Total Informed Satisfied</c:v>
                </c:pt>
              </c:strCache>
            </c:strRef>
          </c:tx>
          <c:spPr>
            <a:ln w="28575">
              <a:noFill/>
            </a:ln>
          </c:spPr>
          <c:marker>
            <c:symbol val="circle"/>
            <c:size val="8"/>
          </c:marker>
          <c:xVal>
            <c:numRef>
              <c:f>Sheet1!$A$2:$A$27</c:f>
              <c:numCache>
                <c:formatCode>0%</c:formatCode>
                <c:ptCount val="26"/>
                <c:pt idx="0">
                  <c:v>0.96</c:v>
                </c:pt>
                <c:pt idx="1">
                  <c:v>0.93</c:v>
                </c:pt>
                <c:pt idx="2">
                  <c:v>0.93</c:v>
                </c:pt>
                <c:pt idx="3">
                  <c:v>0.62</c:v>
                </c:pt>
                <c:pt idx="4">
                  <c:v>0.87</c:v>
                </c:pt>
                <c:pt idx="5">
                  <c:v>0.93</c:v>
                </c:pt>
                <c:pt idx="6">
                  <c:v>0.85</c:v>
                </c:pt>
                <c:pt idx="7">
                  <c:v>0.85</c:v>
                </c:pt>
                <c:pt idx="8">
                  <c:v>0.89</c:v>
                </c:pt>
                <c:pt idx="9">
                  <c:v>0.72</c:v>
                </c:pt>
                <c:pt idx="10">
                  <c:v>0.85</c:v>
                </c:pt>
                <c:pt idx="11">
                  <c:v>0.82</c:v>
                </c:pt>
                <c:pt idx="12">
                  <c:v>0.82</c:v>
                </c:pt>
                <c:pt idx="13">
                  <c:v>0.86</c:v>
                </c:pt>
                <c:pt idx="14">
                  <c:v>0.91</c:v>
                </c:pt>
                <c:pt idx="15">
                  <c:v>0.85</c:v>
                </c:pt>
                <c:pt idx="16">
                  <c:v>0.83</c:v>
                </c:pt>
                <c:pt idx="17">
                  <c:v>0.85</c:v>
                </c:pt>
                <c:pt idx="18">
                  <c:v>0.9</c:v>
                </c:pt>
                <c:pt idx="19">
                  <c:v>0.89</c:v>
                </c:pt>
                <c:pt idx="20">
                  <c:v>0.85</c:v>
                </c:pt>
                <c:pt idx="21">
                  <c:v>0.77</c:v>
                </c:pt>
                <c:pt idx="22">
                  <c:v>0.75</c:v>
                </c:pt>
                <c:pt idx="23">
                  <c:v>0.74</c:v>
                </c:pt>
                <c:pt idx="24">
                  <c:v>0.78</c:v>
                </c:pt>
                <c:pt idx="25">
                  <c:v>0.8</c:v>
                </c:pt>
              </c:numCache>
            </c:numRef>
          </c:xVal>
          <c:yVal>
            <c:numRef>
              <c:f>Sheet1!$B$2:$B$27</c:f>
              <c:numCache>
                <c:formatCode>0%</c:formatCode>
                <c:ptCount val="26"/>
                <c:pt idx="0">
                  <c:v>0.74</c:v>
                </c:pt>
                <c:pt idx="1">
                  <c:v>0.73</c:v>
                </c:pt>
                <c:pt idx="2">
                  <c:v>0.7</c:v>
                </c:pt>
                <c:pt idx="3">
                  <c:v>0.65</c:v>
                </c:pt>
                <c:pt idx="4">
                  <c:v>0.76</c:v>
                </c:pt>
                <c:pt idx="5">
                  <c:v>0.88</c:v>
                </c:pt>
                <c:pt idx="6">
                  <c:v>0.71</c:v>
                </c:pt>
                <c:pt idx="7">
                  <c:v>0.7</c:v>
                </c:pt>
                <c:pt idx="8">
                  <c:v>0.85</c:v>
                </c:pt>
                <c:pt idx="9">
                  <c:v>0.75</c:v>
                </c:pt>
                <c:pt idx="10">
                  <c:v>0.69</c:v>
                </c:pt>
                <c:pt idx="11">
                  <c:v>0.61</c:v>
                </c:pt>
                <c:pt idx="12">
                  <c:v>0.56000000000000005</c:v>
                </c:pt>
                <c:pt idx="13">
                  <c:v>0.71</c:v>
                </c:pt>
                <c:pt idx="14">
                  <c:v>0.59</c:v>
                </c:pt>
                <c:pt idx="15">
                  <c:v>0.65</c:v>
                </c:pt>
                <c:pt idx="16">
                  <c:v>0.63</c:v>
                </c:pt>
                <c:pt idx="17">
                  <c:v>0.84</c:v>
                </c:pt>
                <c:pt idx="18">
                  <c:v>0.71</c:v>
                </c:pt>
                <c:pt idx="19">
                  <c:v>0.62</c:v>
                </c:pt>
                <c:pt idx="20">
                  <c:v>0.69</c:v>
                </c:pt>
                <c:pt idx="21">
                  <c:v>0.66</c:v>
                </c:pt>
                <c:pt idx="22">
                  <c:v>0.6</c:v>
                </c:pt>
                <c:pt idx="23">
                  <c:v>0.68</c:v>
                </c:pt>
                <c:pt idx="24">
                  <c:v>0.72</c:v>
                </c:pt>
                <c:pt idx="25">
                  <c:v>0.53</c:v>
                </c:pt>
              </c:numCache>
            </c:numRef>
          </c:yVal>
          <c:smooth val="0"/>
          <c:extLst>
            <c:ext xmlns:c16="http://schemas.microsoft.com/office/drawing/2014/chart" uri="{C3380CC4-5D6E-409C-BE32-E72D297353CC}">
              <c16:uniqueId val="{00000015-4053-44F7-995C-8FB686429CFD}"/>
            </c:ext>
          </c:extLst>
        </c:ser>
        <c:dLbls>
          <c:showLegendKey val="0"/>
          <c:showVal val="0"/>
          <c:showCatName val="0"/>
          <c:showSerName val="0"/>
          <c:showPercent val="0"/>
          <c:showBubbleSize val="0"/>
        </c:dLbls>
        <c:axId val="315676688"/>
        <c:axId val="315677080"/>
      </c:scatterChart>
      <c:valAx>
        <c:axId val="315676688"/>
        <c:scaling>
          <c:orientation val="minMax"/>
          <c:max val="1"/>
          <c:min val="0.5"/>
        </c:scaling>
        <c:delete val="0"/>
        <c:axPos val="b"/>
        <c:majorGridlines>
          <c:spPr>
            <a:ln>
              <a:noFill/>
            </a:ln>
          </c:spPr>
        </c:majorGridlines>
        <c:numFmt formatCode="0%" sourceLinked="1"/>
        <c:majorTickMark val="none"/>
        <c:minorTickMark val="none"/>
        <c:tickLblPos val="nextTo"/>
        <c:spPr>
          <a:ln>
            <a:noFill/>
          </a:ln>
        </c:spPr>
        <c:txPr>
          <a:bodyPr/>
          <a:lstStyle/>
          <a:p>
            <a:pPr>
              <a:defRPr sz="1000"/>
            </a:pPr>
            <a:endParaRPr lang="en-US"/>
          </a:p>
        </c:txPr>
        <c:crossAx val="315677080"/>
        <c:crossesAt val="0"/>
        <c:crossBetween val="midCat"/>
        <c:majorUnit val="0.1"/>
      </c:valAx>
      <c:valAx>
        <c:axId val="315677080"/>
        <c:scaling>
          <c:orientation val="minMax"/>
          <c:max val="1"/>
          <c:min val="0.5"/>
        </c:scaling>
        <c:delete val="0"/>
        <c:axPos val="l"/>
        <c:majorGridlines>
          <c:spPr>
            <a:ln>
              <a:noFill/>
            </a:ln>
          </c:spPr>
        </c:majorGridlines>
        <c:title>
          <c:tx>
            <c:rich>
              <a:bodyPr rot="-5400000" vert="horz" anchor="t" anchorCtr="1"/>
              <a:lstStyle/>
              <a:p>
                <a:pPr>
                  <a:defRPr sz="1800"/>
                </a:pPr>
                <a:r>
                  <a:rPr lang="en-US" sz="1800" b="1" i="0" baseline="0" dirty="0">
                    <a:effectLst/>
                  </a:rPr>
                  <a:t> “Informed” Total Satisfaction </a:t>
                </a:r>
                <a:endParaRPr lang="en-US" dirty="0">
                  <a:effectLst/>
                </a:endParaRPr>
              </a:p>
            </c:rich>
          </c:tx>
          <c:layout>
            <c:manualLayout>
              <c:xMode val="edge"/>
              <c:yMode val="edge"/>
              <c:x val="1.2022709511750969E-2"/>
              <c:y val="0.24792377192730403"/>
            </c:manualLayout>
          </c:layout>
          <c:overlay val="0"/>
        </c:title>
        <c:numFmt formatCode="0%" sourceLinked="1"/>
        <c:majorTickMark val="none"/>
        <c:minorTickMark val="none"/>
        <c:tickLblPos val="nextTo"/>
        <c:spPr>
          <a:ln>
            <a:noFill/>
          </a:ln>
        </c:spPr>
        <c:txPr>
          <a:bodyPr/>
          <a:lstStyle/>
          <a:p>
            <a:pPr>
              <a:defRPr sz="1000"/>
            </a:pPr>
            <a:endParaRPr lang="en-US"/>
          </a:p>
        </c:txPr>
        <c:crossAx val="315676688"/>
        <c:crosses val="autoZero"/>
        <c:crossBetween val="midCat"/>
        <c:majorUnit val="0.1"/>
        <c:minorUnit val="6.0000000000000012E-2"/>
      </c:valAx>
      <c:spPr>
        <a:solidFill>
          <a:schemeClr val="accent2">
            <a:lumMod val="20000"/>
            <a:lumOff val="80000"/>
          </a:schemeClr>
        </a:solidFill>
        <a:ln>
          <a:solidFill>
            <a:schemeClr val="accent2"/>
          </a:solidFill>
        </a:ln>
        <a:effectLst/>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sz="1800" b="1" i="0" baseline="0" dirty="0">
                <a:effectLst/>
              </a:rPr>
              <a:t>Extremely/Very Important</a:t>
            </a:r>
            <a:endParaRPr lang="en-US" dirty="0">
              <a:effectLst/>
            </a:endParaRPr>
          </a:p>
        </c:rich>
      </c:tx>
      <c:layout>
        <c:manualLayout>
          <c:xMode val="edge"/>
          <c:yMode val="edge"/>
          <c:x val="0.36792561868920592"/>
          <c:y val="0.94060223139259791"/>
        </c:manualLayout>
      </c:layout>
      <c:overlay val="0"/>
    </c:title>
    <c:autoTitleDeleted val="0"/>
    <c:plotArea>
      <c:layout>
        <c:manualLayout>
          <c:layoutTarget val="inner"/>
          <c:xMode val="edge"/>
          <c:yMode val="edge"/>
          <c:x val="9.4119226760456795E-2"/>
          <c:y val="0.1082535960078658"/>
          <c:w val="0.84500580412954929"/>
          <c:h val="0.78001007906317765"/>
        </c:manualLayout>
      </c:layout>
      <c:scatterChart>
        <c:scatterStyle val="lineMarker"/>
        <c:varyColors val="0"/>
        <c:ser>
          <c:idx val="0"/>
          <c:order val="0"/>
          <c:tx>
            <c:strRef>
              <c:f>Sheet1!$B$1</c:f>
              <c:strCache>
                <c:ptCount val="1"/>
                <c:pt idx="0">
                  <c:v>Total Informed Satisfied</c:v>
                </c:pt>
              </c:strCache>
            </c:strRef>
          </c:tx>
          <c:spPr>
            <a:ln w="28575">
              <a:noFill/>
            </a:ln>
          </c:spPr>
          <c:marker>
            <c:symbol val="circle"/>
            <c:size val="8"/>
          </c:marker>
          <c:xVal>
            <c:numRef>
              <c:f>Sheet1!$A$2:$A$27</c:f>
              <c:numCache>
                <c:formatCode>0%</c:formatCode>
                <c:ptCount val="26"/>
                <c:pt idx="0">
                  <c:v>0.96</c:v>
                </c:pt>
                <c:pt idx="1">
                  <c:v>0.93</c:v>
                </c:pt>
                <c:pt idx="2">
                  <c:v>0.93</c:v>
                </c:pt>
                <c:pt idx="3">
                  <c:v>0.62</c:v>
                </c:pt>
                <c:pt idx="4">
                  <c:v>0.87</c:v>
                </c:pt>
                <c:pt idx="5">
                  <c:v>0.93</c:v>
                </c:pt>
                <c:pt idx="6">
                  <c:v>0.85</c:v>
                </c:pt>
                <c:pt idx="7">
                  <c:v>0.85</c:v>
                </c:pt>
                <c:pt idx="8">
                  <c:v>0.89</c:v>
                </c:pt>
                <c:pt idx="9">
                  <c:v>0.72</c:v>
                </c:pt>
                <c:pt idx="10">
                  <c:v>0.85</c:v>
                </c:pt>
                <c:pt idx="11">
                  <c:v>0.82</c:v>
                </c:pt>
                <c:pt idx="12">
                  <c:v>0.82</c:v>
                </c:pt>
                <c:pt idx="13">
                  <c:v>0.86</c:v>
                </c:pt>
                <c:pt idx="14">
                  <c:v>0.91</c:v>
                </c:pt>
                <c:pt idx="15">
                  <c:v>0.85</c:v>
                </c:pt>
                <c:pt idx="16">
                  <c:v>0.83</c:v>
                </c:pt>
                <c:pt idx="17">
                  <c:v>0.85</c:v>
                </c:pt>
                <c:pt idx="18">
                  <c:v>0.9</c:v>
                </c:pt>
                <c:pt idx="19">
                  <c:v>0.89</c:v>
                </c:pt>
                <c:pt idx="20">
                  <c:v>0.85</c:v>
                </c:pt>
                <c:pt idx="21">
                  <c:v>0.77</c:v>
                </c:pt>
                <c:pt idx="22">
                  <c:v>0.75</c:v>
                </c:pt>
                <c:pt idx="23">
                  <c:v>0.74</c:v>
                </c:pt>
                <c:pt idx="24">
                  <c:v>0.78</c:v>
                </c:pt>
                <c:pt idx="25">
                  <c:v>0.8</c:v>
                </c:pt>
              </c:numCache>
            </c:numRef>
          </c:xVal>
          <c:yVal>
            <c:numRef>
              <c:f>Sheet1!$B$2:$B$27</c:f>
              <c:numCache>
                <c:formatCode>0%</c:formatCode>
                <c:ptCount val="26"/>
                <c:pt idx="0">
                  <c:v>0.74</c:v>
                </c:pt>
                <c:pt idx="1">
                  <c:v>0.73</c:v>
                </c:pt>
                <c:pt idx="2">
                  <c:v>0.7</c:v>
                </c:pt>
                <c:pt idx="3">
                  <c:v>0.65</c:v>
                </c:pt>
                <c:pt idx="4">
                  <c:v>0.76</c:v>
                </c:pt>
                <c:pt idx="5">
                  <c:v>0.88</c:v>
                </c:pt>
                <c:pt idx="6">
                  <c:v>0.71</c:v>
                </c:pt>
                <c:pt idx="7">
                  <c:v>0.7</c:v>
                </c:pt>
                <c:pt idx="8">
                  <c:v>0.85</c:v>
                </c:pt>
                <c:pt idx="9">
                  <c:v>0.75</c:v>
                </c:pt>
                <c:pt idx="10">
                  <c:v>0.69</c:v>
                </c:pt>
                <c:pt idx="11">
                  <c:v>0.61</c:v>
                </c:pt>
                <c:pt idx="12">
                  <c:v>0.56000000000000005</c:v>
                </c:pt>
                <c:pt idx="13">
                  <c:v>0.71</c:v>
                </c:pt>
                <c:pt idx="14">
                  <c:v>0.59</c:v>
                </c:pt>
                <c:pt idx="15">
                  <c:v>0.65</c:v>
                </c:pt>
                <c:pt idx="16">
                  <c:v>0.63</c:v>
                </c:pt>
                <c:pt idx="17">
                  <c:v>0.84</c:v>
                </c:pt>
                <c:pt idx="18">
                  <c:v>0.71</c:v>
                </c:pt>
                <c:pt idx="19">
                  <c:v>0.62</c:v>
                </c:pt>
                <c:pt idx="20">
                  <c:v>0.69</c:v>
                </c:pt>
                <c:pt idx="21">
                  <c:v>0.66</c:v>
                </c:pt>
                <c:pt idx="22">
                  <c:v>0.6</c:v>
                </c:pt>
                <c:pt idx="23">
                  <c:v>0.68</c:v>
                </c:pt>
                <c:pt idx="24">
                  <c:v>0.72</c:v>
                </c:pt>
                <c:pt idx="25">
                  <c:v>0.53</c:v>
                </c:pt>
              </c:numCache>
            </c:numRef>
          </c:yVal>
          <c:smooth val="0"/>
          <c:extLst>
            <c:ext xmlns:c16="http://schemas.microsoft.com/office/drawing/2014/chart" uri="{C3380CC4-5D6E-409C-BE32-E72D297353CC}">
              <c16:uniqueId val="{00000015-4053-44F7-995C-8FB686429CFD}"/>
            </c:ext>
          </c:extLst>
        </c:ser>
        <c:dLbls>
          <c:showLegendKey val="0"/>
          <c:showVal val="0"/>
          <c:showCatName val="0"/>
          <c:showSerName val="0"/>
          <c:showPercent val="0"/>
          <c:showBubbleSize val="0"/>
        </c:dLbls>
        <c:axId val="315676688"/>
        <c:axId val="315677080"/>
      </c:scatterChart>
      <c:valAx>
        <c:axId val="315676688"/>
        <c:scaling>
          <c:orientation val="minMax"/>
          <c:max val="1"/>
          <c:min val="0.5"/>
        </c:scaling>
        <c:delete val="0"/>
        <c:axPos val="b"/>
        <c:majorGridlines>
          <c:spPr>
            <a:ln>
              <a:noFill/>
            </a:ln>
          </c:spPr>
        </c:majorGridlines>
        <c:numFmt formatCode="0%" sourceLinked="1"/>
        <c:majorTickMark val="none"/>
        <c:minorTickMark val="none"/>
        <c:tickLblPos val="nextTo"/>
        <c:spPr>
          <a:ln>
            <a:noFill/>
          </a:ln>
        </c:spPr>
        <c:txPr>
          <a:bodyPr/>
          <a:lstStyle/>
          <a:p>
            <a:pPr>
              <a:defRPr sz="1000"/>
            </a:pPr>
            <a:endParaRPr lang="en-US"/>
          </a:p>
        </c:txPr>
        <c:crossAx val="315677080"/>
        <c:crossesAt val="0"/>
        <c:crossBetween val="midCat"/>
        <c:majorUnit val="0.1"/>
      </c:valAx>
      <c:valAx>
        <c:axId val="315677080"/>
        <c:scaling>
          <c:orientation val="minMax"/>
          <c:max val="1"/>
          <c:min val="0.5"/>
        </c:scaling>
        <c:delete val="0"/>
        <c:axPos val="l"/>
        <c:majorGridlines>
          <c:spPr>
            <a:ln>
              <a:noFill/>
            </a:ln>
          </c:spPr>
        </c:majorGridlines>
        <c:title>
          <c:tx>
            <c:rich>
              <a:bodyPr rot="-5400000" vert="horz" anchor="t" anchorCtr="1"/>
              <a:lstStyle/>
              <a:p>
                <a:pPr>
                  <a:defRPr sz="1800"/>
                </a:pPr>
                <a:r>
                  <a:rPr lang="en-US" sz="1800" b="1" i="0" baseline="0" dirty="0">
                    <a:effectLst/>
                  </a:rPr>
                  <a:t> “Informed” Total Satisfaction </a:t>
                </a:r>
                <a:endParaRPr lang="en-US" dirty="0">
                  <a:effectLst/>
                </a:endParaRPr>
              </a:p>
            </c:rich>
          </c:tx>
          <c:layout>
            <c:manualLayout>
              <c:xMode val="edge"/>
              <c:yMode val="edge"/>
              <c:x val="1.2022709511750969E-2"/>
              <c:y val="0.24792377192730403"/>
            </c:manualLayout>
          </c:layout>
          <c:overlay val="0"/>
        </c:title>
        <c:numFmt formatCode="0%" sourceLinked="1"/>
        <c:majorTickMark val="none"/>
        <c:minorTickMark val="none"/>
        <c:tickLblPos val="nextTo"/>
        <c:spPr>
          <a:ln>
            <a:noFill/>
          </a:ln>
        </c:spPr>
        <c:txPr>
          <a:bodyPr/>
          <a:lstStyle/>
          <a:p>
            <a:pPr>
              <a:defRPr sz="1000"/>
            </a:pPr>
            <a:endParaRPr lang="en-US"/>
          </a:p>
        </c:txPr>
        <c:crossAx val="315676688"/>
        <c:crosses val="autoZero"/>
        <c:crossBetween val="midCat"/>
        <c:majorUnit val="0.1"/>
        <c:minorUnit val="6.0000000000000012E-2"/>
      </c:valAx>
      <c:spPr>
        <a:solidFill>
          <a:schemeClr val="accent2">
            <a:lumMod val="20000"/>
            <a:lumOff val="80000"/>
          </a:schemeClr>
        </a:solidFill>
        <a:ln>
          <a:solidFill>
            <a:schemeClr val="accent2"/>
          </a:solidFill>
        </a:ln>
        <a:effectLst/>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4676189687853"/>
          <c:y val="1.8928884665894243E-2"/>
          <c:w val="0.72053238103121464"/>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DC1F-42E6-896E-933AA0A0F163}"/>
              </c:ext>
            </c:extLst>
          </c:dPt>
          <c:dPt>
            <c:idx val="1"/>
            <c:invertIfNegative val="0"/>
            <c:bubble3D val="0"/>
            <c:extLst>
              <c:ext xmlns:c16="http://schemas.microsoft.com/office/drawing/2014/chart" uri="{C3380CC4-5D6E-409C-BE32-E72D297353CC}">
                <c16:uniqueId val="{00000002-DC1F-42E6-896E-933AA0A0F163}"/>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DC1F-42E6-896E-933AA0A0F163}"/>
              </c:ext>
            </c:extLst>
          </c:dPt>
          <c:dPt>
            <c:idx val="3"/>
            <c:invertIfNegative val="0"/>
            <c:bubble3D val="0"/>
            <c:spPr>
              <a:solidFill>
                <a:schemeClr val="accent5"/>
              </a:solidFill>
              <a:ln>
                <a:noFill/>
              </a:ln>
            </c:spPr>
            <c:extLst>
              <c:ext xmlns:c16="http://schemas.microsoft.com/office/drawing/2014/chart" uri="{C3380CC4-5D6E-409C-BE32-E72D297353CC}">
                <c16:uniqueId val="{00000006-DC1F-42E6-896E-933AA0A0F163}"/>
              </c:ext>
            </c:extLst>
          </c:dPt>
          <c:dPt>
            <c:idx val="4"/>
            <c:invertIfNegative val="0"/>
            <c:bubble3D val="0"/>
            <c:spPr>
              <a:solidFill>
                <a:schemeClr val="accent4"/>
              </a:solidFill>
              <a:ln>
                <a:noFill/>
              </a:ln>
            </c:spPr>
            <c:extLst>
              <c:ext xmlns:c16="http://schemas.microsoft.com/office/drawing/2014/chart" uri="{C3380CC4-5D6E-409C-BE32-E72D297353CC}">
                <c16:uniqueId val="{00000008-DC1F-42E6-896E-933AA0A0F163}"/>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DC1F-42E6-896E-933AA0A0F163}"/>
              </c:ext>
            </c:extLst>
          </c:dPt>
          <c:dPt>
            <c:idx val="6"/>
            <c:invertIfNegative val="0"/>
            <c:bubble3D val="0"/>
            <c:spPr>
              <a:solidFill>
                <a:schemeClr val="accent6"/>
              </a:solidFill>
              <a:ln>
                <a:noFill/>
              </a:ln>
            </c:spPr>
            <c:extLst>
              <c:ext xmlns:c16="http://schemas.microsoft.com/office/drawing/2014/chart" uri="{C3380CC4-5D6E-409C-BE32-E72D297353CC}">
                <c16:uniqueId val="{0000000C-DC1F-42E6-896E-933AA0A0F163}"/>
              </c:ext>
            </c:extLst>
          </c:dPt>
          <c:dPt>
            <c:idx val="8"/>
            <c:invertIfNegative val="0"/>
            <c:bubble3D val="0"/>
            <c:spPr>
              <a:solidFill>
                <a:schemeClr val="accent6"/>
              </a:solidFill>
              <a:ln>
                <a:noFill/>
              </a:ln>
            </c:spPr>
            <c:extLst>
              <c:ext xmlns:c16="http://schemas.microsoft.com/office/drawing/2014/chart" uri="{C3380CC4-5D6E-409C-BE32-E72D297353CC}">
                <c16:uniqueId val="{0000000E-DC1F-42E6-896E-933AA0A0F163}"/>
              </c:ext>
            </c:extLst>
          </c:dPt>
          <c:dPt>
            <c:idx val="9"/>
            <c:invertIfNegative val="0"/>
            <c:bubble3D val="0"/>
            <c:extLst>
              <c:ext xmlns:c16="http://schemas.microsoft.com/office/drawing/2014/chart" uri="{C3380CC4-5D6E-409C-BE32-E72D297353CC}">
                <c16:uniqueId val="{0000000F-DC1F-42E6-896E-933AA0A0F163}"/>
              </c:ext>
            </c:extLst>
          </c:dPt>
          <c:dPt>
            <c:idx val="10"/>
            <c:invertIfNegative val="0"/>
            <c:bubble3D val="0"/>
            <c:extLst>
              <c:ext xmlns:c16="http://schemas.microsoft.com/office/drawing/2014/chart" uri="{C3380CC4-5D6E-409C-BE32-E72D297353CC}">
                <c16:uniqueId val="{00000010-DC1F-42E6-896E-933AA0A0F163}"/>
              </c:ext>
            </c:extLst>
          </c:dPt>
          <c:dPt>
            <c:idx val="12"/>
            <c:invertIfNegative val="0"/>
            <c:bubble3D val="0"/>
            <c:extLst>
              <c:ext xmlns:c16="http://schemas.microsoft.com/office/drawing/2014/chart" uri="{C3380CC4-5D6E-409C-BE32-E72D297353CC}">
                <c16:uniqueId val="{00000011-DC1F-42E6-896E-933AA0A0F163}"/>
              </c:ext>
            </c:extLst>
          </c:dPt>
          <c:dPt>
            <c:idx val="15"/>
            <c:invertIfNegative val="0"/>
            <c:bubble3D val="0"/>
            <c:extLst>
              <c:ext xmlns:c16="http://schemas.microsoft.com/office/drawing/2014/chart" uri="{C3380CC4-5D6E-409C-BE32-E72D297353CC}">
                <c16:uniqueId val="{00000012-DC1F-42E6-896E-933AA0A0F163}"/>
              </c:ext>
            </c:extLst>
          </c:dPt>
          <c:dPt>
            <c:idx val="18"/>
            <c:invertIfNegative val="0"/>
            <c:bubble3D val="0"/>
            <c:extLst>
              <c:ext xmlns:c16="http://schemas.microsoft.com/office/drawing/2014/chart" uri="{C3380CC4-5D6E-409C-BE32-E72D297353CC}">
                <c16:uniqueId val="{00000013-DC1F-42E6-896E-933AA0A0F163}"/>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Strongly agree</c:v>
                </c:pt>
                <c:pt idx="1">
                  <c:v>Somewhat agree</c:v>
                </c:pt>
                <c:pt idx="3">
                  <c:v>Somewhat disagree</c:v>
                </c:pt>
                <c:pt idx="4">
                  <c:v>Strongly disagree</c:v>
                </c:pt>
                <c:pt idx="6">
                  <c:v>Don't know</c:v>
                </c:pt>
              </c:strCache>
            </c:strRef>
          </c:cat>
          <c:val>
            <c:numRef>
              <c:f>Sheet1!$B$2:$B$8</c:f>
              <c:numCache>
                <c:formatCode>0%</c:formatCode>
                <c:ptCount val="7"/>
                <c:pt idx="0">
                  <c:v>0.35</c:v>
                </c:pt>
                <c:pt idx="1">
                  <c:v>0.42</c:v>
                </c:pt>
                <c:pt idx="3">
                  <c:v>0.14000000000000001</c:v>
                </c:pt>
                <c:pt idx="4">
                  <c:v>0.06</c:v>
                </c:pt>
                <c:pt idx="6">
                  <c:v>0.04</c:v>
                </c:pt>
              </c:numCache>
            </c:numRef>
          </c:val>
          <c:extLst>
            <c:ext xmlns:c16="http://schemas.microsoft.com/office/drawing/2014/chart" uri="{C3380CC4-5D6E-409C-BE32-E72D297353CC}">
              <c16:uniqueId val="{00000014-DC1F-42E6-896E-933AA0A0F163}"/>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out"/>
        <c:minorTickMark val="none"/>
        <c:tickLblPos val="nextTo"/>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81234511595261"/>
          <c:y val="0.1316672421879429"/>
          <c:w val="0.46233047749864747"/>
          <c:h val="0.84688935045122571"/>
        </c:manualLayout>
      </c:layout>
      <c:barChart>
        <c:barDir val="bar"/>
        <c:grouping val="percentStacked"/>
        <c:varyColors val="0"/>
        <c:ser>
          <c:idx val="0"/>
          <c:order val="0"/>
          <c:tx>
            <c:strRef>
              <c:f>Sheet1!$B$1</c:f>
              <c:strCache>
                <c:ptCount val="1"/>
                <c:pt idx="0">
                  <c:v>Strng. Supp.</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Increasing the City's hotel tax paid only by hotel and short-term rental guests from
12% to 14% to maintain core City services, such as public safety, street and pothole repair, and public infrastructure </c:v>
                </c:pt>
                <c:pt idx="1">
                  <c:v>Enacting a $90 million bond measure 
paid only by property owners to properly repair and improve deteriorating streets, water infrastructure, and other public facilities</c:v>
                </c:pt>
                <c:pt idx="2">
                  <c:v>Establishing a $95 per year parcel tax paid
only by property owners to maintain City infrastructure, including streets, parks, drinking water systems, and litter and
graffiti removal</c:v>
                </c:pt>
              </c:strCache>
            </c:strRef>
          </c:cat>
          <c:val>
            <c:numRef>
              <c:f>Sheet1!$B$2:$B$4</c:f>
              <c:numCache>
                <c:formatCode>0%</c:formatCode>
                <c:ptCount val="3"/>
                <c:pt idx="0">
                  <c:v>0.37</c:v>
                </c:pt>
                <c:pt idx="1">
                  <c:v>0.28000000000000003</c:v>
                </c:pt>
                <c:pt idx="2">
                  <c:v>0.24</c:v>
                </c:pt>
              </c:numCache>
            </c:numRef>
          </c:val>
          <c:extLst>
            <c:ext xmlns:c16="http://schemas.microsoft.com/office/drawing/2014/chart" uri="{C3380CC4-5D6E-409C-BE32-E72D297353CC}">
              <c16:uniqueId val="{00000000-68C2-4A4A-AF26-1081D2B4FBFB}"/>
            </c:ext>
          </c:extLst>
        </c:ser>
        <c:ser>
          <c:idx val="1"/>
          <c:order val="1"/>
          <c:tx>
            <c:strRef>
              <c:f>Sheet1!$C$1</c:f>
              <c:strCache>
                <c:ptCount val="1"/>
                <c:pt idx="0">
                  <c:v>Smwt. Supp.</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Increasing the City's hotel tax paid only by hotel and short-term rental guests from
12% to 14% to maintain core City services, such as public safety, street and pothole repair, and public infrastructure </c:v>
                </c:pt>
                <c:pt idx="1">
                  <c:v>Enacting a $90 million bond measure 
paid only by property owners to properly repair and improve deteriorating streets, water infrastructure, and other public facilities</c:v>
                </c:pt>
                <c:pt idx="2">
                  <c:v>Establishing a $95 per year parcel tax paid
only by property owners to maintain City infrastructure, including streets, parks, drinking water systems, and litter and
graffiti removal</c:v>
                </c:pt>
              </c:strCache>
            </c:strRef>
          </c:cat>
          <c:val>
            <c:numRef>
              <c:f>Sheet1!$C$2:$C$4</c:f>
              <c:numCache>
                <c:formatCode>0%</c:formatCode>
                <c:ptCount val="3"/>
                <c:pt idx="0">
                  <c:v>0.39</c:v>
                </c:pt>
                <c:pt idx="1">
                  <c:v>0.4</c:v>
                </c:pt>
                <c:pt idx="2">
                  <c:v>0.4</c:v>
                </c:pt>
              </c:numCache>
            </c:numRef>
          </c:val>
          <c:extLst>
            <c:ext xmlns:c16="http://schemas.microsoft.com/office/drawing/2014/chart" uri="{C3380CC4-5D6E-409C-BE32-E72D297353CC}">
              <c16:uniqueId val="{00000001-68C2-4A4A-AF26-1081D2B4FBFB}"/>
            </c:ext>
          </c:extLst>
        </c:ser>
        <c:ser>
          <c:idx val="2"/>
          <c:order val="2"/>
          <c:tx>
            <c:strRef>
              <c:f>Sheet1!$D$1</c:f>
              <c:strCache>
                <c:ptCount val="1"/>
                <c:pt idx="0">
                  <c:v>Don't Know</c:v>
                </c:pt>
              </c:strCache>
            </c:strRef>
          </c:tx>
          <c:spPr>
            <a:solidFill>
              <a:schemeClr val="accent6"/>
            </a:solidFill>
            <a:ln>
              <a:noFill/>
            </a:ln>
          </c:spPr>
          <c:invertIfNegative val="0"/>
          <c:dLbls>
            <c:dLbl>
              <c:idx val="1"/>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5-68C2-4A4A-AF26-1081D2B4FBFB}"/>
                </c:ext>
              </c:extLst>
            </c:dLbl>
            <c:dLbl>
              <c:idx val="2"/>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6="http://schemas.microsoft.com/office/drawing/2014/chart" uri="{C3380CC4-5D6E-409C-BE32-E72D297353CC}">
                  <c16:uniqueId val="{00000006-68C2-4A4A-AF26-1081D2B4FBFB}"/>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Increasing the City's hotel tax paid only by hotel and short-term rental guests from
12% to 14% to maintain core City services, such as public safety, street and pothole repair, and public infrastructure </c:v>
                </c:pt>
                <c:pt idx="1">
                  <c:v>Enacting a $90 million bond measure 
paid only by property owners to properly repair and improve deteriorating streets, water infrastructure, and other public facilities</c:v>
                </c:pt>
                <c:pt idx="2">
                  <c:v>Establishing a $95 per year parcel tax paid
only by property owners to maintain City infrastructure, including streets, parks, drinking water systems, and litter and
graffiti removal</c:v>
                </c:pt>
              </c:strCache>
            </c:strRef>
          </c:cat>
          <c:val>
            <c:numRef>
              <c:f>Sheet1!$D$2:$D$4</c:f>
              <c:numCache>
                <c:formatCode>0%</c:formatCode>
                <c:ptCount val="3"/>
                <c:pt idx="0">
                  <c:v>0.06</c:v>
                </c:pt>
                <c:pt idx="1">
                  <c:v>0.05</c:v>
                </c:pt>
                <c:pt idx="2">
                  <c:v>0.08</c:v>
                </c:pt>
              </c:numCache>
            </c:numRef>
          </c:val>
          <c:extLst>
            <c:ext xmlns:c16="http://schemas.microsoft.com/office/drawing/2014/chart" uri="{C3380CC4-5D6E-409C-BE32-E72D297353CC}">
              <c16:uniqueId val="{00000002-68C2-4A4A-AF26-1081D2B4FBFB}"/>
            </c:ext>
          </c:extLst>
        </c:ser>
        <c:ser>
          <c:idx val="3"/>
          <c:order val="3"/>
          <c:tx>
            <c:strRef>
              <c:f>Sheet1!$E$1</c:f>
              <c:strCache>
                <c:ptCount val="1"/>
                <c:pt idx="0">
                  <c:v>Smwt. Opp.</c:v>
                </c:pt>
              </c:strCache>
            </c:strRef>
          </c:tx>
          <c:spPr>
            <a:solidFill>
              <a:schemeClr val="accent5"/>
            </a:solidFill>
            <a:ln>
              <a:noFill/>
            </a:ln>
          </c:spPr>
          <c:invertIfNegative val="0"/>
          <c:dLbls>
            <c:spPr>
              <a:noFill/>
              <a:ln>
                <a:noFill/>
              </a:ln>
              <a:effectLst/>
            </c:spPr>
            <c:txPr>
              <a:bodyPr wrap="square" lIns="38100" tIns="19050" rIns="38100" bIns="19050" anchor="ctr">
                <a:spAutoFit/>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Increasing the City's hotel tax paid only by hotel and short-term rental guests from
12% to 14% to maintain core City services, such as public safety, street and pothole repair, and public infrastructure </c:v>
                </c:pt>
                <c:pt idx="1">
                  <c:v>Enacting a $90 million bond measure 
paid only by property owners to properly repair and improve deteriorating streets, water infrastructure, and other public facilities</c:v>
                </c:pt>
                <c:pt idx="2">
                  <c:v>Establishing a $95 per year parcel tax paid
only by property owners to maintain City infrastructure, including streets, parks, drinking water systems, and litter and
graffiti removal</c:v>
                </c:pt>
              </c:strCache>
            </c:strRef>
          </c:cat>
          <c:val>
            <c:numRef>
              <c:f>Sheet1!$E$2:$E$4</c:f>
              <c:numCache>
                <c:formatCode>0%</c:formatCode>
                <c:ptCount val="3"/>
                <c:pt idx="0">
                  <c:v>0.09</c:v>
                </c:pt>
                <c:pt idx="1">
                  <c:v>0.1</c:v>
                </c:pt>
                <c:pt idx="2">
                  <c:v>0.15</c:v>
                </c:pt>
              </c:numCache>
            </c:numRef>
          </c:val>
          <c:extLst>
            <c:ext xmlns:c16="http://schemas.microsoft.com/office/drawing/2014/chart" uri="{C3380CC4-5D6E-409C-BE32-E72D297353CC}">
              <c16:uniqueId val="{00000003-68C2-4A4A-AF26-1081D2B4FBFB}"/>
            </c:ext>
          </c:extLst>
        </c:ser>
        <c:ser>
          <c:idx val="4"/>
          <c:order val="4"/>
          <c:tx>
            <c:strRef>
              <c:f>Sheet1!$F$1</c:f>
              <c:strCache>
                <c:ptCount val="1"/>
                <c:pt idx="0">
                  <c:v>Strng. Opp.</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Increasing the City's hotel tax paid only by hotel and short-term rental guests from
12% to 14% to maintain core City services, such as public safety, street and pothole repair, and public infrastructure </c:v>
                </c:pt>
                <c:pt idx="1">
                  <c:v>Enacting a $90 million bond measure 
paid only by property owners to properly repair and improve deteriorating streets, water infrastructure, and other public facilities</c:v>
                </c:pt>
                <c:pt idx="2">
                  <c:v>Establishing a $95 per year parcel tax paid
only by property owners to maintain City infrastructure, including streets, parks, drinking water systems, and litter and
graffiti removal</c:v>
                </c:pt>
              </c:strCache>
            </c:strRef>
          </c:cat>
          <c:val>
            <c:numRef>
              <c:f>Sheet1!$F$2:$F$4</c:f>
              <c:numCache>
                <c:formatCode>0%</c:formatCode>
                <c:ptCount val="3"/>
                <c:pt idx="0">
                  <c:v>0.09</c:v>
                </c:pt>
                <c:pt idx="1">
                  <c:v>0.17</c:v>
                </c:pt>
                <c:pt idx="2">
                  <c:v>0.14000000000000001</c:v>
                </c:pt>
              </c:numCache>
            </c:numRef>
          </c:val>
          <c:extLst>
            <c:ext xmlns:c16="http://schemas.microsoft.com/office/drawing/2014/chart" uri="{C3380CC4-5D6E-409C-BE32-E72D297353CC}">
              <c16:uniqueId val="{00000004-68C2-4A4A-AF26-1081D2B4FBFB}"/>
            </c:ext>
          </c:extLst>
        </c:ser>
        <c:dLbls>
          <c:showLegendKey val="0"/>
          <c:showVal val="1"/>
          <c:showCatName val="0"/>
          <c:showSerName val="0"/>
          <c:showPercent val="0"/>
          <c:showBubbleSize val="0"/>
        </c:dLbls>
        <c:gapWidth val="79"/>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600"/>
            </a:pPr>
            <a:endParaRPr lang="en-US"/>
          </a:p>
        </c:txPr>
        <c:crossAx val="248961608"/>
        <c:crosses val="autoZero"/>
        <c:auto val="1"/>
        <c:lblAlgn val="ctr"/>
        <c:lblOffset val="0"/>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25382093340483314"/>
          <c:y val="6.7940028965040949E-2"/>
          <c:w val="0.68735219763872535"/>
          <c:h val="5.8516649152811219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1274019632539"/>
          <c:y val="7.9692190800933996E-2"/>
          <c:w val="0.6042975130952204"/>
          <c:h val="0.85260946228286483"/>
        </c:manualLayout>
      </c:layout>
      <c:barChart>
        <c:barDir val="bar"/>
        <c:grouping val="percentStacked"/>
        <c:varyColors val="0"/>
        <c:ser>
          <c:idx val="0"/>
          <c:order val="0"/>
          <c:tx>
            <c:strRef>
              <c:f>Sheet1!$B$1</c:f>
              <c:strCache>
                <c:ptCount val="1"/>
                <c:pt idx="0">
                  <c:v>Strng. App.</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The Police Department</c:v>
                </c:pt>
                <c:pt idx="1">
                  <c:v>City government, generally</c:v>
                </c:pt>
                <c:pt idx="2">
                  <c:v>The City Council</c:v>
                </c:pt>
              </c:strCache>
            </c:strRef>
          </c:cat>
          <c:val>
            <c:numRef>
              <c:f>Sheet1!$B$2:$B$4</c:f>
              <c:numCache>
                <c:formatCode>0%</c:formatCode>
                <c:ptCount val="3"/>
                <c:pt idx="0">
                  <c:v>0.2</c:v>
                </c:pt>
                <c:pt idx="1">
                  <c:v>0.11</c:v>
                </c:pt>
                <c:pt idx="2">
                  <c:v>0.13</c:v>
                </c:pt>
              </c:numCache>
            </c:numRef>
          </c:val>
          <c:extLst>
            <c:ext xmlns:c16="http://schemas.microsoft.com/office/drawing/2014/chart" uri="{C3380CC4-5D6E-409C-BE32-E72D297353CC}">
              <c16:uniqueId val="{00000000-0784-41CB-9681-2734910644FE}"/>
            </c:ext>
          </c:extLst>
        </c:ser>
        <c:ser>
          <c:idx val="1"/>
          <c:order val="1"/>
          <c:tx>
            <c:strRef>
              <c:f>Sheet1!$C$1</c:f>
              <c:strCache>
                <c:ptCount val="1"/>
                <c:pt idx="0">
                  <c:v>Smwt. App.</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The Police Department</c:v>
                </c:pt>
                <c:pt idx="1">
                  <c:v>City government, generally</c:v>
                </c:pt>
                <c:pt idx="2">
                  <c:v>The City Council</c:v>
                </c:pt>
              </c:strCache>
            </c:strRef>
          </c:cat>
          <c:val>
            <c:numRef>
              <c:f>Sheet1!$C$2:$C$4</c:f>
              <c:numCache>
                <c:formatCode>0%</c:formatCode>
                <c:ptCount val="3"/>
                <c:pt idx="0">
                  <c:v>0.49</c:v>
                </c:pt>
                <c:pt idx="1">
                  <c:v>0.53</c:v>
                </c:pt>
                <c:pt idx="2">
                  <c:v>0.49</c:v>
                </c:pt>
              </c:numCache>
            </c:numRef>
          </c:val>
          <c:extLst>
            <c:ext xmlns:c16="http://schemas.microsoft.com/office/drawing/2014/chart" uri="{C3380CC4-5D6E-409C-BE32-E72D297353CC}">
              <c16:uniqueId val="{00000001-0784-41CB-9681-2734910644FE}"/>
            </c:ext>
          </c:extLst>
        </c:ser>
        <c:ser>
          <c:idx val="2"/>
          <c:order val="2"/>
          <c:tx>
            <c:strRef>
              <c:f>Sheet1!$D$1</c:f>
              <c:strCache>
                <c:ptCount val="1"/>
                <c:pt idx="0">
                  <c:v>Don't Know</c:v>
                </c:pt>
              </c:strCache>
            </c:strRef>
          </c:tx>
          <c:spPr>
            <a:solidFill>
              <a:schemeClr val="accent6"/>
            </a:solidFill>
            <a:ln>
              <a:noFill/>
            </a:ln>
          </c:spPr>
          <c:invertIfNegative val="0"/>
          <c:dLbls>
            <c:dLbl>
              <c:idx val="0"/>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784-41CB-9681-2734910644FE}"/>
                </c:ext>
              </c:extLst>
            </c:dLbl>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The Police Department</c:v>
                </c:pt>
                <c:pt idx="1">
                  <c:v>City government, generally</c:v>
                </c:pt>
                <c:pt idx="2">
                  <c:v>The City Council</c:v>
                </c:pt>
              </c:strCache>
            </c:strRef>
          </c:cat>
          <c:val>
            <c:numRef>
              <c:f>Sheet1!$D$2:$D$4</c:f>
              <c:numCache>
                <c:formatCode>0%</c:formatCode>
                <c:ptCount val="3"/>
                <c:pt idx="0">
                  <c:v>0.05</c:v>
                </c:pt>
                <c:pt idx="1">
                  <c:v>0.13</c:v>
                </c:pt>
                <c:pt idx="2">
                  <c:v>0.13</c:v>
                </c:pt>
              </c:numCache>
            </c:numRef>
          </c:val>
          <c:extLst>
            <c:ext xmlns:c16="http://schemas.microsoft.com/office/drawing/2014/chart" uri="{C3380CC4-5D6E-409C-BE32-E72D297353CC}">
              <c16:uniqueId val="{00000002-0784-41CB-9681-2734910644FE}"/>
            </c:ext>
          </c:extLst>
        </c:ser>
        <c:ser>
          <c:idx val="3"/>
          <c:order val="3"/>
          <c:tx>
            <c:strRef>
              <c:f>Sheet1!$E$1</c:f>
              <c:strCache>
                <c:ptCount val="1"/>
                <c:pt idx="0">
                  <c:v>Smwt. Disapp.</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18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The Police Department</c:v>
                </c:pt>
                <c:pt idx="1">
                  <c:v>City government, generally</c:v>
                </c:pt>
                <c:pt idx="2">
                  <c:v>The City Council</c:v>
                </c:pt>
              </c:strCache>
            </c:strRef>
          </c:cat>
          <c:val>
            <c:numRef>
              <c:f>Sheet1!$E$2:$E$4</c:f>
              <c:numCache>
                <c:formatCode>0%</c:formatCode>
                <c:ptCount val="3"/>
                <c:pt idx="0">
                  <c:v>0.16</c:v>
                </c:pt>
                <c:pt idx="1">
                  <c:v>0.15</c:v>
                </c:pt>
                <c:pt idx="2">
                  <c:v>0.17</c:v>
                </c:pt>
              </c:numCache>
            </c:numRef>
          </c:val>
          <c:extLst>
            <c:ext xmlns:c16="http://schemas.microsoft.com/office/drawing/2014/chart" uri="{C3380CC4-5D6E-409C-BE32-E72D297353CC}">
              <c16:uniqueId val="{00000003-0784-41CB-9681-2734910644FE}"/>
            </c:ext>
          </c:extLst>
        </c:ser>
        <c:ser>
          <c:idx val="4"/>
          <c:order val="4"/>
          <c:tx>
            <c:strRef>
              <c:f>Sheet1!$F$1</c:f>
              <c:strCache>
                <c:ptCount val="1"/>
                <c:pt idx="0">
                  <c:v>Strng. Disapp.</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The Police Department</c:v>
                </c:pt>
                <c:pt idx="1">
                  <c:v>City government, generally</c:v>
                </c:pt>
                <c:pt idx="2">
                  <c:v>The City Council</c:v>
                </c:pt>
              </c:strCache>
            </c:strRef>
          </c:cat>
          <c:val>
            <c:numRef>
              <c:f>Sheet1!$F$2:$F$4</c:f>
              <c:numCache>
                <c:formatCode>0%</c:formatCode>
                <c:ptCount val="3"/>
                <c:pt idx="0">
                  <c:v>0.1</c:v>
                </c:pt>
                <c:pt idx="1">
                  <c:v>0.08</c:v>
                </c:pt>
                <c:pt idx="2">
                  <c:v>0.08</c:v>
                </c:pt>
              </c:numCache>
            </c:numRef>
          </c:val>
          <c:extLst>
            <c:ext xmlns:c16="http://schemas.microsoft.com/office/drawing/2014/chart" uri="{C3380CC4-5D6E-409C-BE32-E72D297353CC}">
              <c16:uniqueId val="{00000004-0784-41CB-9681-2734910644FE}"/>
            </c:ext>
          </c:extLst>
        </c:ser>
        <c:dLbls>
          <c:dLblPos val="ctr"/>
          <c:showLegendKey val="0"/>
          <c:showVal val="1"/>
          <c:showCatName val="0"/>
          <c:showSerName val="0"/>
          <c:showPercent val="0"/>
          <c:showBubbleSize val="0"/>
        </c:dLbls>
        <c:gapWidth val="65"/>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1746424443212162"/>
          <c:y val="1.4957265796109304E-2"/>
          <c:w val="0.82535755567878388"/>
          <c:h val="5.412351403882686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07881655285893"/>
          <c:y val="8.8080597918858541E-2"/>
          <c:w val="0.51037712478416997"/>
          <c:h val="0.85273377240162107"/>
        </c:manualLayout>
      </c:layout>
      <c:barChart>
        <c:barDir val="bar"/>
        <c:grouping val="percentStacked"/>
        <c:varyColors val="0"/>
        <c:ser>
          <c:idx val="0"/>
          <c:order val="0"/>
          <c:tx>
            <c:strRef>
              <c:f>Sheet1!$B$1</c:f>
              <c:strCache>
                <c:ptCount val="1"/>
                <c:pt idx="0">
                  <c:v>Strng. Agr. </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East Palo Alto City government operates in a way that is open and accountable to the public</c:v>
                </c:pt>
                <c:pt idx="1">
                  <c:v>*I trust the City to plan for
East Palo Alto's future</c:v>
                </c:pt>
                <c:pt idx="2">
                  <c:v>*I trust the City's plans for
East Palo Alto's future infrastructure needs</c:v>
                </c:pt>
                <c:pt idx="3">
                  <c:v>I trust the City of East Palo Alto to properly manage our tax dollars</c:v>
                </c:pt>
              </c:strCache>
            </c:strRef>
          </c:cat>
          <c:val>
            <c:numRef>
              <c:f>Sheet1!$B$2:$B$5</c:f>
              <c:numCache>
                <c:formatCode>0%</c:formatCode>
                <c:ptCount val="4"/>
                <c:pt idx="0">
                  <c:v>0.12</c:v>
                </c:pt>
                <c:pt idx="1">
                  <c:v>0.18</c:v>
                </c:pt>
                <c:pt idx="2">
                  <c:v>0.17</c:v>
                </c:pt>
                <c:pt idx="3">
                  <c:v>0.11</c:v>
                </c:pt>
              </c:numCache>
            </c:numRef>
          </c:val>
          <c:extLst>
            <c:ext xmlns:c16="http://schemas.microsoft.com/office/drawing/2014/chart" uri="{C3380CC4-5D6E-409C-BE32-E72D297353CC}">
              <c16:uniqueId val="{00000000-7076-44D4-BB93-C04462B15F6A}"/>
            </c:ext>
          </c:extLst>
        </c:ser>
        <c:ser>
          <c:idx val="1"/>
          <c:order val="1"/>
          <c:tx>
            <c:strRef>
              <c:f>Sheet1!$C$1</c:f>
              <c:strCache>
                <c:ptCount val="1"/>
                <c:pt idx="0">
                  <c:v>Smwt. Agr.</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East Palo Alto City government operates in a way that is open and accountable to the public</c:v>
                </c:pt>
                <c:pt idx="1">
                  <c:v>*I trust the City to plan for
East Palo Alto's future</c:v>
                </c:pt>
                <c:pt idx="2">
                  <c:v>*I trust the City's plans for
East Palo Alto's future infrastructure needs</c:v>
                </c:pt>
                <c:pt idx="3">
                  <c:v>I trust the City of East Palo Alto to properly manage our tax dollars</c:v>
                </c:pt>
              </c:strCache>
            </c:strRef>
          </c:cat>
          <c:val>
            <c:numRef>
              <c:f>Sheet1!$C$2:$C$5</c:f>
              <c:numCache>
                <c:formatCode>0%</c:formatCode>
                <c:ptCount val="4"/>
                <c:pt idx="0">
                  <c:v>0.45</c:v>
                </c:pt>
                <c:pt idx="1">
                  <c:v>0.37</c:v>
                </c:pt>
                <c:pt idx="2">
                  <c:v>0.37</c:v>
                </c:pt>
                <c:pt idx="3">
                  <c:v>0.39</c:v>
                </c:pt>
              </c:numCache>
            </c:numRef>
          </c:val>
          <c:extLst>
            <c:ext xmlns:c16="http://schemas.microsoft.com/office/drawing/2014/chart" uri="{C3380CC4-5D6E-409C-BE32-E72D297353CC}">
              <c16:uniqueId val="{00000001-7076-44D4-BB93-C04462B15F6A}"/>
            </c:ext>
          </c:extLst>
        </c:ser>
        <c:ser>
          <c:idx val="2"/>
          <c:order val="2"/>
          <c:tx>
            <c:strRef>
              <c:f>Sheet1!$D$1</c:f>
              <c:strCache>
                <c:ptCount val="1"/>
                <c:pt idx="0">
                  <c:v>Don't Know</c:v>
                </c:pt>
              </c:strCache>
            </c:strRef>
          </c:tx>
          <c:spPr>
            <a:solidFill>
              <a:schemeClr val="accent6"/>
            </a:solidFill>
            <a:ln>
              <a:no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C11-4841-B633-B66E7852EC75}"/>
                </c:ext>
              </c:extLst>
            </c:dLbl>
            <c:dLbl>
              <c:idx val="3"/>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7076-44D4-BB93-C04462B15F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East Palo Alto City government operates in a way that is open and accountable to the public</c:v>
                </c:pt>
                <c:pt idx="1">
                  <c:v>*I trust the City to plan for
East Palo Alto's future</c:v>
                </c:pt>
                <c:pt idx="2">
                  <c:v>*I trust the City's plans for
East Palo Alto's future infrastructure needs</c:v>
                </c:pt>
                <c:pt idx="3">
                  <c:v>I trust the City of East Palo Alto to properly manage our tax dollars</c:v>
                </c:pt>
              </c:strCache>
            </c:strRef>
          </c:cat>
          <c:val>
            <c:numRef>
              <c:f>Sheet1!$D$2:$D$5</c:f>
              <c:numCache>
                <c:formatCode>0%</c:formatCode>
                <c:ptCount val="4"/>
                <c:pt idx="0">
                  <c:v>0.12</c:v>
                </c:pt>
                <c:pt idx="1">
                  <c:v>0.15</c:v>
                </c:pt>
                <c:pt idx="2">
                  <c:v>0.02</c:v>
                </c:pt>
                <c:pt idx="3">
                  <c:v>0.06</c:v>
                </c:pt>
              </c:numCache>
            </c:numRef>
          </c:val>
          <c:extLst>
            <c:ext xmlns:c16="http://schemas.microsoft.com/office/drawing/2014/chart" uri="{C3380CC4-5D6E-409C-BE32-E72D297353CC}">
              <c16:uniqueId val="{00000002-7076-44D4-BB93-C04462B15F6A}"/>
            </c:ext>
          </c:extLst>
        </c:ser>
        <c:ser>
          <c:idx val="3"/>
          <c:order val="3"/>
          <c:tx>
            <c:strRef>
              <c:f>Sheet1!$E$1</c:f>
              <c:strCache>
                <c:ptCount val="1"/>
                <c:pt idx="0">
                  <c:v>Smwt. Disagr.</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East Palo Alto City government operates in a way that is open and accountable to the public</c:v>
                </c:pt>
                <c:pt idx="1">
                  <c:v>*I trust the City to plan for
East Palo Alto's future</c:v>
                </c:pt>
                <c:pt idx="2">
                  <c:v>*I trust the City's plans for
East Palo Alto's future infrastructure needs</c:v>
                </c:pt>
                <c:pt idx="3">
                  <c:v>I trust the City of East Palo Alto to properly manage our tax dollars</c:v>
                </c:pt>
              </c:strCache>
            </c:strRef>
          </c:cat>
          <c:val>
            <c:numRef>
              <c:f>Sheet1!$E$2:$E$5</c:f>
              <c:numCache>
                <c:formatCode>0%</c:formatCode>
                <c:ptCount val="4"/>
                <c:pt idx="0">
                  <c:v>0.18</c:v>
                </c:pt>
                <c:pt idx="1">
                  <c:v>0.24</c:v>
                </c:pt>
                <c:pt idx="2">
                  <c:v>0.25</c:v>
                </c:pt>
                <c:pt idx="3">
                  <c:v>0.23</c:v>
                </c:pt>
              </c:numCache>
            </c:numRef>
          </c:val>
          <c:extLst>
            <c:ext xmlns:c16="http://schemas.microsoft.com/office/drawing/2014/chart" uri="{C3380CC4-5D6E-409C-BE32-E72D297353CC}">
              <c16:uniqueId val="{00000003-7076-44D4-BB93-C04462B15F6A}"/>
            </c:ext>
          </c:extLst>
        </c:ser>
        <c:ser>
          <c:idx val="4"/>
          <c:order val="4"/>
          <c:tx>
            <c:strRef>
              <c:f>Sheet1!$F$1</c:f>
              <c:strCache>
                <c:ptCount val="1"/>
                <c:pt idx="0">
                  <c:v>Strng. Disagr.</c:v>
                </c:pt>
              </c:strCache>
            </c:strRef>
          </c:tx>
          <c:spPr>
            <a:solidFill>
              <a:schemeClr val="accent4"/>
            </a:solidFill>
            <a:ln>
              <a:noFill/>
            </a:ln>
          </c:spPr>
          <c:invertIfNegative val="0"/>
          <c:dLbls>
            <c:dLbl>
              <c:idx val="1"/>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C11-4841-B633-B66E7852EC75}"/>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East Palo Alto City government operates in a way that is open and accountable to the public</c:v>
                </c:pt>
                <c:pt idx="1">
                  <c:v>*I trust the City to plan for
East Palo Alto's future</c:v>
                </c:pt>
                <c:pt idx="2">
                  <c:v>*I trust the City's plans for
East Palo Alto's future infrastructure needs</c:v>
                </c:pt>
                <c:pt idx="3">
                  <c:v>I trust the City of East Palo Alto to properly manage our tax dollars</c:v>
                </c:pt>
              </c:strCache>
            </c:strRef>
          </c:cat>
          <c:val>
            <c:numRef>
              <c:f>Sheet1!$F$2:$F$5</c:f>
              <c:numCache>
                <c:formatCode>0%</c:formatCode>
                <c:ptCount val="4"/>
                <c:pt idx="0">
                  <c:v>0.13</c:v>
                </c:pt>
                <c:pt idx="1">
                  <c:v>0.06</c:v>
                </c:pt>
                <c:pt idx="2">
                  <c:v>0.19</c:v>
                </c:pt>
                <c:pt idx="3">
                  <c:v>0.21</c:v>
                </c:pt>
              </c:numCache>
            </c:numRef>
          </c:val>
          <c:extLst>
            <c:ext xmlns:c16="http://schemas.microsoft.com/office/drawing/2014/chart" uri="{C3380CC4-5D6E-409C-BE32-E72D297353CC}">
              <c16:uniqueId val="{00000004-7076-44D4-BB93-C04462B15F6A}"/>
            </c:ext>
          </c:extLst>
        </c:ser>
        <c:dLbls>
          <c:dLblPos val="ctr"/>
          <c:showLegendKey val="0"/>
          <c:showVal val="1"/>
          <c:showCatName val="0"/>
          <c:showSerName val="0"/>
          <c:showPercent val="0"/>
          <c:showBubbleSize val="0"/>
        </c:dLbls>
        <c:gapWidth val="7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5007802996122963"/>
          <c:y val="1.9403845759288416E-2"/>
          <c:w val="0.70213400724588304"/>
          <c:h val="5.34323853459712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57656698727715"/>
          <c:y val="1.8928849302600161E-2"/>
          <c:w val="0.60719447538256877"/>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E823-4FA2-9B4A-B10117A20D10}"/>
              </c:ext>
            </c:extLst>
          </c:dPt>
          <c:dPt>
            <c:idx val="1"/>
            <c:invertIfNegative val="0"/>
            <c:bubble3D val="0"/>
            <c:extLst>
              <c:ext xmlns:c16="http://schemas.microsoft.com/office/drawing/2014/chart" uri="{C3380CC4-5D6E-409C-BE32-E72D297353CC}">
                <c16:uniqueId val="{00000002-E823-4FA2-9B4A-B10117A20D10}"/>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E823-4FA2-9B4A-B10117A20D10}"/>
              </c:ext>
            </c:extLst>
          </c:dPt>
          <c:dPt>
            <c:idx val="3"/>
            <c:invertIfNegative val="0"/>
            <c:bubble3D val="0"/>
            <c:spPr>
              <a:solidFill>
                <a:schemeClr val="accent6">
                  <a:lumMod val="60000"/>
                  <a:lumOff val="40000"/>
                </a:schemeClr>
              </a:solidFill>
              <a:ln>
                <a:noFill/>
              </a:ln>
            </c:spPr>
            <c:extLst>
              <c:ext xmlns:c16="http://schemas.microsoft.com/office/drawing/2014/chart" uri="{C3380CC4-5D6E-409C-BE32-E72D297353CC}">
                <c16:uniqueId val="{00000006-E823-4FA2-9B4A-B10117A20D10}"/>
              </c:ext>
            </c:extLst>
          </c:dPt>
          <c:dPt>
            <c:idx val="4"/>
            <c:invertIfNegative val="0"/>
            <c:bubble3D val="0"/>
            <c:spPr>
              <a:solidFill>
                <a:schemeClr val="accent4"/>
              </a:solidFill>
              <a:ln>
                <a:noFill/>
              </a:ln>
            </c:spPr>
            <c:extLst>
              <c:ext xmlns:c16="http://schemas.microsoft.com/office/drawing/2014/chart" uri="{C3380CC4-5D6E-409C-BE32-E72D297353CC}">
                <c16:uniqueId val="{00000008-E823-4FA2-9B4A-B10117A20D10}"/>
              </c:ext>
            </c:extLst>
          </c:dPt>
          <c:dPt>
            <c:idx val="5"/>
            <c:invertIfNegative val="0"/>
            <c:bubble3D val="0"/>
            <c:spPr>
              <a:solidFill>
                <a:schemeClr val="accent5"/>
              </a:solidFill>
              <a:ln>
                <a:noFill/>
              </a:ln>
            </c:spPr>
            <c:extLst>
              <c:ext xmlns:c16="http://schemas.microsoft.com/office/drawing/2014/chart" uri="{C3380CC4-5D6E-409C-BE32-E72D297353CC}">
                <c16:uniqueId val="{0000000A-E823-4FA2-9B4A-B10117A20D10}"/>
              </c:ext>
            </c:extLst>
          </c:dPt>
          <c:dPt>
            <c:idx val="6"/>
            <c:invertIfNegative val="0"/>
            <c:bubble3D val="0"/>
            <c:spPr>
              <a:solidFill>
                <a:schemeClr val="accent4"/>
              </a:solidFill>
              <a:ln>
                <a:noFill/>
              </a:ln>
            </c:spPr>
            <c:extLst>
              <c:ext xmlns:c16="http://schemas.microsoft.com/office/drawing/2014/chart" uri="{C3380CC4-5D6E-409C-BE32-E72D297353CC}">
                <c16:uniqueId val="{0000000C-E823-4FA2-9B4A-B10117A20D10}"/>
              </c:ext>
            </c:extLst>
          </c:dPt>
          <c:dPt>
            <c:idx val="8"/>
            <c:invertIfNegative val="0"/>
            <c:bubble3D val="0"/>
            <c:spPr>
              <a:solidFill>
                <a:schemeClr val="accent6"/>
              </a:solidFill>
              <a:ln>
                <a:noFill/>
              </a:ln>
            </c:spPr>
            <c:extLst>
              <c:ext xmlns:c16="http://schemas.microsoft.com/office/drawing/2014/chart" uri="{C3380CC4-5D6E-409C-BE32-E72D297353CC}">
                <c16:uniqueId val="{0000000E-E823-4FA2-9B4A-B10117A20D10}"/>
              </c:ext>
            </c:extLst>
          </c:dPt>
          <c:dPt>
            <c:idx val="9"/>
            <c:invertIfNegative val="0"/>
            <c:bubble3D val="0"/>
            <c:extLst>
              <c:ext xmlns:c16="http://schemas.microsoft.com/office/drawing/2014/chart" uri="{C3380CC4-5D6E-409C-BE32-E72D297353CC}">
                <c16:uniqueId val="{0000000F-E823-4FA2-9B4A-B10117A20D10}"/>
              </c:ext>
            </c:extLst>
          </c:dPt>
          <c:dPt>
            <c:idx val="10"/>
            <c:invertIfNegative val="0"/>
            <c:bubble3D val="0"/>
            <c:extLst>
              <c:ext xmlns:c16="http://schemas.microsoft.com/office/drawing/2014/chart" uri="{C3380CC4-5D6E-409C-BE32-E72D297353CC}">
                <c16:uniqueId val="{00000010-E823-4FA2-9B4A-B10117A20D10}"/>
              </c:ext>
            </c:extLst>
          </c:dPt>
          <c:dPt>
            <c:idx val="12"/>
            <c:invertIfNegative val="0"/>
            <c:bubble3D val="0"/>
            <c:extLst>
              <c:ext xmlns:c16="http://schemas.microsoft.com/office/drawing/2014/chart" uri="{C3380CC4-5D6E-409C-BE32-E72D297353CC}">
                <c16:uniqueId val="{00000011-E823-4FA2-9B4A-B10117A20D10}"/>
              </c:ext>
            </c:extLst>
          </c:dPt>
          <c:dPt>
            <c:idx val="15"/>
            <c:invertIfNegative val="0"/>
            <c:bubble3D val="0"/>
            <c:extLst>
              <c:ext xmlns:c16="http://schemas.microsoft.com/office/drawing/2014/chart" uri="{C3380CC4-5D6E-409C-BE32-E72D297353CC}">
                <c16:uniqueId val="{00000012-E823-4FA2-9B4A-B10117A20D10}"/>
              </c:ext>
            </c:extLst>
          </c:dPt>
          <c:dPt>
            <c:idx val="18"/>
            <c:invertIfNegative val="0"/>
            <c:bubble3D val="0"/>
            <c:extLst>
              <c:ext xmlns:c16="http://schemas.microsoft.com/office/drawing/2014/chart" uri="{C3380CC4-5D6E-409C-BE32-E72D297353CC}">
                <c16:uniqueId val="{00000013-E823-4FA2-9B4A-B10117A20D10}"/>
              </c:ext>
            </c:extLst>
          </c:dPt>
          <c:dLbls>
            <c:spPr>
              <a:noFill/>
              <a:ln>
                <a:noFill/>
              </a:ln>
              <a:effectLst/>
            </c:spPr>
            <c:txPr>
              <a:bodyPr/>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Very safe</c:v>
                </c:pt>
                <c:pt idx="1">
                  <c:v>Somewhat safe</c:v>
                </c:pt>
                <c:pt idx="3">
                  <c:v>Neither safe nor unsafe</c:v>
                </c:pt>
                <c:pt idx="5">
                  <c:v>Somewhat unsafe</c:v>
                </c:pt>
                <c:pt idx="6">
                  <c:v>Very unsafe</c:v>
                </c:pt>
                <c:pt idx="8">
                  <c:v>Don't know</c:v>
                </c:pt>
              </c:strCache>
            </c:strRef>
          </c:cat>
          <c:val>
            <c:numRef>
              <c:f>Sheet1!$B$2:$B$10</c:f>
              <c:numCache>
                <c:formatCode>0%</c:formatCode>
                <c:ptCount val="9"/>
                <c:pt idx="0">
                  <c:v>0.17</c:v>
                </c:pt>
                <c:pt idx="1">
                  <c:v>0.53</c:v>
                </c:pt>
                <c:pt idx="3">
                  <c:v>0.12</c:v>
                </c:pt>
                <c:pt idx="5">
                  <c:v>0.12</c:v>
                </c:pt>
                <c:pt idx="6">
                  <c:v>0.06</c:v>
                </c:pt>
                <c:pt idx="8">
                  <c:v>0</c:v>
                </c:pt>
              </c:numCache>
            </c:numRef>
          </c:val>
          <c:extLst>
            <c:ext xmlns:c16="http://schemas.microsoft.com/office/drawing/2014/chart" uri="{C3380CC4-5D6E-409C-BE32-E72D297353CC}">
              <c16:uniqueId val="{00000014-E823-4FA2-9B4A-B10117A20D10}"/>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out"/>
        <c:minorTickMark val="none"/>
        <c:tickLblPos val="nextTo"/>
        <c:spPr>
          <a:ln>
            <a:noFill/>
          </a:ln>
        </c:spPr>
        <c:txPr>
          <a:bodyPr/>
          <a:lstStyle/>
          <a:p>
            <a:pPr>
              <a:defRPr sz="1800"/>
            </a:pPr>
            <a:endParaRPr lang="en-US"/>
          </a:p>
        </c:txPr>
        <c:crossAx val="523240208"/>
        <c:crosses val="autoZero"/>
        <c:auto val="1"/>
        <c:lblAlgn val="ctr"/>
        <c:lblOffset val="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7199520079041E-2"/>
          <c:y val="1.8928884665894243E-2"/>
          <c:w val="0.86664972828004794"/>
          <c:h val="0.91053962000358313"/>
        </c:manualLayout>
      </c:layout>
      <c:barChart>
        <c:barDir val="bar"/>
        <c:grouping val="clustered"/>
        <c:varyColors val="0"/>
        <c:ser>
          <c:idx val="0"/>
          <c:order val="0"/>
          <c:tx>
            <c:strRef>
              <c:f>Sheet1!$B$1</c:f>
              <c:strCache>
                <c:ptCount val="1"/>
                <c:pt idx="0">
                  <c:v>2023</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2D42-4B89-8ADF-2D5BCCCFFB5D}"/>
              </c:ext>
            </c:extLst>
          </c:dPt>
          <c:dPt>
            <c:idx val="1"/>
            <c:invertIfNegative val="0"/>
            <c:bubble3D val="0"/>
            <c:extLst>
              <c:ext xmlns:c16="http://schemas.microsoft.com/office/drawing/2014/chart" uri="{C3380CC4-5D6E-409C-BE32-E72D297353CC}">
                <c16:uniqueId val="{00000002-2D42-4B89-8ADF-2D5BCCCFFB5D}"/>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2D42-4B89-8ADF-2D5BCCCFFB5D}"/>
              </c:ext>
            </c:extLst>
          </c:dPt>
          <c:dPt>
            <c:idx val="3"/>
            <c:invertIfNegative val="0"/>
            <c:bubble3D val="0"/>
            <c:spPr>
              <a:solidFill>
                <a:schemeClr val="accent5"/>
              </a:solidFill>
              <a:ln>
                <a:noFill/>
              </a:ln>
            </c:spPr>
            <c:extLst>
              <c:ext xmlns:c16="http://schemas.microsoft.com/office/drawing/2014/chart" uri="{C3380CC4-5D6E-409C-BE32-E72D297353CC}">
                <c16:uniqueId val="{00000006-2D42-4B89-8ADF-2D5BCCCFFB5D}"/>
              </c:ext>
            </c:extLst>
          </c:dPt>
          <c:dPt>
            <c:idx val="4"/>
            <c:invertIfNegative val="0"/>
            <c:bubble3D val="0"/>
            <c:spPr>
              <a:solidFill>
                <a:schemeClr val="accent4"/>
              </a:solidFill>
              <a:ln>
                <a:noFill/>
              </a:ln>
            </c:spPr>
            <c:extLst>
              <c:ext xmlns:c16="http://schemas.microsoft.com/office/drawing/2014/chart" uri="{C3380CC4-5D6E-409C-BE32-E72D297353CC}">
                <c16:uniqueId val="{00000008-2D42-4B89-8ADF-2D5BCCCFFB5D}"/>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2D42-4B89-8ADF-2D5BCCCFFB5D}"/>
              </c:ext>
            </c:extLst>
          </c:dPt>
          <c:dPt>
            <c:idx val="6"/>
            <c:invertIfNegative val="0"/>
            <c:bubble3D val="0"/>
            <c:spPr>
              <a:solidFill>
                <a:schemeClr val="accent6"/>
              </a:solidFill>
              <a:ln>
                <a:noFill/>
              </a:ln>
            </c:spPr>
            <c:extLst>
              <c:ext xmlns:c16="http://schemas.microsoft.com/office/drawing/2014/chart" uri="{C3380CC4-5D6E-409C-BE32-E72D297353CC}">
                <c16:uniqueId val="{0000000C-2D42-4B89-8ADF-2D5BCCCFFB5D}"/>
              </c:ext>
            </c:extLst>
          </c:dPt>
          <c:dPt>
            <c:idx val="8"/>
            <c:invertIfNegative val="0"/>
            <c:bubble3D val="0"/>
            <c:spPr>
              <a:solidFill>
                <a:schemeClr val="accent6"/>
              </a:solidFill>
              <a:ln>
                <a:noFill/>
              </a:ln>
            </c:spPr>
            <c:extLst>
              <c:ext xmlns:c16="http://schemas.microsoft.com/office/drawing/2014/chart" uri="{C3380CC4-5D6E-409C-BE32-E72D297353CC}">
                <c16:uniqueId val="{0000000E-2D42-4B89-8ADF-2D5BCCCFFB5D}"/>
              </c:ext>
            </c:extLst>
          </c:dPt>
          <c:dPt>
            <c:idx val="9"/>
            <c:invertIfNegative val="0"/>
            <c:bubble3D val="0"/>
            <c:extLst>
              <c:ext xmlns:c16="http://schemas.microsoft.com/office/drawing/2014/chart" uri="{C3380CC4-5D6E-409C-BE32-E72D297353CC}">
                <c16:uniqueId val="{0000000F-2D42-4B89-8ADF-2D5BCCCFFB5D}"/>
              </c:ext>
            </c:extLst>
          </c:dPt>
          <c:dPt>
            <c:idx val="10"/>
            <c:invertIfNegative val="0"/>
            <c:bubble3D val="0"/>
            <c:extLst>
              <c:ext xmlns:c16="http://schemas.microsoft.com/office/drawing/2014/chart" uri="{C3380CC4-5D6E-409C-BE32-E72D297353CC}">
                <c16:uniqueId val="{00000010-2D42-4B89-8ADF-2D5BCCCFFB5D}"/>
              </c:ext>
            </c:extLst>
          </c:dPt>
          <c:dPt>
            <c:idx val="12"/>
            <c:invertIfNegative val="0"/>
            <c:bubble3D val="0"/>
            <c:extLst>
              <c:ext xmlns:c16="http://schemas.microsoft.com/office/drawing/2014/chart" uri="{C3380CC4-5D6E-409C-BE32-E72D297353CC}">
                <c16:uniqueId val="{00000011-2D42-4B89-8ADF-2D5BCCCFFB5D}"/>
              </c:ext>
            </c:extLst>
          </c:dPt>
          <c:dPt>
            <c:idx val="15"/>
            <c:invertIfNegative val="0"/>
            <c:bubble3D val="0"/>
            <c:extLst>
              <c:ext xmlns:c16="http://schemas.microsoft.com/office/drawing/2014/chart" uri="{C3380CC4-5D6E-409C-BE32-E72D297353CC}">
                <c16:uniqueId val="{00000012-2D42-4B89-8ADF-2D5BCCCFFB5D}"/>
              </c:ext>
            </c:extLst>
          </c:dPt>
          <c:dPt>
            <c:idx val="18"/>
            <c:invertIfNegative val="0"/>
            <c:bubble3D val="0"/>
            <c:extLst>
              <c:ext xmlns:c16="http://schemas.microsoft.com/office/drawing/2014/chart" uri="{C3380CC4-5D6E-409C-BE32-E72D297353CC}">
                <c16:uniqueId val="{00000013-2D42-4B89-8ADF-2D5BCCCFFB5D}"/>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Very satisfied</c:v>
                </c:pt>
                <c:pt idx="1">
                  <c:v>Somewhat satisfied</c:v>
                </c:pt>
                <c:pt idx="3">
                  <c:v>Somewhat dissatisfied</c:v>
                </c:pt>
                <c:pt idx="4">
                  <c:v>Very dissatisfied</c:v>
                </c:pt>
                <c:pt idx="6">
                  <c:v>Don't know</c:v>
                </c:pt>
              </c:strCache>
            </c:strRef>
          </c:cat>
          <c:val>
            <c:numRef>
              <c:f>Sheet1!$B$2:$B$8</c:f>
              <c:numCache>
                <c:formatCode>0%</c:formatCode>
                <c:ptCount val="7"/>
                <c:pt idx="0">
                  <c:v>0.15</c:v>
                </c:pt>
                <c:pt idx="1">
                  <c:v>0.51</c:v>
                </c:pt>
                <c:pt idx="3">
                  <c:v>0.15</c:v>
                </c:pt>
                <c:pt idx="4">
                  <c:v>0.12</c:v>
                </c:pt>
                <c:pt idx="6">
                  <c:v>7.0000000000000007E-2</c:v>
                </c:pt>
              </c:numCache>
            </c:numRef>
          </c:val>
          <c:extLst>
            <c:ext xmlns:c16="http://schemas.microsoft.com/office/drawing/2014/chart" uri="{C3380CC4-5D6E-409C-BE32-E72D297353CC}">
              <c16:uniqueId val="{00000014-2D42-4B89-8ADF-2D5BCCCFFB5D}"/>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7199520079041E-2"/>
          <c:y val="1.8928884665894243E-2"/>
          <c:w val="0.86664972828004794"/>
          <c:h val="0.91053962000358313"/>
        </c:manualLayout>
      </c:layout>
      <c:barChart>
        <c:barDir val="bar"/>
        <c:grouping val="clustered"/>
        <c:varyColors val="0"/>
        <c:ser>
          <c:idx val="0"/>
          <c:order val="0"/>
          <c:tx>
            <c:strRef>
              <c:f>Sheet1!$B$1</c:f>
              <c:strCache>
                <c:ptCount val="1"/>
                <c:pt idx="0">
                  <c:v>2015</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DC1F-42E6-896E-933AA0A0F163}"/>
              </c:ext>
            </c:extLst>
          </c:dPt>
          <c:dPt>
            <c:idx val="1"/>
            <c:invertIfNegative val="0"/>
            <c:bubble3D val="0"/>
            <c:extLst>
              <c:ext xmlns:c16="http://schemas.microsoft.com/office/drawing/2014/chart" uri="{C3380CC4-5D6E-409C-BE32-E72D297353CC}">
                <c16:uniqueId val="{00000002-DC1F-42E6-896E-933AA0A0F163}"/>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DC1F-42E6-896E-933AA0A0F163}"/>
              </c:ext>
            </c:extLst>
          </c:dPt>
          <c:dPt>
            <c:idx val="3"/>
            <c:invertIfNegative val="0"/>
            <c:bubble3D val="0"/>
            <c:spPr>
              <a:solidFill>
                <a:schemeClr val="accent5"/>
              </a:solidFill>
              <a:ln>
                <a:noFill/>
              </a:ln>
            </c:spPr>
            <c:extLst>
              <c:ext xmlns:c16="http://schemas.microsoft.com/office/drawing/2014/chart" uri="{C3380CC4-5D6E-409C-BE32-E72D297353CC}">
                <c16:uniqueId val="{00000006-DC1F-42E6-896E-933AA0A0F163}"/>
              </c:ext>
            </c:extLst>
          </c:dPt>
          <c:dPt>
            <c:idx val="4"/>
            <c:invertIfNegative val="0"/>
            <c:bubble3D val="0"/>
            <c:spPr>
              <a:solidFill>
                <a:schemeClr val="accent4"/>
              </a:solidFill>
              <a:ln>
                <a:noFill/>
              </a:ln>
            </c:spPr>
            <c:extLst>
              <c:ext xmlns:c16="http://schemas.microsoft.com/office/drawing/2014/chart" uri="{C3380CC4-5D6E-409C-BE32-E72D297353CC}">
                <c16:uniqueId val="{00000008-DC1F-42E6-896E-933AA0A0F163}"/>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DC1F-42E6-896E-933AA0A0F163}"/>
              </c:ext>
            </c:extLst>
          </c:dPt>
          <c:dPt>
            <c:idx val="6"/>
            <c:invertIfNegative val="0"/>
            <c:bubble3D val="0"/>
            <c:spPr>
              <a:solidFill>
                <a:schemeClr val="accent6"/>
              </a:solidFill>
              <a:ln>
                <a:noFill/>
              </a:ln>
            </c:spPr>
            <c:extLst>
              <c:ext xmlns:c16="http://schemas.microsoft.com/office/drawing/2014/chart" uri="{C3380CC4-5D6E-409C-BE32-E72D297353CC}">
                <c16:uniqueId val="{0000000C-DC1F-42E6-896E-933AA0A0F163}"/>
              </c:ext>
            </c:extLst>
          </c:dPt>
          <c:dPt>
            <c:idx val="8"/>
            <c:invertIfNegative val="0"/>
            <c:bubble3D val="0"/>
            <c:spPr>
              <a:solidFill>
                <a:schemeClr val="accent6"/>
              </a:solidFill>
              <a:ln>
                <a:noFill/>
              </a:ln>
            </c:spPr>
            <c:extLst>
              <c:ext xmlns:c16="http://schemas.microsoft.com/office/drawing/2014/chart" uri="{C3380CC4-5D6E-409C-BE32-E72D297353CC}">
                <c16:uniqueId val="{0000000E-DC1F-42E6-896E-933AA0A0F163}"/>
              </c:ext>
            </c:extLst>
          </c:dPt>
          <c:dPt>
            <c:idx val="9"/>
            <c:invertIfNegative val="0"/>
            <c:bubble3D val="0"/>
            <c:extLst>
              <c:ext xmlns:c16="http://schemas.microsoft.com/office/drawing/2014/chart" uri="{C3380CC4-5D6E-409C-BE32-E72D297353CC}">
                <c16:uniqueId val="{0000000F-DC1F-42E6-896E-933AA0A0F163}"/>
              </c:ext>
            </c:extLst>
          </c:dPt>
          <c:dPt>
            <c:idx val="10"/>
            <c:invertIfNegative val="0"/>
            <c:bubble3D val="0"/>
            <c:extLst>
              <c:ext xmlns:c16="http://schemas.microsoft.com/office/drawing/2014/chart" uri="{C3380CC4-5D6E-409C-BE32-E72D297353CC}">
                <c16:uniqueId val="{00000010-DC1F-42E6-896E-933AA0A0F163}"/>
              </c:ext>
            </c:extLst>
          </c:dPt>
          <c:dPt>
            <c:idx val="12"/>
            <c:invertIfNegative val="0"/>
            <c:bubble3D val="0"/>
            <c:extLst>
              <c:ext xmlns:c16="http://schemas.microsoft.com/office/drawing/2014/chart" uri="{C3380CC4-5D6E-409C-BE32-E72D297353CC}">
                <c16:uniqueId val="{00000011-DC1F-42E6-896E-933AA0A0F163}"/>
              </c:ext>
            </c:extLst>
          </c:dPt>
          <c:dPt>
            <c:idx val="15"/>
            <c:invertIfNegative val="0"/>
            <c:bubble3D val="0"/>
            <c:extLst>
              <c:ext xmlns:c16="http://schemas.microsoft.com/office/drawing/2014/chart" uri="{C3380CC4-5D6E-409C-BE32-E72D297353CC}">
                <c16:uniqueId val="{00000012-DC1F-42E6-896E-933AA0A0F163}"/>
              </c:ext>
            </c:extLst>
          </c:dPt>
          <c:dPt>
            <c:idx val="18"/>
            <c:invertIfNegative val="0"/>
            <c:bubble3D val="0"/>
            <c:extLst>
              <c:ext xmlns:c16="http://schemas.microsoft.com/office/drawing/2014/chart" uri="{C3380CC4-5D6E-409C-BE32-E72D297353CC}">
                <c16:uniqueId val="{00000013-DC1F-42E6-896E-933AA0A0F163}"/>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Very satisfied</c:v>
                </c:pt>
                <c:pt idx="1">
                  <c:v>Somewhat satisfied</c:v>
                </c:pt>
                <c:pt idx="3">
                  <c:v>Somewhat dissatisfied</c:v>
                </c:pt>
                <c:pt idx="4">
                  <c:v>Very dissatisfied</c:v>
                </c:pt>
                <c:pt idx="6">
                  <c:v>Don't know</c:v>
                </c:pt>
              </c:strCache>
            </c:strRef>
          </c:cat>
          <c:val>
            <c:numRef>
              <c:f>Sheet1!$B$2:$B$8</c:f>
              <c:numCache>
                <c:formatCode>0%</c:formatCode>
                <c:ptCount val="7"/>
                <c:pt idx="0">
                  <c:v>0.06</c:v>
                </c:pt>
                <c:pt idx="1">
                  <c:v>0.51</c:v>
                </c:pt>
                <c:pt idx="3">
                  <c:v>0.21</c:v>
                </c:pt>
                <c:pt idx="4">
                  <c:v>0.13</c:v>
                </c:pt>
                <c:pt idx="6">
                  <c:v>0.09</c:v>
                </c:pt>
              </c:numCache>
            </c:numRef>
          </c:val>
          <c:extLst>
            <c:ext xmlns:c16="http://schemas.microsoft.com/office/drawing/2014/chart" uri="{C3380CC4-5D6E-409C-BE32-E72D297353CC}">
              <c16:uniqueId val="{00000014-DC1F-42E6-896E-933AA0A0F163}"/>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15268865640329"/>
          <c:y val="8.6435549064701939E-2"/>
          <c:w val="0.45663673165335195"/>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Providing safe and clean drinking water</c:v>
                </c:pt>
                <c:pt idx="1">
                  <c:v>Providing emergency 911 medical response</c:v>
                </c:pt>
                <c:pt idx="2">
                  <c:v>Maintaining storm drains</c:v>
                </c:pt>
                <c:pt idx="3">
                  <c:v>Maintaining public facilities and infrastructure</c:v>
                </c:pt>
                <c:pt idx="4">
                  <c:v>Paving and repairing streets and roads</c:v>
                </c:pt>
                <c:pt idx="5">
                  <c:v>Providing emergency 911 police response</c:v>
                </c:pt>
                <c:pt idx="6">
                  <c:v>Enforcing traffic laws to protect the safety of pedestrians, cyclists, and drivers</c:v>
                </c:pt>
                <c:pt idx="7">
                  <c:v>Residential garbage, recycling,
and yard waste pick-up</c:v>
                </c:pt>
              </c:strCache>
            </c:strRef>
          </c:cat>
          <c:val>
            <c:numRef>
              <c:f>Sheet1!$B$2:$B$9</c:f>
              <c:numCache>
                <c:formatCode>0%</c:formatCode>
                <c:ptCount val="8"/>
                <c:pt idx="0">
                  <c:v>0.66</c:v>
                </c:pt>
                <c:pt idx="1">
                  <c:v>0.64</c:v>
                </c:pt>
                <c:pt idx="2">
                  <c:v>0.61</c:v>
                </c:pt>
                <c:pt idx="3">
                  <c:v>0.49</c:v>
                </c:pt>
                <c:pt idx="4">
                  <c:v>0.45</c:v>
                </c:pt>
                <c:pt idx="5">
                  <c:v>0.57999999999999996</c:v>
                </c:pt>
                <c:pt idx="6">
                  <c:v>0.59</c:v>
                </c:pt>
                <c:pt idx="7">
                  <c:v>0.45</c:v>
                </c:pt>
              </c:numCache>
            </c:numRef>
          </c:val>
          <c:extLst>
            <c:ext xmlns:c16="http://schemas.microsoft.com/office/drawing/2014/chart" uri="{C3380CC4-5D6E-409C-BE32-E72D297353CC}">
              <c16:uniqueId val="{00000000-7D62-4DB3-8CED-15967AD05C2B}"/>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7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Providing safe and clean drinking water</c:v>
                </c:pt>
                <c:pt idx="1">
                  <c:v>Providing emergency 911 medical response</c:v>
                </c:pt>
                <c:pt idx="2">
                  <c:v>Maintaining storm drains</c:v>
                </c:pt>
                <c:pt idx="3">
                  <c:v>Maintaining public facilities and infrastructure</c:v>
                </c:pt>
                <c:pt idx="4">
                  <c:v>Paving and repairing streets and roads</c:v>
                </c:pt>
                <c:pt idx="5">
                  <c:v>Providing emergency 911 police response</c:v>
                </c:pt>
                <c:pt idx="6">
                  <c:v>Enforcing traffic laws to protect the safety of pedestrians, cyclists, and drivers</c:v>
                </c:pt>
                <c:pt idx="7">
                  <c:v>Residential garbage, recycling,
and yard waste pick-up</c:v>
                </c:pt>
              </c:strCache>
            </c:strRef>
          </c:cat>
          <c:val>
            <c:numRef>
              <c:f>Sheet1!$C$2:$C$9</c:f>
              <c:numCache>
                <c:formatCode>0%</c:formatCode>
                <c:ptCount val="8"/>
                <c:pt idx="0">
                  <c:v>0.3</c:v>
                </c:pt>
                <c:pt idx="1">
                  <c:v>0.28999999999999998</c:v>
                </c:pt>
                <c:pt idx="2">
                  <c:v>0.31</c:v>
                </c:pt>
                <c:pt idx="3">
                  <c:v>0.44</c:v>
                </c:pt>
                <c:pt idx="4">
                  <c:v>0.45</c:v>
                </c:pt>
                <c:pt idx="5">
                  <c:v>0.33</c:v>
                </c:pt>
                <c:pt idx="6">
                  <c:v>0.3</c:v>
                </c:pt>
                <c:pt idx="7">
                  <c:v>0.44</c:v>
                </c:pt>
              </c:numCache>
            </c:numRef>
          </c:val>
          <c:extLst>
            <c:ext xmlns:c16="http://schemas.microsoft.com/office/drawing/2014/chart" uri="{C3380CC4-5D6E-409C-BE32-E72D297353CC}">
              <c16:uniqueId val="{00000001-7D62-4DB3-8CED-15967AD05C2B}"/>
            </c:ext>
          </c:extLst>
        </c:ser>
        <c:ser>
          <c:idx val="2"/>
          <c:order val="2"/>
          <c:tx>
            <c:strRef>
              <c:f>Sheet1!$D$1</c:f>
              <c:strCache>
                <c:ptCount val="1"/>
                <c:pt idx="0">
                  <c:v>Smwt. Impt.</c:v>
                </c:pt>
              </c:strCache>
            </c:strRef>
          </c:tx>
          <c:spPr>
            <a:solidFill>
              <a:schemeClr val="bg2"/>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7D62-4DB3-8CED-15967AD05C2B}"/>
                </c:ext>
              </c:extLst>
            </c:dLbl>
            <c:dLbl>
              <c:idx val="1"/>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7D62-4DB3-8CED-15967AD05C2B}"/>
                </c:ext>
              </c:extLst>
            </c:dLbl>
            <c:dLbl>
              <c:idx val="3"/>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7D62-4DB3-8CED-15967AD05C2B}"/>
                </c:ext>
              </c:extLst>
            </c:dLbl>
            <c:dLbl>
              <c:idx val="5"/>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7D62-4DB3-8CED-15967AD05C2B}"/>
                </c:ext>
              </c:extLst>
            </c:dLbl>
            <c:spPr>
              <a:noFill/>
              <a:ln>
                <a:noFill/>
              </a:ln>
              <a:effectLst/>
            </c:spPr>
            <c:txPr>
              <a:bodyPr wrap="square" lIns="38100" tIns="19050" rIns="38100" bIns="19050" anchor="ctr">
                <a:spAutoFit/>
              </a:bodyPr>
              <a:lstStyle/>
              <a:p>
                <a:pPr>
                  <a:defRPr sz="17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Providing safe and clean drinking water</c:v>
                </c:pt>
                <c:pt idx="1">
                  <c:v>Providing emergency 911 medical response</c:v>
                </c:pt>
                <c:pt idx="2">
                  <c:v>Maintaining storm drains</c:v>
                </c:pt>
                <c:pt idx="3">
                  <c:v>Maintaining public facilities and infrastructure</c:v>
                </c:pt>
                <c:pt idx="4">
                  <c:v>Paving and repairing streets and roads</c:v>
                </c:pt>
                <c:pt idx="5">
                  <c:v>Providing emergency 911 police response</c:v>
                </c:pt>
                <c:pt idx="6">
                  <c:v>Enforcing traffic laws to protect the safety of pedestrians, cyclists, and drivers</c:v>
                </c:pt>
                <c:pt idx="7">
                  <c:v>Residential garbage, recycling,
and yard waste pick-up</c:v>
                </c:pt>
              </c:strCache>
            </c:strRef>
          </c:cat>
          <c:val>
            <c:numRef>
              <c:f>Sheet1!$D$2:$D$9</c:f>
              <c:numCache>
                <c:formatCode>0%</c:formatCode>
                <c:ptCount val="8"/>
                <c:pt idx="0">
                  <c:v>0.02</c:v>
                </c:pt>
                <c:pt idx="1">
                  <c:v>0.05</c:v>
                </c:pt>
                <c:pt idx="2">
                  <c:v>7.0000000000000007E-2</c:v>
                </c:pt>
                <c:pt idx="3">
                  <c:v>0.06</c:v>
                </c:pt>
                <c:pt idx="4">
                  <c:v>7.0000000000000007E-2</c:v>
                </c:pt>
                <c:pt idx="5">
                  <c:v>0.06</c:v>
                </c:pt>
                <c:pt idx="6">
                  <c:v>7.0000000000000007E-2</c:v>
                </c:pt>
                <c:pt idx="7">
                  <c:v>0.1</c:v>
                </c:pt>
              </c:numCache>
            </c:numRef>
          </c:val>
          <c:extLst>
            <c:ext xmlns:c16="http://schemas.microsoft.com/office/drawing/2014/chart" uri="{C3380CC4-5D6E-409C-BE32-E72D297353CC}">
              <c16:uniqueId val="{00000002-7D62-4DB3-8CED-15967AD05C2B}"/>
            </c:ext>
          </c:extLst>
        </c:ser>
        <c:ser>
          <c:idx val="3"/>
          <c:order val="3"/>
          <c:tx>
            <c:strRef>
              <c:f>Sheet1!$E$1</c:f>
              <c:strCache>
                <c:ptCount val="1"/>
                <c:pt idx="0">
                  <c:v>Not Too Impt.</c:v>
                </c:pt>
              </c:strCache>
            </c:strRef>
          </c:tx>
          <c:spPr>
            <a:solidFill>
              <a:schemeClr val="accent4"/>
            </a:solidFill>
            <a:ln>
              <a:noFill/>
            </a:ln>
          </c:spPr>
          <c:invertIfNegative val="0"/>
          <c:dLbls>
            <c:delete val="1"/>
          </c:dLbls>
          <c:cat>
            <c:strRef>
              <c:f>Sheet1!$A$2:$A$9</c:f>
              <c:strCache>
                <c:ptCount val="8"/>
                <c:pt idx="0">
                  <c:v>Providing safe and clean drinking water</c:v>
                </c:pt>
                <c:pt idx="1">
                  <c:v>Providing emergency 911 medical response</c:v>
                </c:pt>
                <c:pt idx="2">
                  <c:v>Maintaining storm drains</c:v>
                </c:pt>
                <c:pt idx="3">
                  <c:v>Maintaining public facilities and infrastructure</c:v>
                </c:pt>
                <c:pt idx="4">
                  <c:v>Paving and repairing streets and roads</c:v>
                </c:pt>
                <c:pt idx="5">
                  <c:v>Providing emergency 911 police response</c:v>
                </c:pt>
                <c:pt idx="6">
                  <c:v>Enforcing traffic laws to protect the safety of pedestrians, cyclists, and drivers</c:v>
                </c:pt>
                <c:pt idx="7">
                  <c:v>Residential garbage, recycling,
and yard waste pick-up</c:v>
                </c:pt>
              </c:strCache>
            </c:strRef>
          </c:cat>
          <c:val>
            <c:numRef>
              <c:f>Sheet1!$E$2:$E$9</c:f>
              <c:numCache>
                <c:formatCode>0%</c:formatCode>
                <c:ptCount val="8"/>
                <c:pt idx="0">
                  <c:v>0</c:v>
                </c:pt>
                <c:pt idx="1">
                  <c:v>0</c:v>
                </c:pt>
                <c:pt idx="2">
                  <c:v>0</c:v>
                </c:pt>
                <c:pt idx="3">
                  <c:v>0.01</c:v>
                </c:pt>
                <c:pt idx="4">
                  <c:v>0.02</c:v>
                </c:pt>
                <c:pt idx="5">
                  <c:v>0.03</c:v>
                </c:pt>
                <c:pt idx="6">
                  <c:v>0.04</c:v>
                </c:pt>
                <c:pt idx="7">
                  <c:v>0.01</c:v>
                </c:pt>
              </c:numCache>
            </c:numRef>
          </c:val>
          <c:extLst>
            <c:ext xmlns:c16="http://schemas.microsoft.com/office/drawing/2014/chart" uri="{C3380CC4-5D6E-409C-BE32-E72D297353CC}">
              <c16:uniqueId val="{00000003-7D62-4DB3-8CED-15967AD05C2B}"/>
            </c:ext>
          </c:extLst>
        </c:ser>
        <c:ser>
          <c:idx val="4"/>
          <c:order val="4"/>
          <c:tx>
            <c:strRef>
              <c:f>Sheet1!$F$1</c:f>
              <c:strCache>
                <c:ptCount val="1"/>
                <c:pt idx="0">
                  <c:v>No Opin./Don't Know</c:v>
                </c:pt>
              </c:strCache>
            </c:strRef>
          </c:tx>
          <c:spPr>
            <a:solidFill>
              <a:schemeClr val="accent6"/>
            </a:solidFill>
            <a:ln>
              <a:noFill/>
            </a:ln>
          </c:spPr>
          <c:invertIfNegative val="0"/>
          <c:dLbls>
            <c:delete val="1"/>
          </c:dLbls>
          <c:cat>
            <c:strRef>
              <c:f>Sheet1!$A$2:$A$9</c:f>
              <c:strCache>
                <c:ptCount val="8"/>
                <c:pt idx="0">
                  <c:v>Providing safe and clean drinking water</c:v>
                </c:pt>
                <c:pt idx="1">
                  <c:v>Providing emergency 911 medical response</c:v>
                </c:pt>
                <c:pt idx="2">
                  <c:v>Maintaining storm drains</c:v>
                </c:pt>
                <c:pt idx="3">
                  <c:v>Maintaining public facilities and infrastructure</c:v>
                </c:pt>
                <c:pt idx="4">
                  <c:v>Paving and repairing streets and roads</c:v>
                </c:pt>
                <c:pt idx="5">
                  <c:v>Providing emergency 911 police response</c:v>
                </c:pt>
                <c:pt idx="6">
                  <c:v>Enforcing traffic laws to protect the safety of pedestrians, cyclists, and drivers</c:v>
                </c:pt>
                <c:pt idx="7">
                  <c:v>Residential garbage, recycling,
and yard waste pick-up</c:v>
                </c:pt>
              </c:strCache>
            </c:strRef>
          </c:cat>
          <c:val>
            <c:numRef>
              <c:f>Sheet1!$F$2:$F$9</c:f>
              <c:numCache>
                <c:formatCode>0%</c:formatCode>
                <c:ptCount val="8"/>
                <c:pt idx="0">
                  <c:v>0.01</c:v>
                </c:pt>
                <c:pt idx="1">
                  <c:v>0.01</c:v>
                </c:pt>
                <c:pt idx="2">
                  <c:v>0.01</c:v>
                </c:pt>
                <c:pt idx="3">
                  <c:v>0</c:v>
                </c:pt>
                <c:pt idx="4">
                  <c:v>0</c:v>
                </c:pt>
                <c:pt idx="5">
                  <c:v>0.01</c:v>
                </c:pt>
                <c:pt idx="6">
                  <c:v>0</c:v>
                </c:pt>
                <c:pt idx="7">
                  <c:v>0</c:v>
                </c:pt>
              </c:numCache>
            </c:numRef>
          </c:val>
          <c:extLst>
            <c:ext xmlns:c16="http://schemas.microsoft.com/office/drawing/2014/chart" uri="{C3380CC4-5D6E-409C-BE32-E72D297353CC}">
              <c16:uniqueId val="{00000004-7D62-4DB3-8CED-15967AD05C2B}"/>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7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685210232370979"/>
          <c:y val="1.5120337647854877E-2"/>
          <c:w val="0.75726107309976298"/>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CC546-9D0F-42CE-96DB-FC03EEFB9A80}"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02E27F57-943D-4B84-AB9A-2ACEA521378E}">
      <dgm:prSet/>
      <dgm:spPr/>
      <dgm:t>
        <a:bodyPr/>
        <a:lstStyle/>
        <a:p>
          <a:r>
            <a:rPr lang="en-US"/>
            <a:t>Conduct updated East Palo Alto Community Survey to assist with City Council goal-setting and long-term service delivery planning </a:t>
          </a:r>
        </a:p>
      </dgm:t>
    </dgm:pt>
    <dgm:pt modelId="{58E48C93-FF44-4373-9B4B-852BCB222E4B}" type="parTrans" cxnId="{213F2765-7FA2-4832-9AD5-898ABCA7C934}">
      <dgm:prSet/>
      <dgm:spPr/>
      <dgm:t>
        <a:bodyPr/>
        <a:lstStyle/>
        <a:p>
          <a:endParaRPr lang="en-US"/>
        </a:p>
      </dgm:t>
    </dgm:pt>
    <dgm:pt modelId="{679E6402-E9AA-4643-8A54-CBA28C451F7B}" type="sibTrans" cxnId="{213F2765-7FA2-4832-9AD5-898ABCA7C934}">
      <dgm:prSet phldrT="1" phldr="0"/>
      <dgm:spPr/>
      <dgm:t>
        <a:bodyPr/>
        <a:lstStyle/>
        <a:p>
          <a:r>
            <a:rPr lang="en-US"/>
            <a:t>1</a:t>
          </a:r>
        </a:p>
      </dgm:t>
    </dgm:pt>
    <dgm:pt modelId="{9595E6A4-E72D-44B4-98A1-063CD7F59FAA}">
      <dgm:prSet/>
      <dgm:spPr/>
      <dgm:t>
        <a:bodyPr/>
        <a:lstStyle/>
        <a:p>
          <a:r>
            <a:rPr lang="en-US"/>
            <a:t>Gather statistically reliable information on community priorities and views</a:t>
          </a:r>
        </a:p>
      </dgm:t>
    </dgm:pt>
    <dgm:pt modelId="{3CE3B49C-2DD3-427F-B5CD-7CB842D20C6C}" type="parTrans" cxnId="{5DF12A21-DF0D-4DBD-874A-29B5042D22FE}">
      <dgm:prSet/>
      <dgm:spPr/>
      <dgm:t>
        <a:bodyPr/>
        <a:lstStyle/>
        <a:p>
          <a:endParaRPr lang="en-US"/>
        </a:p>
      </dgm:t>
    </dgm:pt>
    <dgm:pt modelId="{E1176D05-B589-4207-B8A2-0762ABD57548}" type="sibTrans" cxnId="{5DF12A21-DF0D-4DBD-874A-29B5042D22FE}">
      <dgm:prSet phldrT="2" phldr="0"/>
      <dgm:spPr/>
      <dgm:t>
        <a:bodyPr/>
        <a:lstStyle/>
        <a:p>
          <a:r>
            <a:rPr lang="en-US"/>
            <a:t>2</a:t>
          </a:r>
        </a:p>
      </dgm:t>
    </dgm:pt>
    <dgm:pt modelId="{ECE14BE2-D954-44C0-A5A0-DD6263245C2F}">
      <dgm:prSet/>
      <dgm:spPr/>
      <dgm:t>
        <a:bodyPr/>
        <a:lstStyle/>
        <a:p>
          <a:r>
            <a:rPr lang="en-US"/>
            <a:t>Report back on results</a:t>
          </a:r>
        </a:p>
      </dgm:t>
    </dgm:pt>
    <dgm:pt modelId="{742A241F-1053-4227-A69C-C38028329477}" type="parTrans" cxnId="{779EC877-DB5C-4B13-B2FE-812925F3AD4F}">
      <dgm:prSet/>
      <dgm:spPr/>
      <dgm:t>
        <a:bodyPr/>
        <a:lstStyle/>
        <a:p>
          <a:endParaRPr lang="en-US"/>
        </a:p>
      </dgm:t>
    </dgm:pt>
    <dgm:pt modelId="{DCA6B812-2A2D-42A5-A1F0-3C33775A54C0}" type="sibTrans" cxnId="{779EC877-DB5C-4B13-B2FE-812925F3AD4F}">
      <dgm:prSet phldrT="3" phldr="0"/>
      <dgm:spPr/>
      <dgm:t>
        <a:bodyPr/>
        <a:lstStyle/>
        <a:p>
          <a:r>
            <a:rPr lang="en-US"/>
            <a:t>3</a:t>
          </a:r>
        </a:p>
      </dgm:t>
    </dgm:pt>
    <dgm:pt modelId="{83A1CC72-5289-491A-B9AE-58BA9CAAE5FF}">
      <dgm:prSet/>
      <dgm:spPr/>
      <dgm:t>
        <a:bodyPr/>
        <a:lstStyle/>
        <a:p>
          <a:r>
            <a:rPr lang="en-US"/>
            <a:t>Utilize results as the foundation for additional community engagement/input</a:t>
          </a:r>
        </a:p>
      </dgm:t>
    </dgm:pt>
    <dgm:pt modelId="{46016B0F-E02B-4DF4-A658-19E05E79F41F}" type="parTrans" cxnId="{30EC7253-7F5B-4997-B5C7-374408330B02}">
      <dgm:prSet/>
      <dgm:spPr/>
      <dgm:t>
        <a:bodyPr/>
        <a:lstStyle/>
        <a:p>
          <a:endParaRPr lang="en-US"/>
        </a:p>
      </dgm:t>
    </dgm:pt>
    <dgm:pt modelId="{EF23D837-F247-4159-9BD6-6C27001C3DE6}" type="sibTrans" cxnId="{30EC7253-7F5B-4997-B5C7-374408330B02}">
      <dgm:prSet phldrT="4" phldr="0"/>
      <dgm:spPr/>
      <dgm:t>
        <a:bodyPr/>
        <a:lstStyle/>
        <a:p>
          <a:r>
            <a:rPr lang="en-US"/>
            <a:t>4</a:t>
          </a:r>
        </a:p>
      </dgm:t>
    </dgm:pt>
    <dgm:pt modelId="{ED155B75-00F8-4933-A958-072A57427E17}" type="pres">
      <dgm:prSet presAssocID="{451CC546-9D0F-42CE-96DB-FC03EEFB9A80}" presName="Name0" presStyleCnt="0">
        <dgm:presLayoutVars>
          <dgm:animLvl val="lvl"/>
          <dgm:resizeHandles val="exact"/>
        </dgm:presLayoutVars>
      </dgm:prSet>
      <dgm:spPr/>
    </dgm:pt>
    <dgm:pt modelId="{DF5DABAD-453B-4875-88D4-4DFCCC8C1F0F}" type="pres">
      <dgm:prSet presAssocID="{02E27F57-943D-4B84-AB9A-2ACEA521378E}" presName="compositeNode" presStyleCnt="0">
        <dgm:presLayoutVars>
          <dgm:bulletEnabled val="1"/>
        </dgm:presLayoutVars>
      </dgm:prSet>
      <dgm:spPr/>
    </dgm:pt>
    <dgm:pt modelId="{ACFBF18E-E3FF-476C-8FD6-AA2A7FF9DAF7}" type="pres">
      <dgm:prSet presAssocID="{02E27F57-943D-4B84-AB9A-2ACEA521378E}" presName="bgRect" presStyleLbl="bgAccFollowNode1" presStyleIdx="0" presStyleCnt="4"/>
      <dgm:spPr/>
    </dgm:pt>
    <dgm:pt modelId="{30EDF642-0B0F-441D-B51F-5A9D9692EBE7}" type="pres">
      <dgm:prSet presAssocID="{679E6402-E9AA-4643-8A54-CBA28C451F7B}" presName="sibTransNodeCircle" presStyleLbl="alignNode1" presStyleIdx="0" presStyleCnt="8">
        <dgm:presLayoutVars>
          <dgm:chMax val="0"/>
          <dgm:bulletEnabled/>
        </dgm:presLayoutVars>
      </dgm:prSet>
      <dgm:spPr/>
    </dgm:pt>
    <dgm:pt modelId="{51BD5B34-7FD3-4B8E-8FD9-49A8EB242037}" type="pres">
      <dgm:prSet presAssocID="{02E27F57-943D-4B84-AB9A-2ACEA521378E}" presName="bottomLine" presStyleLbl="alignNode1" presStyleIdx="1" presStyleCnt="8">
        <dgm:presLayoutVars/>
      </dgm:prSet>
      <dgm:spPr/>
    </dgm:pt>
    <dgm:pt modelId="{CDCD4294-BF75-41B1-8AF4-5716DDF5D471}" type="pres">
      <dgm:prSet presAssocID="{02E27F57-943D-4B84-AB9A-2ACEA521378E}" presName="nodeText" presStyleLbl="bgAccFollowNode1" presStyleIdx="0" presStyleCnt="4">
        <dgm:presLayoutVars>
          <dgm:bulletEnabled val="1"/>
        </dgm:presLayoutVars>
      </dgm:prSet>
      <dgm:spPr/>
    </dgm:pt>
    <dgm:pt modelId="{7C01FA16-A4DF-477E-9225-D1C1694F96EE}" type="pres">
      <dgm:prSet presAssocID="{679E6402-E9AA-4643-8A54-CBA28C451F7B}" presName="sibTrans" presStyleCnt="0"/>
      <dgm:spPr/>
    </dgm:pt>
    <dgm:pt modelId="{44A03536-77F6-4502-B427-193680AD5B52}" type="pres">
      <dgm:prSet presAssocID="{9595E6A4-E72D-44B4-98A1-063CD7F59FAA}" presName="compositeNode" presStyleCnt="0">
        <dgm:presLayoutVars>
          <dgm:bulletEnabled val="1"/>
        </dgm:presLayoutVars>
      </dgm:prSet>
      <dgm:spPr/>
    </dgm:pt>
    <dgm:pt modelId="{F2A13F7A-07D9-425C-9719-ED95DD562D9A}" type="pres">
      <dgm:prSet presAssocID="{9595E6A4-E72D-44B4-98A1-063CD7F59FAA}" presName="bgRect" presStyleLbl="bgAccFollowNode1" presStyleIdx="1" presStyleCnt="4"/>
      <dgm:spPr/>
    </dgm:pt>
    <dgm:pt modelId="{8B2117E7-9895-4C8C-AA1D-4739C0B3B467}" type="pres">
      <dgm:prSet presAssocID="{E1176D05-B589-4207-B8A2-0762ABD57548}" presName="sibTransNodeCircle" presStyleLbl="alignNode1" presStyleIdx="2" presStyleCnt="8">
        <dgm:presLayoutVars>
          <dgm:chMax val="0"/>
          <dgm:bulletEnabled/>
        </dgm:presLayoutVars>
      </dgm:prSet>
      <dgm:spPr/>
    </dgm:pt>
    <dgm:pt modelId="{EE7F4183-6DB4-442B-B328-F7B3DA70ACB0}" type="pres">
      <dgm:prSet presAssocID="{9595E6A4-E72D-44B4-98A1-063CD7F59FAA}" presName="bottomLine" presStyleLbl="alignNode1" presStyleIdx="3" presStyleCnt="8">
        <dgm:presLayoutVars/>
      </dgm:prSet>
      <dgm:spPr/>
    </dgm:pt>
    <dgm:pt modelId="{B9E82468-1F6B-4249-A13C-F8798586D677}" type="pres">
      <dgm:prSet presAssocID="{9595E6A4-E72D-44B4-98A1-063CD7F59FAA}" presName="nodeText" presStyleLbl="bgAccFollowNode1" presStyleIdx="1" presStyleCnt="4">
        <dgm:presLayoutVars>
          <dgm:bulletEnabled val="1"/>
        </dgm:presLayoutVars>
      </dgm:prSet>
      <dgm:spPr/>
    </dgm:pt>
    <dgm:pt modelId="{1D1A7AF9-B319-4C03-B5B9-0DCEAEB5FA43}" type="pres">
      <dgm:prSet presAssocID="{E1176D05-B589-4207-B8A2-0762ABD57548}" presName="sibTrans" presStyleCnt="0"/>
      <dgm:spPr/>
    </dgm:pt>
    <dgm:pt modelId="{D5D513E0-A70A-43C4-A11F-0D91C62BC41E}" type="pres">
      <dgm:prSet presAssocID="{ECE14BE2-D954-44C0-A5A0-DD6263245C2F}" presName="compositeNode" presStyleCnt="0">
        <dgm:presLayoutVars>
          <dgm:bulletEnabled val="1"/>
        </dgm:presLayoutVars>
      </dgm:prSet>
      <dgm:spPr/>
    </dgm:pt>
    <dgm:pt modelId="{39E78AF5-8431-4E33-9DBE-38CAA8420D35}" type="pres">
      <dgm:prSet presAssocID="{ECE14BE2-D954-44C0-A5A0-DD6263245C2F}" presName="bgRect" presStyleLbl="bgAccFollowNode1" presStyleIdx="2" presStyleCnt="4"/>
      <dgm:spPr/>
    </dgm:pt>
    <dgm:pt modelId="{04E2AD6F-5C77-495C-A3D6-FB5658E0BAC6}" type="pres">
      <dgm:prSet presAssocID="{DCA6B812-2A2D-42A5-A1F0-3C33775A54C0}" presName="sibTransNodeCircle" presStyleLbl="alignNode1" presStyleIdx="4" presStyleCnt="8">
        <dgm:presLayoutVars>
          <dgm:chMax val="0"/>
          <dgm:bulletEnabled/>
        </dgm:presLayoutVars>
      </dgm:prSet>
      <dgm:spPr/>
    </dgm:pt>
    <dgm:pt modelId="{53FF4A5E-3675-46AE-891D-E7591BF64664}" type="pres">
      <dgm:prSet presAssocID="{ECE14BE2-D954-44C0-A5A0-DD6263245C2F}" presName="bottomLine" presStyleLbl="alignNode1" presStyleIdx="5" presStyleCnt="8">
        <dgm:presLayoutVars/>
      </dgm:prSet>
      <dgm:spPr/>
    </dgm:pt>
    <dgm:pt modelId="{46E0D607-D946-49A7-93E1-1C39E5D58938}" type="pres">
      <dgm:prSet presAssocID="{ECE14BE2-D954-44C0-A5A0-DD6263245C2F}" presName="nodeText" presStyleLbl="bgAccFollowNode1" presStyleIdx="2" presStyleCnt="4">
        <dgm:presLayoutVars>
          <dgm:bulletEnabled val="1"/>
        </dgm:presLayoutVars>
      </dgm:prSet>
      <dgm:spPr/>
    </dgm:pt>
    <dgm:pt modelId="{913996FE-123C-4C4C-A773-7FA3DF20C92A}" type="pres">
      <dgm:prSet presAssocID="{DCA6B812-2A2D-42A5-A1F0-3C33775A54C0}" presName="sibTrans" presStyleCnt="0"/>
      <dgm:spPr/>
    </dgm:pt>
    <dgm:pt modelId="{04B5D5DE-3AA3-488C-9BC4-BCA10A932230}" type="pres">
      <dgm:prSet presAssocID="{83A1CC72-5289-491A-B9AE-58BA9CAAE5FF}" presName="compositeNode" presStyleCnt="0">
        <dgm:presLayoutVars>
          <dgm:bulletEnabled val="1"/>
        </dgm:presLayoutVars>
      </dgm:prSet>
      <dgm:spPr/>
    </dgm:pt>
    <dgm:pt modelId="{5DC1C1FC-2BE9-4F62-8C29-86291D210A68}" type="pres">
      <dgm:prSet presAssocID="{83A1CC72-5289-491A-B9AE-58BA9CAAE5FF}" presName="bgRect" presStyleLbl="bgAccFollowNode1" presStyleIdx="3" presStyleCnt="4"/>
      <dgm:spPr/>
    </dgm:pt>
    <dgm:pt modelId="{08C7B9CC-CA1F-4936-B0D1-F9BD1E0F4616}" type="pres">
      <dgm:prSet presAssocID="{EF23D837-F247-4159-9BD6-6C27001C3DE6}" presName="sibTransNodeCircle" presStyleLbl="alignNode1" presStyleIdx="6" presStyleCnt="8">
        <dgm:presLayoutVars>
          <dgm:chMax val="0"/>
          <dgm:bulletEnabled/>
        </dgm:presLayoutVars>
      </dgm:prSet>
      <dgm:spPr/>
    </dgm:pt>
    <dgm:pt modelId="{81EDE89E-D0D7-45BD-81C7-3A734859B9EE}" type="pres">
      <dgm:prSet presAssocID="{83A1CC72-5289-491A-B9AE-58BA9CAAE5FF}" presName="bottomLine" presStyleLbl="alignNode1" presStyleIdx="7" presStyleCnt="8">
        <dgm:presLayoutVars/>
      </dgm:prSet>
      <dgm:spPr/>
    </dgm:pt>
    <dgm:pt modelId="{A3909B22-63B5-4932-BCAD-FF79D99C798B}" type="pres">
      <dgm:prSet presAssocID="{83A1CC72-5289-491A-B9AE-58BA9CAAE5FF}" presName="nodeText" presStyleLbl="bgAccFollowNode1" presStyleIdx="3" presStyleCnt="4">
        <dgm:presLayoutVars>
          <dgm:bulletEnabled val="1"/>
        </dgm:presLayoutVars>
      </dgm:prSet>
      <dgm:spPr/>
    </dgm:pt>
  </dgm:ptLst>
  <dgm:cxnLst>
    <dgm:cxn modelId="{143D1805-4224-44F0-A7C2-F3F5D2B77177}" type="presOf" srcId="{679E6402-E9AA-4643-8A54-CBA28C451F7B}" destId="{30EDF642-0B0F-441D-B51F-5A9D9692EBE7}" srcOrd="0" destOrd="0" presId="urn:microsoft.com/office/officeart/2016/7/layout/BasicLinearProcessNumbered"/>
    <dgm:cxn modelId="{6ED5F509-ED7F-4692-8F9A-D8F983AE53D8}" type="presOf" srcId="{9595E6A4-E72D-44B4-98A1-063CD7F59FAA}" destId="{F2A13F7A-07D9-425C-9719-ED95DD562D9A}" srcOrd="0" destOrd="0" presId="urn:microsoft.com/office/officeart/2016/7/layout/BasicLinearProcessNumbered"/>
    <dgm:cxn modelId="{6888381A-30B6-47A9-9A90-1E504BAFFC16}" type="presOf" srcId="{ECE14BE2-D954-44C0-A5A0-DD6263245C2F}" destId="{46E0D607-D946-49A7-93E1-1C39E5D58938}" srcOrd="1" destOrd="0" presId="urn:microsoft.com/office/officeart/2016/7/layout/BasicLinearProcessNumbered"/>
    <dgm:cxn modelId="{5DF12A21-DF0D-4DBD-874A-29B5042D22FE}" srcId="{451CC546-9D0F-42CE-96DB-FC03EEFB9A80}" destId="{9595E6A4-E72D-44B4-98A1-063CD7F59FAA}" srcOrd="1" destOrd="0" parTransId="{3CE3B49C-2DD3-427F-B5CD-7CB842D20C6C}" sibTransId="{E1176D05-B589-4207-B8A2-0762ABD57548}"/>
    <dgm:cxn modelId="{AA34313C-0F70-44E9-A7BB-03EA51AE34F8}" type="presOf" srcId="{EF23D837-F247-4159-9BD6-6C27001C3DE6}" destId="{08C7B9CC-CA1F-4936-B0D1-F9BD1E0F4616}" srcOrd="0" destOrd="0" presId="urn:microsoft.com/office/officeart/2016/7/layout/BasicLinearProcessNumbered"/>
    <dgm:cxn modelId="{E2CB7544-8070-402C-A111-CCE04E1AD124}" type="presOf" srcId="{ECE14BE2-D954-44C0-A5A0-DD6263245C2F}" destId="{39E78AF5-8431-4E33-9DBE-38CAA8420D35}" srcOrd="0" destOrd="0" presId="urn:microsoft.com/office/officeart/2016/7/layout/BasicLinearProcessNumbered"/>
    <dgm:cxn modelId="{213F2765-7FA2-4832-9AD5-898ABCA7C934}" srcId="{451CC546-9D0F-42CE-96DB-FC03EEFB9A80}" destId="{02E27F57-943D-4B84-AB9A-2ACEA521378E}" srcOrd="0" destOrd="0" parTransId="{58E48C93-FF44-4373-9B4B-852BCB222E4B}" sibTransId="{679E6402-E9AA-4643-8A54-CBA28C451F7B}"/>
    <dgm:cxn modelId="{B4CBDF51-2F3A-46DC-8C7A-6256D0B05109}" type="presOf" srcId="{02E27F57-943D-4B84-AB9A-2ACEA521378E}" destId="{CDCD4294-BF75-41B1-8AF4-5716DDF5D471}" srcOrd="1" destOrd="0" presId="urn:microsoft.com/office/officeart/2016/7/layout/BasicLinearProcessNumbered"/>
    <dgm:cxn modelId="{30EC7253-7F5B-4997-B5C7-374408330B02}" srcId="{451CC546-9D0F-42CE-96DB-FC03EEFB9A80}" destId="{83A1CC72-5289-491A-B9AE-58BA9CAAE5FF}" srcOrd="3" destOrd="0" parTransId="{46016B0F-E02B-4DF4-A658-19E05E79F41F}" sibTransId="{EF23D837-F247-4159-9BD6-6C27001C3DE6}"/>
    <dgm:cxn modelId="{779EC877-DB5C-4B13-B2FE-812925F3AD4F}" srcId="{451CC546-9D0F-42CE-96DB-FC03EEFB9A80}" destId="{ECE14BE2-D954-44C0-A5A0-DD6263245C2F}" srcOrd="2" destOrd="0" parTransId="{742A241F-1053-4227-A69C-C38028329477}" sibTransId="{DCA6B812-2A2D-42A5-A1F0-3C33775A54C0}"/>
    <dgm:cxn modelId="{5138E38B-F943-4237-AF1E-90DB823F03A6}" type="presOf" srcId="{E1176D05-B589-4207-B8A2-0762ABD57548}" destId="{8B2117E7-9895-4C8C-AA1D-4739C0B3B467}" srcOrd="0" destOrd="0" presId="urn:microsoft.com/office/officeart/2016/7/layout/BasicLinearProcessNumbered"/>
    <dgm:cxn modelId="{8839C698-E9CB-4B16-977F-0F7584A83EFA}" type="presOf" srcId="{DCA6B812-2A2D-42A5-A1F0-3C33775A54C0}" destId="{04E2AD6F-5C77-495C-A3D6-FB5658E0BAC6}" srcOrd="0" destOrd="0" presId="urn:microsoft.com/office/officeart/2016/7/layout/BasicLinearProcessNumbered"/>
    <dgm:cxn modelId="{963F0B99-D382-40B9-9387-85A8A1F2443B}" type="presOf" srcId="{83A1CC72-5289-491A-B9AE-58BA9CAAE5FF}" destId="{5DC1C1FC-2BE9-4F62-8C29-86291D210A68}" srcOrd="0" destOrd="0" presId="urn:microsoft.com/office/officeart/2016/7/layout/BasicLinearProcessNumbered"/>
    <dgm:cxn modelId="{2B56D6C2-70E9-48DC-8750-B28CB0567E5E}" type="presOf" srcId="{83A1CC72-5289-491A-B9AE-58BA9CAAE5FF}" destId="{A3909B22-63B5-4932-BCAD-FF79D99C798B}" srcOrd="1" destOrd="0" presId="urn:microsoft.com/office/officeart/2016/7/layout/BasicLinearProcessNumbered"/>
    <dgm:cxn modelId="{3897F8CE-26CC-4998-8E0C-5084A3966308}" type="presOf" srcId="{02E27F57-943D-4B84-AB9A-2ACEA521378E}" destId="{ACFBF18E-E3FF-476C-8FD6-AA2A7FF9DAF7}" srcOrd="0" destOrd="0" presId="urn:microsoft.com/office/officeart/2016/7/layout/BasicLinearProcessNumbered"/>
    <dgm:cxn modelId="{53810DDA-E48E-47E3-86D2-E99AC03A423F}" type="presOf" srcId="{451CC546-9D0F-42CE-96DB-FC03EEFB9A80}" destId="{ED155B75-00F8-4933-A958-072A57427E17}" srcOrd="0" destOrd="0" presId="urn:microsoft.com/office/officeart/2016/7/layout/BasicLinearProcessNumbered"/>
    <dgm:cxn modelId="{46AFE7DD-A25C-48D4-89E0-F85C4EFF86E0}" type="presOf" srcId="{9595E6A4-E72D-44B4-98A1-063CD7F59FAA}" destId="{B9E82468-1F6B-4249-A13C-F8798586D677}" srcOrd="1" destOrd="0" presId="urn:microsoft.com/office/officeart/2016/7/layout/BasicLinearProcessNumbered"/>
    <dgm:cxn modelId="{41EAF472-4538-42BB-A577-3AC93702534E}" type="presParOf" srcId="{ED155B75-00F8-4933-A958-072A57427E17}" destId="{DF5DABAD-453B-4875-88D4-4DFCCC8C1F0F}" srcOrd="0" destOrd="0" presId="urn:microsoft.com/office/officeart/2016/7/layout/BasicLinearProcessNumbered"/>
    <dgm:cxn modelId="{D923B2A4-6B7D-45DB-8DCE-648E9E0BB86B}" type="presParOf" srcId="{DF5DABAD-453B-4875-88D4-4DFCCC8C1F0F}" destId="{ACFBF18E-E3FF-476C-8FD6-AA2A7FF9DAF7}" srcOrd="0" destOrd="0" presId="urn:microsoft.com/office/officeart/2016/7/layout/BasicLinearProcessNumbered"/>
    <dgm:cxn modelId="{1021FA0A-E5EA-4F5C-9284-87C5CC698345}" type="presParOf" srcId="{DF5DABAD-453B-4875-88D4-4DFCCC8C1F0F}" destId="{30EDF642-0B0F-441D-B51F-5A9D9692EBE7}" srcOrd="1" destOrd="0" presId="urn:microsoft.com/office/officeart/2016/7/layout/BasicLinearProcessNumbered"/>
    <dgm:cxn modelId="{5D83BA31-398A-456A-B1B8-87B97C158B89}" type="presParOf" srcId="{DF5DABAD-453B-4875-88D4-4DFCCC8C1F0F}" destId="{51BD5B34-7FD3-4B8E-8FD9-49A8EB242037}" srcOrd="2" destOrd="0" presId="urn:microsoft.com/office/officeart/2016/7/layout/BasicLinearProcessNumbered"/>
    <dgm:cxn modelId="{5CFD33C9-76A2-4868-9B72-BE3B4B8A488F}" type="presParOf" srcId="{DF5DABAD-453B-4875-88D4-4DFCCC8C1F0F}" destId="{CDCD4294-BF75-41B1-8AF4-5716DDF5D471}" srcOrd="3" destOrd="0" presId="urn:microsoft.com/office/officeart/2016/7/layout/BasicLinearProcessNumbered"/>
    <dgm:cxn modelId="{12CE0D22-5E2F-4A77-87B8-2B67802352F6}" type="presParOf" srcId="{ED155B75-00F8-4933-A958-072A57427E17}" destId="{7C01FA16-A4DF-477E-9225-D1C1694F96EE}" srcOrd="1" destOrd="0" presId="urn:microsoft.com/office/officeart/2016/7/layout/BasicLinearProcessNumbered"/>
    <dgm:cxn modelId="{8A1BA6EE-E155-43A6-A428-D7EB0B2204F2}" type="presParOf" srcId="{ED155B75-00F8-4933-A958-072A57427E17}" destId="{44A03536-77F6-4502-B427-193680AD5B52}" srcOrd="2" destOrd="0" presId="urn:microsoft.com/office/officeart/2016/7/layout/BasicLinearProcessNumbered"/>
    <dgm:cxn modelId="{4C6AA9ED-D246-4EE4-973A-CE50F2D57720}" type="presParOf" srcId="{44A03536-77F6-4502-B427-193680AD5B52}" destId="{F2A13F7A-07D9-425C-9719-ED95DD562D9A}" srcOrd="0" destOrd="0" presId="urn:microsoft.com/office/officeart/2016/7/layout/BasicLinearProcessNumbered"/>
    <dgm:cxn modelId="{C5C27097-14E4-4CAF-8BD1-5A09880C9467}" type="presParOf" srcId="{44A03536-77F6-4502-B427-193680AD5B52}" destId="{8B2117E7-9895-4C8C-AA1D-4739C0B3B467}" srcOrd="1" destOrd="0" presId="urn:microsoft.com/office/officeart/2016/7/layout/BasicLinearProcessNumbered"/>
    <dgm:cxn modelId="{3D79C2A5-45AA-4E64-98D9-3F4608B6FDD3}" type="presParOf" srcId="{44A03536-77F6-4502-B427-193680AD5B52}" destId="{EE7F4183-6DB4-442B-B328-F7B3DA70ACB0}" srcOrd="2" destOrd="0" presId="urn:microsoft.com/office/officeart/2016/7/layout/BasicLinearProcessNumbered"/>
    <dgm:cxn modelId="{11BC3045-23D0-4B21-BA1A-DB70CDBA5E6A}" type="presParOf" srcId="{44A03536-77F6-4502-B427-193680AD5B52}" destId="{B9E82468-1F6B-4249-A13C-F8798586D677}" srcOrd="3" destOrd="0" presId="urn:microsoft.com/office/officeart/2016/7/layout/BasicLinearProcessNumbered"/>
    <dgm:cxn modelId="{7F07FBF6-7E46-4F9C-AB2C-CBBA8AB31210}" type="presParOf" srcId="{ED155B75-00F8-4933-A958-072A57427E17}" destId="{1D1A7AF9-B319-4C03-B5B9-0DCEAEB5FA43}" srcOrd="3" destOrd="0" presId="urn:microsoft.com/office/officeart/2016/7/layout/BasicLinearProcessNumbered"/>
    <dgm:cxn modelId="{268622F4-1045-4BF5-B145-0ACC833D0E2E}" type="presParOf" srcId="{ED155B75-00F8-4933-A958-072A57427E17}" destId="{D5D513E0-A70A-43C4-A11F-0D91C62BC41E}" srcOrd="4" destOrd="0" presId="urn:microsoft.com/office/officeart/2016/7/layout/BasicLinearProcessNumbered"/>
    <dgm:cxn modelId="{36A3C7D2-8E09-425A-B054-6BA589372BC1}" type="presParOf" srcId="{D5D513E0-A70A-43C4-A11F-0D91C62BC41E}" destId="{39E78AF5-8431-4E33-9DBE-38CAA8420D35}" srcOrd="0" destOrd="0" presId="urn:microsoft.com/office/officeart/2016/7/layout/BasicLinearProcessNumbered"/>
    <dgm:cxn modelId="{DF4903D4-7F2F-45DC-B0B4-0ECFD4DD290A}" type="presParOf" srcId="{D5D513E0-A70A-43C4-A11F-0D91C62BC41E}" destId="{04E2AD6F-5C77-495C-A3D6-FB5658E0BAC6}" srcOrd="1" destOrd="0" presId="urn:microsoft.com/office/officeart/2016/7/layout/BasicLinearProcessNumbered"/>
    <dgm:cxn modelId="{9C298E40-3B94-4DCE-98D3-806942BB50F4}" type="presParOf" srcId="{D5D513E0-A70A-43C4-A11F-0D91C62BC41E}" destId="{53FF4A5E-3675-46AE-891D-E7591BF64664}" srcOrd="2" destOrd="0" presId="urn:microsoft.com/office/officeart/2016/7/layout/BasicLinearProcessNumbered"/>
    <dgm:cxn modelId="{6A660A4B-B70A-4782-9C4C-EA84B78E3A03}" type="presParOf" srcId="{D5D513E0-A70A-43C4-A11F-0D91C62BC41E}" destId="{46E0D607-D946-49A7-93E1-1C39E5D58938}" srcOrd="3" destOrd="0" presId="urn:microsoft.com/office/officeart/2016/7/layout/BasicLinearProcessNumbered"/>
    <dgm:cxn modelId="{727DACF4-C1EE-4324-8937-0DE70DB6131F}" type="presParOf" srcId="{ED155B75-00F8-4933-A958-072A57427E17}" destId="{913996FE-123C-4C4C-A773-7FA3DF20C92A}" srcOrd="5" destOrd="0" presId="urn:microsoft.com/office/officeart/2016/7/layout/BasicLinearProcessNumbered"/>
    <dgm:cxn modelId="{B82EEE22-0157-49E7-B5AB-C10BF77D52C0}" type="presParOf" srcId="{ED155B75-00F8-4933-A958-072A57427E17}" destId="{04B5D5DE-3AA3-488C-9BC4-BCA10A932230}" srcOrd="6" destOrd="0" presId="urn:microsoft.com/office/officeart/2016/7/layout/BasicLinearProcessNumbered"/>
    <dgm:cxn modelId="{2328AC92-BA55-47E8-9B43-07EE14F557B4}" type="presParOf" srcId="{04B5D5DE-3AA3-488C-9BC4-BCA10A932230}" destId="{5DC1C1FC-2BE9-4F62-8C29-86291D210A68}" srcOrd="0" destOrd="0" presId="urn:microsoft.com/office/officeart/2016/7/layout/BasicLinearProcessNumbered"/>
    <dgm:cxn modelId="{3FBCDC99-8C56-422A-ADF5-AFA7C70CFEB0}" type="presParOf" srcId="{04B5D5DE-3AA3-488C-9BC4-BCA10A932230}" destId="{08C7B9CC-CA1F-4936-B0D1-F9BD1E0F4616}" srcOrd="1" destOrd="0" presId="urn:microsoft.com/office/officeart/2016/7/layout/BasicLinearProcessNumbered"/>
    <dgm:cxn modelId="{A31D62FE-D579-420A-B07D-C2DFFCEDBA0C}" type="presParOf" srcId="{04B5D5DE-3AA3-488C-9BC4-BCA10A932230}" destId="{81EDE89E-D0D7-45BD-81C7-3A734859B9EE}" srcOrd="2" destOrd="0" presId="urn:microsoft.com/office/officeart/2016/7/layout/BasicLinearProcessNumbered"/>
    <dgm:cxn modelId="{26A0DAAD-A588-4764-9F13-872CB683388D}" type="presParOf" srcId="{04B5D5DE-3AA3-488C-9BC4-BCA10A932230}" destId="{A3909B22-63B5-4932-BCAD-FF79D99C798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BF18E-E3FF-476C-8FD6-AA2A7FF9DAF7}">
      <dsp:nvSpPr>
        <dsp:cNvPr id="0" name=""/>
        <dsp:cNvSpPr/>
      </dsp:nvSpPr>
      <dsp:spPr>
        <a:xfrm>
          <a:off x="2310" y="691308"/>
          <a:ext cx="1833041" cy="256625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911" tIns="330200" rIns="142911" bIns="330200" numCol="1" spcCol="1270" anchor="t" anchorCtr="0">
          <a:noAutofit/>
        </a:bodyPr>
        <a:lstStyle/>
        <a:p>
          <a:pPr marL="0" lvl="0" indent="0" algn="l" defTabSz="488950">
            <a:lnSpc>
              <a:spcPct val="90000"/>
            </a:lnSpc>
            <a:spcBef>
              <a:spcPct val="0"/>
            </a:spcBef>
            <a:spcAft>
              <a:spcPct val="35000"/>
            </a:spcAft>
            <a:buNone/>
          </a:pPr>
          <a:r>
            <a:rPr lang="en-US" sz="1100" kern="1200"/>
            <a:t>Conduct updated East Palo Alto Community Survey to assist with City Council goal-setting and long-term service delivery planning </a:t>
          </a:r>
        </a:p>
      </dsp:txBody>
      <dsp:txXfrm>
        <a:off x="2310" y="1666487"/>
        <a:ext cx="1833041" cy="1539754"/>
      </dsp:txXfrm>
    </dsp:sp>
    <dsp:sp modelId="{30EDF642-0B0F-441D-B51F-5A9D9692EBE7}">
      <dsp:nvSpPr>
        <dsp:cNvPr id="0" name=""/>
        <dsp:cNvSpPr/>
      </dsp:nvSpPr>
      <dsp:spPr>
        <a:xfrm>
          <a:off x="533892" y="947934"/>
          <a:ext cx="769877" cy="76987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23" tIns="12700" rIns="60023" bIns="12700"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646638" y="1060680"/>
        <a:ext cx="544385" cy="544385"/>
      </dsp:txXfrm>
    </dsp:sp>
    <dsp:sp modelId="{51BD5B34-7FD3-4B8E-8FD9-49A8EB242037}">
      <dsp:nvSpPr>
        <dsp:cNvPr id="0" name=""/>
        <dsp:cNvSpPr/>
      </dsp:nvSpPr>
      <dsp:spPr>
        <a:xfrm>
          <a:off x="2310" y="3257495"/>
          <a:ext cx="1833041" cy="72"/>
        </a:xfrm>
        <a:prstGeom prst="rect">
          <a:avLst/>
        </a:prstGeom>
        <a:solidFill>
          <a:schemeClr val="accent5">
            <a:hueOff val="1755945"/>
            <a:satOff val="-12589"/>
            <a:lumOff val="420"/>
            <a:alphaOff val="0"/>
          </a:schemeClr>
        </a:solidFill>
        <a:ln w="12700" cap="flat" cmpd="sng" algn="ctr">
          <a:solidFill>
            <a:schemeClr val="accent5">
              <a:hueOff val="1755945"/>
              <a:satOff val="-12589"/>
              <a:lumOff val="4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13F7A-07D9-425C-9719-ED95DD562D9A}">
      <dsp:nvSpPr>
        <dsp:cNvPr id="0" name=""/>
        <dsp:cNvSpPr/>
      </dsp:nvSpPr>
      <dsp:spPr>
        <a:xfrm>
          <a:off x="2018656" y="691308"/>
          <a:ext cx="1833041" cy="2566258"/>
        </a:xfrm>
        <a:prstGeom prst="rect">
          <a:avLst/>
        </a:prstGeom>
        <a:solidFill>
          <a:schemeClr val="accent5">
            <a:tint val="40000"/>
            <a:alpha val="90000"/>
            <a:hueOff val="4254314"/>
            <a:satOff val="-29559"/>
            <a:lumOff val="-471"/>
            <a:alphaOff val="0"/>
          </a:schemeClr>
        </a:solidFill>
        <a:ln w="12700" cap="flat" cmpd="sng" algn="ctr">
          <a:solidFill>
            <a:schemeClr val="accent5">
              <a:tint val="40000"/>
              <a:alpha val="90000"/>
              <a:hueOff val="4254314"/>
              <a:satOff val="-29559"/>
              <a:lumOff val="-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911" tIns="330200" rIns="142911" bIns="330200" numCol="1" spcCol="1270" anchor="t" anchorCtr="0">
          <a:noAutofit/>
        </a:bodyPr>
        <a:lstStyle/>
        <a:p>
          <a:pPr marL="0" lvl="0" indent="0" algn="l" defTabSz="488950">
            <a:lnSpc>
              <a:spcPct val="90000"/>
            </a:lnSpc>
            <a:spcBef>
              <a:spcPct val="0"/>
            </a:spcBef>
            <a:spcAft>
              <a:spcPct val="35000"/>
            </a:spcAft>
            <a:buNone/>
          </a:pPr>
          <a:r>
            <a:rPr lang="en-US" sz="1100" kern="1200"/>
            <a:t>Gather statistically reliable information on community priorities and views</a:t>
          </a:r>
        </a:p>
      </dsp:txBody>
      <dsp:txXfrm>
        <a:off x="2018656" y="1666487"/>
        <a:ext cx="1833041" cy="1539754"/>
      </dsp:txXfrm>
    </dsp:sp>
    <dsp:sp modelId="{8B2117E7-9895-4C8C-AA1D-4739C0B3B467}">
      <dsp:nvSpPr>
        <dsp:cNvPr id="0" name=""/>
        <dsp:cNvSpPr/>
      </dsp:nvSpPr>
      <dsp:spPr>
        <a:xfrm>
          <a:off x="2550238" y="947934"/>
          <a:ext cx="769877" cy="769877"/>
        </a:xfrm>
        <a:prstGeom prst="ellipse">
          <a:avLst/>
        </a:prstGeom>
        <a:solidFill>
          <a:schemeClr val="accent5">
            <a:hueOff val="3511890"/>
            <a:satOff val="-25177"/>
            <a:lumOff val="841"/>
            <a:alphaOff val="0"/>
          </a:schemeClr>
        </a:solidFill>
        <a:ln w="12700" cap="flat" cmpd="sng" algn="ctr">
          <a:solidFill>
            <a:schemeClr val="accent5">
              <a:hueOff val="3511890"/>
              <a:satOff val="-25177"/>
              <a:lumOff val="8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23" tIns="12700" rIns="60023" bIns="12700"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662984" y="1060680"/>
        <a:ext cx="544385" cy="544385"/>
      </dsp:txXfrm>
    </dsp:sp>
    <dsp:sp modelId="{EE7F4183-6DB4-442B-B328-F7B3DA70ACB0}">
      <dsp:nvSpPr>
        <dsp:cNvPr id="0" name=""/>
        <dsp:cNvSpPr/>
      </dsp:nvSpPr>
      <dsp:spPr>
        <a:xfrm>
          <a:off x="2018656" y="3257495"/>
          <a:ext cx="1833041" cy="72"/>
        </a:xfrm>
        <a:prstGeom prst="rect">
          <a:avLst/>
        </a:prstGeom>
        <a:solidFill>
          <a:schemeClr val="accent5">
            <a:hueOff val="5267835"/>
            <a:satOff val="-37766"/>
            <a:lumOff val="1261"/>
            <a:alphaOff val="0"/>
          </a:schemeClr>
        </a:solidFill>
        <a:ln w="12700" cap="flat" cmpd="sng" algn="ctr">
          <a:solidFill>
            <a:schemeClr val="accent5">
              <a:hueOff val="5267835"/>
              <a:satOff val="-37766"/>
              <a:lumOff val="1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78AF5-8431-4E33-9DBE-38CAA8420D35}">
      <dsp:nvSpPr>
        <dsp:cNvPr id="0" name=""/>
        <dsp:cNvSpPr/>
      </dsp:nvSpPr>
      <dsp:spPr>
        <a:xfrm>
          <a:off x="4035002" y="691308"/>
          <a:ext cx="1833041" cy="2566258"/>
        </a:xfrm>
        <a:prstGeom prst="rect">
          <a:avLst/>
        </a:prstGeom>
        <a:solidFill>
          <a:schemeClr val="accent5">
            <a:tint val="40000"/>
            <a:alpha val="90000"/>
            <a:hueOff val="8508627"/>
            <a:satOff val="-59118"/>
            <a:lumOff val="-941"/>
            <a:alphaOff val="0"/>
          </a:schemeClr>
        </a:solidFill>
        <a:ln w="12700" cap="flat" cmpd="sng" algn="ctr">
          <a:solidFill>
            <a:schemeClr val="accent5">
              <a:tint val="40000"/>
              <a:alpha val="90000"/>
              <a:hueOff val="8508627"/>
              <a:satOff val="-59118"/>
              <a:lumOff val="-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911" tIns="330200" rIns="142911" bIns="330200" numCol="1" spcCol="1270" anchor="t" anchorCtr="0">
          <a:noAutofit/>
        </a:bodyPr>
        <a:lstStyle/>
        <a:p>
          <a:pPr marL="0" lvl="0" indent="0" algn="l" defTabSz="488950">
            <a:lnSpc>
              <a:spcPct val="90000"/>
            </a:lnSpc>
            <a:spcBef>
              <a:spcPct val="0"/>
            </a:spcBef>
            <a:spcAft>
              <a:spcPct val="35000"/>
            </a:spcAft>
            <a:buNone/>
          </a:pPr>
          <a:r>
            <a:rPr lang="en-US" sz="1100" kern="1200"/>
            <a:t>Report back on results</a:t>
          </a:r>
        </a:p>
      </dsp:txBody>
      <dsp:txXfrm>
        <a:off x="4035002" y="1666487"/>
        <a:ext cx="1833041" cy="1539754"/>
      </dsp:txXfrm>
    </dsp:sp>
    <dsp:sp modelId="{04E2AD6F-5C77-495C-A3D6-FB5658E0BAC6}">
      <dsp:nvSpPr>
        <dsp:cNvPr id="0" name=""/>
        <dsp:cNvSpPr/>
      </dsp:nvSpPr>
      <dsp:spPr>
        <a:xfrm>
          <a:off x="4566584" y="947934"/>
          <a:ext cx="769877" cy="769877"/>
        </a:xfrm>
        <a:prstGeom prst="ellipse">
          <a:avLst/>
        </a:prstGeom>
        <a:solidFill>
          <a:schemeClr val="accent5">
            <a:hueOff val="7023780"/>
            <a:satOff val="-50354"/>
            <a:lumOff val="1681"/>
            <a:alphaOff val="0"/>
          </a:schemeClr>
        </a:solidFill>
        <a:ln w="12700" cap="flat" cmpd="sng" algn="ctr">
          <a:solidFill>
            <a:schemeClr val="accent5">
              <a:hueOff val="7023780"/>
              <a:satOff val="-50354"/>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23" tIns="12700" rIns="60023" bIns="12700"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679330" y="1060680"/>
        <a:ext cx="544385" cy="544385"/>
      </dsp:txXfrm>
    </dsp:sp>
    <dsp:sp modelId="{53FF4A5E-3675-46AE-891D-E7591BF64664}">
      <dsp:nvSpPr>
        <dsp:cNvPr id="0" name=""/>
        <dsp:cNvSpPr/>
      </dsp:nvSpPr>
      <dsp:spPr>
        <a:xfrm>
          <a:off x="4035002" y="3257495"/>
          <a:ext cx="1833041" cy="72"/>
        </a:xfrm>
        <a:prstGeom prst="rect">
          <a:avLst/>
        </a:prstGeom>
        <a:solidFill>
          <a:schemeClr val="accent5">
            <a:hueOff val="8779725"/>
            <a:satOff val="-62943"/>
            <a:lumOff val="2101"/>
            <a:alphaOff val="0"/>
          </a:schemeClr>
        </a:solidFill>
        <a:ln w="12700" cap="flat" cmpd="sng" algn="ctr">
          <a:solidFill>
            <a:schemeClr val="accent5">
              <a:hueOff val="8779725"/>
              <a:satOff val="-62943"/>
              <a:lumOff val="21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1C1FC-2BE9-4F62-8C29-86291D210A68}">
      <dsp:nvSpPr>
        <dsp:cNvPr id="0" name=""/>
        <dsp:cNvSpPr/>
      </dsp:nvSpPr>
      <dsp:spPr>
        <a:xfrm>
          <a:off x="6051347" y="691308"/>
          <a:ext cx="1833041" cy="2566258"/>
        </a:xfrm>
        <a:prstGeom prst="rect">
          <a:avLst/>
        </a:prstGeom>
        <a:solidFill>
          <a:schemeClr val="accent5">
            <a:tint val="40000"/>
            <a:alpha val="90000"/>
            <a:hueOff val="12762941"/>
            <a:satOff val="-88677"/>
            <a:lumOff val="-1412"/>
            <a:alphaOff val="0"/>
          </a:schemeClr>
        </a:solidFill>
        <a:ln w="12700" cap="flat" cmpd="sng" algn="ctr">
          <a:solidFill>
            <a:schemeClr val="accent5">
              <a:tint val="40000"/>
              <a:alpha val="90000"/>
              <a:hueOff val="12762941"/>
              <a:satOff val="-88677"/>
              <a:lumOff val="-14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911" tIns="330200" rIns="142911" bIns="330200" numCol="1" spcCol="1270" anchor="t" anchorCtr="0">
          <a:noAutofit/>
        </a:bodyPr>
        <a:lstStyle/>
        <a:p>
          <a:pPr marL="0" lvl="0" indent="0" algn="l" defTabSz="488950">
            <a:lnSpc>
              <a:spcPct val="90000"/>
            </a:lnSpc>
            <a:spcBef>
              <a:spcPct val="0"/>
            </a:spcBef>
            <a:spcAft>
              <a:spcPct val="35000"/>
            </a:spcAft>
            <a:buNone/>
          </a:pPr>
          <a:r>
            <a:rPr lang="en-US" sz="1100" kern="1200"/>
            <a:t>Utilize results as the foundation for additional community engagement/input</a:t>
          </a:r>
        </a:p>
      </dsp:txBody>
      <dsp:txXfrm>
        <a:off x="6051347" y="1666487"/>
        <a:ext cx="1833041" cy="1539754"/>
      </dsp:txXfrm>
    </dsp:sp>
    <dsp:sp modelId="{08C7B9CC-CA1F-4936-B0D1-F9BD1E0F4616}">
      <dsp:nvSpPr>
        <dsp:cNvPr id="0" name=""/>
        <dsp:cNvSpPr/>
      </dsp:nvSpPr>
      <dsp:spPr>
        <a:xfrm>
          <a:off x="6582929" y="947934"/>
          <a:ext cx="769877" cy="769877"/>
        </a:xfrm>
        <a:prstGeom prst="ellipse">
          <a:avLst/>
        </a:prstGeom>
        <a:solidFill>
          <a:schemeClr val="accent5">
            <a:hueOff val="10535670"/>
            <a:satOff val="-75531"/>
            <a:lumOff val="2522"/>
            <a:alphaOff val="0"/>
          </a:schemeClr>
        </a:solidFill>
        <a:ln w="12700" cap="flat" cmpd="sng" algn="ctr">
          <a:solidFill>
            <a:schemeClr val="accent5">
              <a:hueOff val="10535670"/>
              <a:satOff val="-75531"/>
              <a:lumOff val="25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23" tIns="12700" rIns="60023" bIns="12700"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695675" y="1060680"/>
        <a:ext cx="544385" cy="544385"/>
      </dsp:txXfrm>
    </dsp:sp>
    <dsp:sp modelId="{81EDE89E-D0D7-45BD-81C7-3A734859B9EE}">
      <dsp:nvSpPr>
        <dsp:cNvPr id="0" name=""/>
        <dsp:cNvSpPr/>
      </dsp:nvSpPr>
      <dsp:spPr>
        <a:xfrm>
          <a:off x="6051347" y="3257495"/>
          <a:ext cx="1833041" cy="72"/>
        </a:xfrm>
        <a:prstGeom prst="rect">
          <a:avLst/>
        </a:prstGeom>
        <a:solidFill>
          <a:schemeClr val="accent5">
            <a:hueOff val="12291615"/>
            <a:satOff val="-88120"/>
            <a:lumOff val="2942"/>
            <a:alphaOff val="0"/>
          </a:schemeClr>
        </a:solidFill>
        <a:ln w="12700" cap="flat" cmpd="sng" algn="ctr">
          <a:solidFill>
            <a:schemeClr val="accent5">
              <a:hueOff val="12291615"/>
              <a:satOff val="-88120"/>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0.01132</cdr:x>
      <cdr:y>0.42547</cdr:y>
    </cdr:from>
    <cdr:to>
      <cdr:x>0.51454</cdr:x>
      <cdr:y>0.55507</cdr:y>
    </cdr:to>
    <cdr:sp macro="" textlink="">
      <cdr:nvSpPr>
        <cdr:cNvPr id="2" name="TextBox 6">
          <a:extLst xmlns:a="http://schemas.openxmlformats.org/drawingml/2006/main">
            <a:ext uri="{FF2B5EF4-FFF2-40B4-BE49-F238E27FC236}">
              <a16:creationId xmlns:a16="http://schemas.microsoft.com/office/drawing/2014/main" id="{5EAB0293-7D10-16FD-7F8E-6DB08F7B4EAD}"/>
            </a:ext>
          </a:extLst>
        </cdr:cNvPr>
        <cdr:cNvSpPr txBox="1"/>
      </cdr:nvSpPr>
      <cdr:spPr>
        <a:xfrm xmlns:a="http://schemas.openxmlformats.org/drawingml/2006/main">
          <a:off x="95791" y="2344560"/>
          <a:ext cx="4258491" cy="71417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lnSpc>
              <a:spcPts val="1600"/>
            </a:lnSpc>
          </a:pPr>
          <a:r>
            <a:rPr lang="en-US" sz="1700" dirty="0"/>
            <a:t>Providing recreation opportunities, events, </a:t>
          </a:r>
          <a:br>
            <a:rPr lang="en-US" sz="1700" dirty="0"/>
          </a:br>
          <a:r>
            <a:rPr lang="en-US" sz="1700" dirty="0"/>
            <a:t>and programs at City parks and </a:t>
          </a:r>
          <a:br>
            <a:rPr lang="en-US" sz="1700" dirty="0"/>
          </a:br>
          <a:r>
            <a:rPr lang="en-US" sz="1700" dirty="0"/>
            <a:t>recreation centers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0.77051</cdr:y>
    </cdr:from>
    <cdr:to>
      <cdr:x>0.51646</cdr:x>
      <cdr:y>0.90019</cdr:y>
    </cdr:to>
    <cdr:sp macro="" textlink="">
      <cdr:nvSpPr>
        <cdr:cNvPr id="2" name="TextBox 6">
          <a:extLst xmlns:a="http://schemas.openxmlformats.org/drawingml/2006/main">
            <a:ext uri="{FF2B5EF4-FFF2-40B4-BE49-F238E27FC236}">
              <a16:creationId xmlns:a16="http://schemas.microsoft.com/office/drawing/2014/main" id="{E404DE42-72AB-3EEC-1A14-2F527EEA073A}"/>
            </a:ext>
          </a:extLst>
        </cdr:cNvPr>
        <cdr:cNvSpPr txBox="1"/>
      </cdr:nvSpPr>
      <cdr:spPr>
        <a:xfrm xmlns:a="http://schemas.openxmlformats.org/drawingml/2006/main">
          <a:off x="0" y="4033732"/>
          <a:ext cx="4319450" cy="67890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lnSpc>
              <a:spcPts val="1500"/>
            </a:lnSpc>
          </a:pPr>
          <a:r>
            <a:rPr lang="en-US" sz="1700" dirty="0"/>
            <a:t>Providing recreation opportunities, events, </a:t>
          </a:r>
          <a:br>
            <a:rPr lang="en-US" sz="1700" dirty="0"/>
          </a:br>
          <a:r>
            <a:rPr lang="en-US" sz="1700" dirty="0"/>
            <a:t>and programs at City parks and</a:t>
          </a:r>
          <a:br>
            <a:rPr lang="en-US" sz="1700" dirty="0"/>
          </a:br>
          <a:r>
            <a:rPr lang="en-US" sz="1700" dirty="0"/>
            <a:t>recreation centers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64EAB28-97EA-4884-8E3F-1BF0EFCA7FE2}" type="datetimeFigureOut">
              <a:rPr lang="en-US" smtClean="0"/>
              <a:t>6/19/2023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3726F79-8247-4A58-A4B0-8EB3C1E70169}" type="slidenum">
              <a:rPr lang="en-US" smtClean="0"/>
              <a:t>‹#›</a:t>
            </a:fld>
            <a:endParaRPr lang="en-US"/>
          </a:p>
        </p:txBody>
      </p:sp>
    </p:spTree>
    <p:extLst>
      <p:ext uri="{BB962C8B-B14F-4D97-AF65-F5344CB8AC3E}">
        <p14:creationId xmlns:p14="http://schemas.microsoft.com/office/powerpoint/2010/main" val="390217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26F79-8247-4A58-A4B0-8EB3C1E70169}" type="slidenum">
              <a:rPr lang="en-US" smtClean="0"/>
              <a:t>4</a:t>
            </a:fld>
            <a:endParaRPr lang="en-US"/>
          </a:p>
        </p:txBody>
      </p:sp>
    </p:spTree>
    <p:extLst>
      <p:ext uri="{BB962C8B-B14F-4D97-AF65-F5344CB8AC3E}">
        <p14:creationId xmlns:p14="http://schemas.microsoft.com/office/powerpoint/2010/main" val="384906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26F79-8247-4A58-A4B0-8EB3C1E70169}" type="slidenum">
              <a:rPr lang="en-US" smtClean="0"/>
              <a:t>36</a:t>
            </a:fld>
            <a:endParaRPr lang="en-US"/>
          </a:p>
        </p:txBody>
      </p:sp>
    </p:spTree>
    <p:extLst>
      <p:ext uri="{BB962C8B-B14F-4D97-AF65-F5344CB8AC3E}">
        <p14:creationId xmlns:p14="http://schemas.microsoft.com/office/powerpoint/2010/main" val="69969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26F79-8247-4A58-A4B0-8EB3C1E70169}" type="slidenum">
              <a:rPr lang="en-US" smtClean="0"/>
              <a:t>37</a:t>
            </a:fld>
            <a:endParaRPr lang="en-US"/>
          </a:p>
        </p:txBody>
      </p:sp>
    </p:spTree>
    <p:extLst>
      <p:ext uri="{BB962C8B-B14F-4D97-AF65-F5344CB8AC3E}">
        <p14:creationId xmlns:p14="http://schemas.microsoft.com/office/powerpoint/2010/main" val="109308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26F79-8247-4A58-A4B0-8EB3C1E70169}" type="slidenum">
              <a:rPr lang="en-US" smtClean="0"/>
              <a:t>38</a:t>
            </a:fld>
            <a:endParaRPr lang="en-US"/>
          </a:p>
        </p:txBody>
      </p:sp>
    </p:spTree>
    <p:extLst>
      <p:ext uri="{BB962C8B-B14F-4D97-AF65-F5344CB8AC3E}">
        <p14:creationId xmlns:p14="http://schemas.microsoft.com/office/powerpoint/2010/main" val="39794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26F79-8247-4A58-A4B0-8EB3C1E70169}" type="slidenum">
              <a:rPr lang="en-US" smtClean="0"/>
              <a:t>39</a:t>
            </a:fld>
            <a:endParaRPr lang="en-US"/>
          </a:p>
        </p:txBody>
      </p:sp>
    </p:spTree>
    <p:extLst>
      <p:ext uri="{BB962C8B-B14F-4D97-AF65-F5344CB8AC3E}">
        <p14:creationId xmlns:p14="http://schemas.microsoft.com/office/powerpoint/2010/main" val="3983020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w TAGLINE &amp; LEW">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A90B8B0-5A62-4859-8D8C-484B9B2D878C}"/>
              </a:ext>
            </a:extLst>
          </p:cNvPr>
          <p:cNvSpPr txBox="1"/>
          <p:nvPr userDrawn="1"/>
        </p:nvSpPr>
        <p:spPr>
          <a:xfrm>
            <a:off x="-1733" y="2297004"/>
            <a:ext cx="9145732" cy="1323439"/>
          </a:xfrm>
          <a:prstGeom prst="rect">
            <a:avLst/>
          </a:prstGeom>
          <a:noFill/>
        </p:spPr>
        <p:txBody>
          <a:bodyPr wrap="square" rtlCol="0" anchor="ctr">
            <a:spAutoFit/>
          </a:bodyPr>
          <a:lstStyle/>
          <a:p>
            <a:pPr algn="ctr"/>
            <a:r>
              <a:rPr lang="en-US" sz="4000" b="1" dirty="0">
                <a:latin typeface="+mj-lt"/>
              </a:rPr>
              <a:t>East Palo Alto 2023 </a:t>
            </a:r>
            <a:br>
              <a:rPr lang="en-US" sz="4000" b="1" dirty="0">
                <a:latin typeface="+mj-lt"/>
              </a:rPr>
            </a:br>
            <a:r>
              <a:rPr lang="en-US" sz="4000" b="1" dirty="0">
                <a:latin typeface="+mj-lt"/>
              </a:rPr>
              <a:t>Community Survey Highlights</a:t>
            </a:r>
          </a:p>
        </p:txBody>
      </p:sp>
      <p:sp>
        <p:nvSpPr>
          <p:cNvPr id="14" name="TextBox 13">
            <a:extLst>
              <a:ext uri="{FF2B5EF4-FFF2-40B4-BE49-F238E27FC236}">
                <a16:creationId xmlns:a16="http://schemas.microsoft.com/office/drawing/2014/main" id="{F967DC4F-B596-476D-8028-C9D42370C79F}"/>
              </a:ext>
            </a:extLst>
          </p:cNvPr>
          <p:cNvSpPr txBox="1"/>
          <p:nvPr userDrawn="1"/>
        </p:nvSpPr>
        <p:spPr>
          <a:xfrm>
            <a:off x="3464" y="3887526"/>
            <a:ext cx="9145732" cy="461665"/>
          </a:xfrm>
          <a:prstGeom prst="rect">
            <a:avLst/>
          </a:prstGeom>
          <a:noFill/>
        </p:spPr>
        <p:txBody>
          <a:bodyPr wrap="square" rtlCol="0">
            <a:spAutoFit/>
          </a:bodyPr>
          <a:lstStyle/>
          <a:p>
            <a:pPr algn="ctr"/>
            <a:r>
              <a:rPr lang="en-US" sz="2400" b="0" i="1" dirty="0">
                <a:latin typeface="+mn-lt"/>
              </a:rPr>
              <a:t>Key Findings of Survey Conducted April 27-May 21, 2023</a:t>
            </a:r>
          </a:p>
        </p:txBody>
      </p:sp>
      <p:grpSp>
        <p:nvGrpSpPr>
          <p:cNvPr id="22" name="Group 21">
            <a:extLst>
              <a:ext uri="{FF2B5EF4-FFF2-40B4-BE49-F238E27FC236}">
                <a16:creationId xmlns:a16="http://schemas.microsoft.com/office/drawing/2014/main" id="{5762B106-B50E-4CEB-B507-5796D6AB4411}"/>
              </a:ext>
            </a:extLst>
          </p:cNvPr>
          <p:cNvGrpSpPr/>
          <p:nvPr userDrawn="1"/>
        </p:nvGrpSpPr>
        <p:grpSpPr>
          <a:xfrm>
            <a:off x="0" y="0"/>
            <a:ext cx="9144000" cy="1838130"/>
            <a:chOff x="0" y="-28511"/>
            <a:chExt cx="9144000" cy="1838130"/>
          </a:xfrm>
        </p:grpSpPr>
        <p:sp>
          <p:nvSpPr>
            <p:cNvPr id="29" name="Isosceles Triangle 28">
              <a:extLst>
                <a:ext uri="{FF2B5EF4-FFF2-40B4-BE49-F238E27FC236}">
                  <a16:creationId xmlns:a16="http://schemas.microsoft.com/office/drawing/2014/main" id="{7E1A56E3-7FE3-4343-9230-80A6917526AA}"/>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02AEB40-8260-490F-8DF4-9E58E13E733B}"/>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A975CB0-E8CB-4CD8-98B3-4AB8746CB317}"/>
                </a:ext>
              </a:extLst>
            </p:cNvPr>
            <p:cNvSpPr/>
            <p:nvPr/>
          </p:nvSpPr>
          <p:spPr>
            <a:xfrm rot="3156271">
              <a:off x="3695634"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16730604-3DB6-4316-9903-94A6525BFC75}"/>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TextBox 16">
            <a:extLst>
              <a:ext uri="{FF2B5EF4-FFF2-40B4-BE49-F238E27FC236}">
                <a16:creationId xmlns:a16="http://schemas.microsoft.com/office/drawing/2014/main" id="{776E5BF7-1AC5-46F2-959E-D342FFEEBA52}"/>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320-1073</a:t>
            </a:r>
          </a:p>
        </p:txBody>
      </p:sp>
      <p:grpSp>
        <p:nvGrpSpPr>
          <p:cNvPr id="18" name="Group 17">
            <a:extLst>
              <a:ext uri="{FF2B5EF4-FFF2-40B4-BE49-F238E27FC236}">
                <a16:creationId xmlns:a16="http://schemas.microsoft.com/office/drawing/2014/main" id="{EBE62158-6C42-47EB-84FC-244894899D9F}"/>
              </a:ext>
            </a:extLst>
          </p:cNvPr>
          <p:cNvGrpSpPr/>
          <p:nvPr userDrawn="1"/>
        </p:nvGrpSpPr>
        <p:grpSpPr>
          <a:xfrm flipV="1">
            <a:off x="0" y="6657975"/>
            <a:ext cx="9144000" cy="200025"/>
            <a:chOff x="0" y="0"/>
            <a:chExt cx="12192000" cy="266700"/>
          </a:xfrm>
        </p:grpSpPr>
        <p:sp>
          <p:nvSpPr>
            <p:cNvPr id="19" name="Rectangle 18">
              <a:extLst>
                <a:ext uri="{FF2B5EF4-FFF2-40B4-BE49-F238E27FC236}">
                  <a16:creationId xmlns:a16="http://schemas.microsoft.com/office/drawing/2014/main" id="{8DCFF6DA-514D-4710-87FD-8C45C2D623C3}"/>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Rectangle 19">
              <a:extLst>
                <a:ext uri="{FF2B5EF4-FFF2-40B4-BE49-F238E27FC236}">
                  <a16:creationId xmlns:a16="http://schemas.microsoft.com/office/drawing/2014/main" id="{D4470C9E-0A50-4A1E-B6FF-EE3A6535A81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24" name="Group 23">
            <a:extLst>
              <a:ext uri="{FF2B5EF4-FFF2-40B4-BE49-F238E27FC236}">
                <a16:creationId xmlns:a16="http://schemas.microsoft.com/office/drawing/2014/main" id="{5E565A39-EC85-4BA4-9826-AFF35C931147}"/>
              </a:ext>
            </a:extLst>
          </p:cNvPr>
          <p:cNvGrpSpPr/>
          <p:nvPr userDrawn="1"/>
        </p:nvGrpSpPr>
        <p:grpSpPr>
          <a:xfrm>
            <a:off x="1553491" y="5021763"/>
            <a:ext cx="4247116" cy="1376824"/>
            <a:chOff x="2044851" y="5126102"/>
            <a:chExt cx="4218107" cy="1376824"/>
          </a:xfrm>
        </p:grpSpPr>
        <p:pic>
          <p:nvPicPr>
            <p:cNvPr id="25" name="Picture 2">
              <a:extLst>
                <a:ext uri="{FF2B5EF4-FFF2-40B4-BE49-F238E27FC236}">
                  <a16:creationId xmlns:a16="http://schemas.microsoft.com/office/drawing/2014/main" id="{0171FC58-99B0-4380-8459-B4E886E3C7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4886135" y="5126102"/>
              <a:ext cx="1376823" cy="137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descr="A close up of a sign&#10;&#10;Description generated with very high confidence">
              <a:extLst>
                <a:ext uri="{FF2B5EF4-FFF2-40B4-BE49-F238E27FC236}">
                  <a16:creationId xmlns:a16="http://schemas.microsoft.com/office/drawing/2014/main" id="{12FCC349-245E-4DF3-A9BE-72E833ECBB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4851" y="5363598"/>
              <a:ext cx="2781066" cy="1054358"/>
            </a:xfrm>
            <a:prstGeom prst="rect">
              <a:avLst/>
            </a:prstGeom>
          </p:spPr>
        </p:pic>
      </p:grpSp>
      <p:grpSp>
        <p:nvGrpSpPr>
          <p:cNvPr id="3" name="Group 2">
            <a:extLst>
              <a:ext uri="{FF2B5EF4-FFF2-40B4-BE49-F238E27FC236}">
                <a16:creationId xmlns:a16="http://schemas.microsoft.com/office/drawing/2014/main" id="{687C6098-8816-8C2E-4AEB-825A23E1F163}"/>
              </a:ext>
            </a:extLst>
          </p:cNvPr>
          <p:cNvGrpSpPr/>
          <p:nvPr userDrawn="1"/>
        </p:nvGrpSpPr>
        <p:grpSpPr>
          <a:xfrm>
            <a:off x="217939" y="1585042"/>
            <a:ext cx="1434995" cy="1382772"/>
            <a:chOff x="3644624" y="694797"/>
            <a:chExt cx="2524628" cy="2432750"/>
          </a:xfrm>
        </p:grpSpPr>
        <p:sp>
          <p:nvSpPr>
            <p:cNvPr id="4" name="Oval 3">
              <a:extLst>
                <a:ext uri="{FF2B5EF4-FFF2-40B4-BE49-F238E27FC236}">
                  <a16:creationId xmlns:a16="http://schemas.microsoft.com/office/drawing/2014/main" id="{058C2F86-540F-ED8E-467F-6800BD5A0777}"/>
                </a:ext>
              </a:extLst>
            </p:cNvPr>
            <p:cNvSpPr/>
            <p:nvPr userDrawn="1"/>
          </p:nvSpPr>
          <p:spPr bwMode="auto">
            <a:xfrm>
              <a:off x="3695346" y="694797"/>
              <a:ext cx="2416758" cy="2416758"/>
            </a:xfrm>
            <a:prstGeom prst="ellipse">
              <a:avLst/>
            </a:prstGeom>
            <a:solidFill>
              <a:schemeClr val="bg1"/>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A401310A-EA94-B1C3-55AF-3FF126FDCDC6}"/>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4624" y="694797"/>
              <a:ext cx="2524628" cy="2432750"/>
            </a:xfrm>
            <a:prstGeom prst="rect">
              <a:avLst/>
            </a:prstGeom>
          </p:spPr>
        </p:pic>
      </p:grpSp>
      <p:pic>
        <p:nvPicPr>
          <p:cNvPr id="6" name="Picture 5">
            <a:extLst>
              <a:ext uri="{FF2B5EF4-FFF2-40B4-BE49-F238E27FC236}">
                <a16:creationId xmlns:a16="http://schemas.microsoft.com/office/drawing/2014/main" id="{0F8D791E-236F-A7F0-C0BA-088BA71C6C86}"/>
              </a:ext>
            </a:extLst>
          </p:cNvPr>
          <p:cNvPicPr>
            <a:picLocks noChangeAspect="1"/>
          </p:cNvPicPr>
          <p:nvPr userDrawn="1"/>
        </p:nvPicPr>
        <p:blipFill>
          <a:blip r:embed="rId5"/>
          <a:stretch>
            <a:fillRect/>
          </a:stretch>
        </p:blipFill>
        <p:spPr>
          <a:xfrm>
            <a:off x="5972441" y="5208356"/>
            <a:ext cx="1119997" cy="1105261"/>
          </a:xfrm>
          <a:prstGeom prst="rect">
            <a:avLst/>
          </a:prstGeom>
        </p:spPr>
      </p:pic>
    </p:spTree>
    <p:extLst>
      <p:ext uri="{BB962C8B-B14F-4D97-AF65-F5344CB8AC3E}">
        <p14:creationId xmlns:p14="http://schemas.microsoft.com/office/powerpoint/2010/main" val="234693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Question">
    <p:spTree>
      <p:nvGrpSpPr>
        <p:cNvPr id="1" name=""/>
        <p:cNvGrpSpPr/>
        <p:nvPr/>
      </p:nvGrpSpPr>
      <p:grpSpPr>
        <a:xfrm>
          <a:off x="0" y="0"/>
          <a:ext cx="0" cy="0"/>
          <a:chOff x="0" y="0"/>
          <a:chExt cx="0" cy="0"/>
        </a:xfrm>
      </p:grpSpPr>
      <p:sp>
        <p:nvSpPr>
          <p:cNvPr id="7" name="Title 1"/>
          <p:cNvSpPr>
            <a:spLocks noGrp="1"/>
          </p:cNvSpPr>
          <p:nvPr>
            <p:ph type="title"/>
          </p:nvPr>
        </p:nvSpPr>
        <p:spPr>
          <a:xfrm>
            <a:off x="134556" y="190500"/>
            <a:ext cx="8874889" cy="1143000"/>
          </a:xfrm>
          <a:prstGeom prst="rect">
            <a:avLst/>
          </a:prstGeom>
        </p:spPr>
        <p:txBody>
          <a:bodyPr/>
          <a:lstStyle>
            <a:lvl1pPr algn="ctr">
              <a:defRPr sz="2900" b="1"/>
            </a:lvl1pPr>
          </a:lstStyle>
          <a:p>
            <a:r>
              <a:rPr lang="en-US" dirty="0"/>
              <a:t>Click to edit Master title style</a:t>
            </a:r>
          </a:p>
        </p:txBody>
      </p:sp>
      <p:sp>
        <p:nvSpPr>
          <p:cNvPr id="3" name="Text Placeholder 9"/>
          <p:cNvSpPr>
            <a:spLocks noGrp="1"/>
          </p:cNvSpPr>
          <p:nvPr>
            <p:ph type="body" sz="quarter" idx="10"/>
          </p:nvPr>
        </p:nvSpPr>
        <p:spPr>
          <a:xfrm>
            <a:off x="862642" y="6315627"/>
            <a:ext cx="8281358" cy="398207"/>
          </a:xfrm>
          <a:prstGeom prst="rect">
            <a:avLst/>
          </a:prstGeom>
        </p:spPr>
        <p:txBody>
          <a:bodyPr anchor="b"/>
          <a:lstStyle>
            <a:lvl1pPr marL="0" indent="0">
              <a:buNone/>
              <a:defRPr sz="100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980764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mp; Content">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34557" y="274638"/>
            <a:ext cx="8874506" cy="1143000"/>
          </a:xfrm>
          <a:prstGeom prst="rect">
            <a:avLst/>
          </a:prstGeom>
        </p:spPr>
        <p:txBody>
          <a:bodyPr/>
          <a:lstStyle>
            <a:lvl1pPr algn="ctr">
              <a:defRPr sz="3000" b="1"/>
            </a:lvl1pPr>
          </a:lstStyle>
          <a:p>
            <a:r>
              <a:rPr lang="en-US" dirty="0"/>
              <a:t>Click to edit Master title style</a:t>
            </a:r>
          </a:p>
        </p:txBody>
      </p:sp>
      <p:sp>
        <p:nvSpPr>
          <p:cNvPr id="9" name="Text Placeholder 8"/>
          <p:cNvSpPr>
            <a:spLocks noGrp="1"/>
          </p:cNvSpPr>
          <p:nvPr>
            <p:ph type="body" sz="quarter" idx="10"/>
          </p:nvPr>
        </p:nvSpPr>
        <p:spPr>
          <a:xfrm>
            <a:off x="134938" y="970060"/>
            <a:ext cx="8874125" cy="5548216"/>
          </a:xfrm>
          <a:prstGeom prst="rect">
            <a:avLst/>
          </a:prstGeom>
        </p:spPr>
        <p:txBody>
          <a:bodyPr/>
          <a:lstStyle>
            <a:lvl1pPr marL="342900" indent="-342900">
              <a:buFont typeface="Wingdings" panose="05000000000000000000" pitchFamily="2" charset="2"/>
              <a:buChar char="ü"/>
              <a:defRPr sz="2800"/>
            </a:lvl1pPr>
            <a:lvl2pPr marL="685800" indent="-228600">
              <a:buFont typeface="Wingdings" panose="05000000000000000000" pitchFamily="2" charset="2"/>
              <a:buChar char="§"/>
              <a:defRPr sz="2400"/>
            </a:lvl2pPr>
            <a:lvl3pPr>
              <a:defRPr sz="2000"/>
            </a:lvl3pPr>
            <a:lvl4pPr marL="1600200" indent="-228600">
              <a:buFont typeface="Wingdings" panose="05000000000000000000" pitchFamily="2" charset="2"/>
              <a:buChar char="v"/>
              <a:defRPr sz="1800"/>
            </a:lvl4pPr>
            <a:lvl5pPr marL="2057400" indent="-228600">
              <a:buFont typeface="Courier New" panose="02070309020205020404" pitchFamily="49" charset="0"/>
              <a:buChar char="o"/>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837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 TAGLINE">
    <p:spTree>
      <p:nvGrpSpPr>
        <p:cNvPr id="1" name=""/>
        <p:cNvGrpSpPr/>
        <p:nvPr/>
      </p:nvGrpSpPr>
      <p:grpSpPr>
        <a:xfrm>
          <a:off x="0" y="0"/>
          <a:ext cx="0" cy="0"/>
          <a:chOff x="0" y="0"/>
          <a:chExt cx="0" cy="0"/>
        </a:xfrm>
      </p:grpSpPr>
      <p:pic>
        <p:nvPicPr>
          <p:cNvPr id="28" name="Picture 27" descr="A close up of a sign&#10;&#10;Description generated with very high confidence">
            <a:extLst>
              <a:ext uri="{FF2B5EF4-FFF2-40B4-BE49-F238E27FC236}">
                <a16:creationId xmlns:a16="http://schemas.microsoft.com/office/drawing/2014/main" id="{2300924F-B074-4A40-B325-169EEE87B5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296" y="5180912"/>
            <a:ext cx="3525408" cy="1275773"/>
          </a:xfrm>
          <a:prstGeom prst="rect">
            <a:avLst/>
          </a:prstGeom>
        </p:spPr>
      </p:pic>
      <p:grpSp>
        <p:nvGrpSpPr>
          <p:cNvPr id="21" name="Group 20">
            <a:extLst>
              <a:ext uri="{FF2B5EF4-FFF2-40B4-BE49-F238E27FC236}">
                <a16:creationId xmlns:a16="http://schemas.microsoft.com/office/drawing/2014/main" id="{3437FD3D-C535-4B45-8588-0308B9976663}"/>
              </a:ext>
            </a:extLst>
          </p:cNvPr>
          <p:cNvGrpSpPr/>
          <p:nvPr userDrawn="1"/>
        </p:nvGrpSpPr>
        <p:grpSpPr>
          <a:xfrm>
            <a:off x="0" y="0"/>
            <a:ext cx="9144000" cy="1838130"/>
            <a:chOff x="0" y="-28511"/>
            <a:chExt cx="9144000" cy="1838130"/>
          </a:xfrm>
        </p:grpSpPr>
        <p:sp>
          <p:nvSpPr>
            <p:cNvPr id="22" name="Isosceles Triangle 21">
              <a:extLst>
                <a:ext uri="{FF2B5EF4-FFF2-40B4-BE49-F238E27FC236}">
                  <a16:creationId xmlns:a16="http://schemas.microsoft.com/office/drawing/2014/main" id="{F107380F-599F-4341-8A18-C168506EAA30}"/>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7E4C6E4-4A48-4366-A618-2A93BE7BAECD}"/>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848BB92-5A3E-4AC4-8423-731467C42A35}"/>
                </a:ext>
              </a:extLst>
            </p:cNvPr>
            <p:cNvSpPr/>
            <p:nvPr/>
          </p:nvSpPr>
          <p:spPr>
            <a:xfrm rot="3156271">
              <a:off x="3695634"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6D994822-5EB0-442E-AEAA-375550E18771}"/>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TextBox 15">
            <a:extLst>
              <a:ext uri="{FF2B5EF4-FFF2-40B4-BE49-F238E27FC236}">
                <a16:creationId xmlns:a16="http://schemas.microsoft.com/office/drawing/2014/main" id="{5A68FC84-5D8B-459D-B9C7-8BEC8EE4F6F2}"/>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320-1073</a:t>
            </a:r>
          </a:p>
        </p:txBody>
      </p:sp>
      <p:grpSp>
        <p:nvGrpSpPr>
          <p:cNvPr id="17" name="Group 16">
            <a:extLst>
              <a:ext uri="{FF2B5EF4-FFF2-40B4-BE49-F238E27FC236}">
                <a16:creationId xmlns:a16="http://schemas.microsoft.com/office/drawing/2014/main" id="{2535F7C7-47CF-4B41-9DF0-48D853865434}"/>
              </a:ext>
            </a:extLst>
          </p:cNvPr>
          <p:cNvGrpSpPr/>
          <p:nvPr userDrawn="1"/>
        </p:nvGrpSpPr>
        <p:grpSpPr>
          <a:xfrm flipV="1">
            <a:off x="0" y="6657975"/>
            <a:ext cx="9144000" cy="200025"/>
            <a:chOff x="0" y="0"/>
            <a:chExt cx="12192000" cy="266700"/>
          </a:xfrm>
        </p:grpSpPr>
        <p:sp>
          <p:nvSpPr>
            <p:cNvPr id="18" name="Rectangle 17">
              <a:extLst>
                <a:ext uri="{FF2B5EF4-FFF2-40B4-BE49-F238E27FC236}">
                  <a16:creationId xmlns:a16="http://schemas.microsoft.com/office/drawing/2014/main" id="{43F22B83-4A61-4A28-AB33-00523D367C06}"/>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9" name="Rectangle 18">
              <a:extLst>
                <a:ext uri="{FF2B5EF4-FFF2-40B4-BE49-F238E27FC236}">
                  <a16:creationId xmlns:a16="http://schemas.microsoft.com/office/drawing/2014/main" id="{EAAA1A88-561E-472F-97CC-22DBB1AECE50}"/>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2" name="TextBox 1">
            <a:extLst>
              <a:ext uri="{FF2B5EF4-FFF2-40B4-BE49-F238E27FC236}">
                <a16:creationId xmlns:a16="http://schemas.microsoft.com/office/drawing/2014/main" id="{3AD26E4C-8E51-064F-4884-8F4BFDF9C213}"/>
              </a:ext>
            </a:extLst>
          </p:cNvPr>
          <p:cNvSpPr txBox="1"/>
          <p:nvPr userDrawn="1"/>
        </p:nvSpPr>
        <p:spPr>
          <a:xfrm>
            <a:off x="-1733" y="2297004"/>
            <a:ext cx="9145732" cy="1323439"/>
          </a:xfrm>
          <a:prstGeom prst="rect">
            <a:avLst/>
          </a:prstGeom>
          <a:noFill/>
        </p:spPr>
        <p:txBody>
          <a:bodyPr wrap="square" rtlCol="0" anchor="ctr">
            <a:spAutoFit/>
          </a:bodyPr>
          <a:lstStyle/>
          <a:p>
            <a:pPr algn="ctr"/>
            <a:r>
              <a:rPr lang="en-US" sz="4000" b="1" dirty="0">
                <a:latin typeface="+mj-lt"/>
              </a:rPr>
              <a:t>East Palo Alto </a:t>
            </a:r>
            <a:br>
              <a:rPr lang="en-US" sz="4000" b="1" dirty="0">
                <a:latin typeface="+mj-lt"/>
              </a:rPr>
            </a:br>
            <a:r>
              <a:rPr lang="en-US" sz="4000" b="1" dirty="0">
                <a:latin typeface="+mj-lt"/>
              </a:rPr>
              <a:t>2023 Community Survey</a:t>
            </a:r>
          </a:p>
        </p:txBody>
      </p:sp>
      <p:sp>
        <p:nvSpPr>
          <p:cNvPr id="3" name="TextBox 2">
            <a:extLst>
              <a:ext uri="{FF2B5EF4-FFF2-40B4-BE49-F238E27FC236}">
                <a16:creationId xmlns:a16="http://schemas.microsoft.com/office/drawing/2014/main" id="{4CB1E14C-454B-95CB-8941-DF59268C8490}"/>
              </a:ext>
            </a:extLst>
          </p:cNvPr>
          <p:cNvSpPr txBox="1"/>
          <p:nvPr userDrawn="1"/>
        </p:nvSpPr>
        <p:spPr>
          <a:xfrm>
            <a:off x="3464" y="3887526"/>
            <a:ext cx="9145732" cy="461665"/>
          </a:xfrm>
          <a:prstGeom prst="rect">
            <a:avLst/>
          </a:prstGeom>
          <a:noFill/>
        </p:spPr>
        <p:txBody>
          <a:bodyPr wrap="square" rtlCol="0">
            <a:spAutoFit/>
          </a:bodyPr>
          <a:lstStyle/>
          <a:p>
            <a:pPr algn="ctr"/>
            <a:r>
              <a:rPr lang="en-US" sz="2400" b="0" i="1" dirty="0">
                <a:latin typeface="+mn-lt"/>
              </a:rPr>
              <a:t>Key Findings of Survey Conducted April 27-May 21, 2023</a:t>
            </a:r>
          </a:p>
        </p:txBody>
      </p:sp>
      <p:grpSp>
        <p:nvGrpSpPr>
          <p:cNvPr id="5" name="Group 4">
            <a:extLst>
              <a:ext uri="{FF2B5EF4-FFF2-40B4-BE49-F238E27FC236}">
                <a16:creationId xmlns:a16="http://schemas.microsoft.com/office/drawing/2014/main" id="{96E4CCF1-1E13-14EA-7F45-5B534F90CCC6}"/>
              </a:ext>
            </a:extLst>
          </p:cNvPr>
          <p:cNvGrpSpPr/>
          <p:nvPr userDrawn="1"/>
        </p:nvGrpSpPr>
        <p:grpSpPr>
          <a:xfrm>
            <a:off x="217939" y="1585042"/>
            <a:ext cx="1434995" cy="1382772"/>
            <a:chOff x="3644624" y="694797"/>
            <a:chExt cx="2524628" cy="2432750"/>
          </a:xfrm>
        </p:grpSpPr>
        <p:sp>
          <p:nvSpPr>
            <p:cNvPr id="6" name="Oval 5">
              <a:extLst>
                <a:ext uri="{FF2B5EF4-FFF2-40B4-BE49-F238E27FC236}">
                  <a16:creationId xmlns:a16="http://schemas.microsoft.com/office/drawing/2014/main" id="{F9118821-DEFC-7C9E-5A9D-80875D798E0A}"/>
                </a:ext>
              </a:extLst>
            </p:cNvPr>
            <p:cNvSpPr/>
            <p:nvPr userDrawn="1"/>
          </p:nvSpPr>
          <p:spPr bwMode="auto">
            <a:xfrm>
              <a:off x="3695346" y="694797"/>
              <a:ext cx="2416758" cy="2416758"/>
            </a:xfrm>
            <a:prstGeom prst="ellipse">
              <a:avLst/>
            </a:prstGeom>
            <a:solidFill>
              <a:schemeClr val="bg1"/>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C8FCF2E6-D163-ED5B-B3BF-D5C60FD33B2C}"/>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4624" y="694797"/>
              <a:ext cx="2524628" cy="2432750"/>
            </a:xfrm>
            <a:prstGeom prst="rect">
              <a:avLst/>
            </a:prstGeom>
          </p:spPr>
        </p:pic>
      </p:grpSp>
    </p:spTree>
    <p:extLst>
      <p:ext uri="{BB962C8B-B14F-4D97-AF65-F5344CB8AC3E}">
        <p14:creationId xmlns:p14="http://schemas.microsoft.com/office/powerpoint/2010/main" val="77683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SLIDE-L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207399"/>
            <a:ext cx="9144000" cy="1138338"/>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790428" y="6243775"/>
            <a:ext cx="8303329" cy="413259"/>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
        <p:nvSpPr>
          <p:cNvPr id="11" name="Text Placeholder 10">
            <a:extLst>
              <a:ext uri="{FF2B5EF4-FFF2-40B4-BE49-F238E27FC236}">
                <a16:creationId xmlns:a16="http://schemas.microsoft.com/office/drawing/2014/main" id="{FE61E77B-2CD2-4F65-8B29-A7FC3EE086D1}"/>
              </a:ext>
            </a:extLst>
          </p:cNvPr>
          <p:cNvSpPr>
            <a:spLocks noGrp="1"/>
          </p:cNvSpPr>
          <p:nvPr>
            <p:ph type="body" sz="quarter" idx="11"/>
          </p:nvPr>
        </p:nvSpPr>
        <p:spPr>
          <a:xfrm>
            <a:off x="117872" y="966159"/>
            <a:ext cx="8908257" cy="5110552"/>
          </a:xfrm>
          <a:prstGeom prst="rect">
            <a:avLst/>
          </a:prstGeom>
        </p:spPr>
        <p:txBody>
          <a:bodyPr/>
          <a:lstStyle>
            <a:lvl1pPr>
              <a:buSzPct val="120000"/>
              <a:defRPr/>
            </a:lvl1pPr>
            <a:lvl2pPr>
              <a:buFont typeface="Wingdings" panose="05000000000000000000" pitchFamily="2" charset="2"/>
              <a:buChar char="§"/>
              <a:defRPr/>
            </a:lvl2pPr>
            <a:lvl3pPr>
              <a:buSzPct val="98000"/>
              <a:buFont typeface="Courier New" panose="02070309020205020404" pitchFamily="49" charset="0"/>
              <a:buChar char="o"/>
              <a:defRPr/>
            </a:lvl3pPr>
            <a:lvl4pPr>
              <a:buFont typeface="Arial" panose="020B0604020202020204" pitchFamily="34" charset="0"/>
              <a:buChar char="•"/>
              <a:defRPr/>
            </a:lvl4pPr>
            <a:lvl5pPr>
              <a:buFont typeface="Wingdings" panose="05000000000000000000" pitchFamily="2" charset="2"/>
              <a:buChar char="§"/>
              <a:defRPr/>
            </a:lvl5pPr>
          </a:lstStyle>
          <a:p>
            <a:endParaRPr lang="en-US" dirty="0"/>
          </a:p>
        </p:txBody>
      </p:sp>
      <p:pic>
        <p:nvPicPr>
          <p:cNvPr id="5" name="Picture 4">
            <a:extLst>
              <a:ext uri="{FF2B5EF4-FFF2-40B4-BE49-F238E27FC236}">
                <a16:creationId xmlns:a16="http://schemas.microsoft.com/office/drawing/2014/main" id="{C51E12C3-603C-4A42-9982-2305C7E1CB05}"/>
              </a:ext>
            </a:extLst>
          </p:cNvPr>
          <p:cNvPicPr>
            <a:picLocks noChangeAspect="1"/>
          </p:cNvPicPr>
          <p:nvPr userDrawn="1"/>
        </p:nvPicPr>
        <p:blipFill rotWithShape="1">
          <a:blip r:embed="rId2"/>
          <a:srcRect t="23469" b="63622"/>
          <a:stretch/>
        </p:blipFill>
        <p:spPr>
          <a:xfrm>
            <a:off x="0" y="0"/>
            <a:ext cx="9144000" cy="130207"/>
          </a:xfrm>
          <a:prstGeom prst="rect">
            <a:avLst/>
          </a:prstGeom>
        </p:spPr>
      </p:pic>
      <p:sp>
        <p:nvSpPr>
          <p:cNvPr id="6" name="Rectangle 5">
            <a:extLst>
              <a:ext uri="{FF2B5EF4-FFF2-40B4-BE49-F238E27FC236}">
                <a16:creationId xmlns:a16="http://schemas.microsoft.com/office/drawing/2014/main" id="{2859CA8E-E7D0-4628-B79D-5B5801DE0CBC}"/>
              </a:ext>
            </a:extLst>
          </p:cNvPr>
          <p:cNvSpPr/>
          <p:nvPr userDrawn="1"/>
        </p:nvSpPr>
        <p:spPr>
          <a:xfrm flipV="1">
            <a:off x="818136" y="6655031"/>
            <a:ext cx="8330184" cy="94503"/>
          </a:xfrm>
          <a:prstGeom prst="rect">
            <a:avLst/>
          </a:pr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7" name="Rectangle 6">
            <a:extLst>
              <a:ext uri="{FF2B5EF4-FFF2-40B4-BE49-F238E27FC236}">
                <a16:creationId xmlns:a16="http://schemas.microsoft.com/office/drawing/2014/main" id="{A70C74A4-8C23-4C18-9B66-0367DF2A06CA}"/>
              </a:ext>
            </a:extLst>
          </p:cNvPr>
          <p:cNvSpPr/>
          <p:nvPr userDrawn="1"/>
        </p:nvSpPr>
        <p:spPr>
          <a:xfrm flipV="1">
            <a:off x="818136" y="6685121"/>
            <a:ext cx="8330184" cy="195218"/>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4" name="Picture 2">
            <a:extLst>
              <a:ext uri="{FF2B5EF4-FFF2-40B4-BE49-F238E27FC236}">
                <a16:creationId xmlns:a16="http://schemas.microsoft.com/office/drawing/2014/main" id="{5743201C-F896-46AA-88D6-68CF5F02FDD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25217" y="6007042"/>
            <a:ext cx="910338" cy="91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4">
            <a:extLst>
              <a:ext uri="{FF2B5EF4-FFF2-40B4-BE49-F238E27FC236}">
                <a16:creationId xmlns:a16="http://schemas.microsoft.com/office/drawing/2014/main" id="{3A5CE150-7F4F-4E5F-89D3-C163FB2BCBEB}"/>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406933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D3E3-746D-95F0-F835-9C869F9C3C17}"/>
              </a:ext>
            </a:extLst>
          </p:cNvPr>
          <p:cNvSpPr>
            <a:spLocks noGrp="1"/>
          </p:cNvSpPr>
          <p:nvPr>
            <p:ph type="title"/>
          </p:nvPr>
        </p:nvSpPr>
        <p:spPr>
          <a:xfrm>
            <a:off x="0" y="184277"/>
            <a:ext cx="9144000" cy="1118329"/>
          </a:xfrm>
          <a:prstGeom prst="rect">
            <a:avLst/>
          </a:prstGeom>
          <a:noFill/>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Tree>
    <p:extLst>
      <p:ext uri="{BB962C8B-B14F-4D97-AF65-F5344CB8AC3E}">
        <p14:creationId xmlns:p14="http://schemas.microsoft.com/office/powerpoint/2010/main" val="131226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84277"/>
            <a:ext cx="9144000" cy="1118329"/>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184669"/>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90841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62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IVIDER SLIDE">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71CBB89-E60B-43C9-800B-C82ADEFAA2D8}"/>
              </a:ext>
            </a:extLst>
          </p:cNvPr>
          <p:cNvGrpSpPr/>
          <p:nvPr userDrawn="1"/>
        </p:nvGrpSpPr>
        <p:grpSpPr>
          <a:xfrm>
            <a:off x="0" y="6646536"/>
            <a:ext cx="9144000" cy="211464"/>
            <a:chOff x="0" y="6646536"/>
            <a:chExt cx="9144000" cy="211464"/>
          </a:xfrm>
        </p:grpSpPr>
        <p:sp>
          <p:nvSpPr>
            <p:cNvPr id="43" name="Rectangle 42">
              <a:extLst>
                <a:ext uri="{FF2B5EF4-FFF2-40B4-BE49-F238E27FC236}">
                  <a16:creationId xmlns:a16="http://schemas.microsoft.com/office/drawing/2014/main" id="{A31B2FF4-F186-4D65-8FCE-27FE57CB8698}"/>
                </a:ext>
              </a:extLst>
            </p:cNvPr>
            <p:cNvSpPr/>
            <p:nvPr userDrawn="1"/>
          </p:nvSpPr>
          <p:spPr>
            <a:xfrm flipV="1">
              <a:off x="0" y="6646536"/>
              <a:ext cx="9144000" cy="13493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4" name="Rectangle 43">
              <a:extLst>
                <a:ext uri="{FF2B5EF4-FFF2-40B4-BE49-F238E27FC236}">
                  <a16:creationId xmlns:a16="http://schemas.microsoft.com/office/drawing/2014/main" id="{99F28FB2-7052-4849-B247-759780118E6C}"/>
                </a:ext>
              </a:extLst>
            </p:cNvPr>
            <p:cNvSpPr/>
            <p:nvPr userDrawn="1"/>
          </p:nvSpPr>
          <p:spPr>
            <a:xfrm flipV="1">
              <a:off x="0" y="6685121"/>
              <a:ext cx="9144000"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2" name="Title 11">
            <a:extLst>
              <a:ext uri="{FF2B5EF4-FFF2-40B4-BE49-F238E27FC236}">
                <a16:creationId xmlns:a16="http://schemas.microsoft.com/office/drawing/2014/main" id="{28B1B66E-90B1-4A74-BDB8-692D2A496ACE}"/>
              </a:ext>
            </a:extLst>
          </p:cNvPr>
          <p:cNvSpPr>
            <a:spLocks noGrp="1"/>
          </p:cNvSpPr>
          <p:nvPr>
            <p:ph type="title"/>
          </p:nvPr>
        </p:nvSpPr>
        <p:spPr>
          <a:xfrm>
            <a:off x="0" y="1846771"/>
            <a:ext cx="9144000" cy="4768394"/>
          </a:xfrm>
          <a:prstGeom prst="rect">
            <a:avLst/>
          </a:prstGeom>
        </p:spPr>
        <p:txBody>
          <a:bodyPr anchor="ctr">
            <a:normAutofit/>
          </a:bodyPr>
          <a:lstStyle>
            <a:lvl1pPr algn="ctr">
              <a:defRPr sz="5000"/>
            </a:lvl1pPr>
          </a:lstStyle>
          <a:p>
            <a:r>
              <a:rPr lang="en-US" dirty="0"/>
              <a:t>Click to edit Master title style</a:t>
            </a:r>
          </a:p>
        </p:txBody>
      </p:sp>
      <p:grpSp>
        <p:nvGrpSpPr>
          <p:cNvPr id="13" name="Group 12">
            <a:extLst>
              <a:ext uri="{FF2B5EF4-FFF2-40B4-BE49-F238E27FC236}">
                <a16:creationId xmlns:a16="http://schemas.microsoft.com/office/drawing/2014/main" id="{307ECAA6-66CE-4820-BB05-B4FBE5066914}"/>
              </a:ext>
            </a:extLst>
          </p:cNvPr>
          <p:cNvGrpSpPr/>
          <p:nvPr userDrawn="1"/>
        </p:nvGrpSpPr>
        <p:grpSpPr>
          <a:xfrm>
            <a:off x="0" y="0"/>
            <a:ext cx="9144000" cy="1838130"/>
            <a:chOff x="0" y="-28511"/>
            <a:chExt cx="9144000" cy="1838130"/>
          </a:xfrm>
        </p:grpSpPr>
        <p:sp>
          <p:nvSpPr>
            <p:cNvPr id="14" name="Isosceles Triangle 13">
              <a:extLst>
                <a:ext uri="{FF2B5EF4-FFF2-40B4-BE49-F238E27FC236}">
                  <a16:creationId xmlns:a16="http://schemas.microsoft.com/office/drawing/2014/main" id="{97467F6F-2E73-4256-BD7B-41CE0F2BFA21}"/>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CD70C9-90DA-4874-807D-A3AD37F0B3F7}"/>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5EE5452-B20C-4204-8CD2-8B17D6BB2C25}"/>
                </a:ext>
              </a:extLst>
            </p:cNvPr>
            <p:cNvSpPr/>
            <p:nvPr/>
          </p:nvSpPr>
          <p:spPr>
            <a:xfrm rot="3156271">
              <a:off x="3695634"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15442F7D-6A0D-414A-ACB6-547723A34D3A}"/>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Text Box 14">
            <a:extLst>
              <a:ext uri="{FF2B5EF4-FFF2-40B4-BE49-F238E27FC236}">
                <a16:creationId xmlns:a16="http://schemas.microsoft.com/office/drawing/2014/main" id="{3434CA27-A808-44F8-8B68-01D907AC1DD7}"/>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33894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 FM3 OK">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30857DB-A9B1-4E68-933D-7C78AAFC3C56}"/>
              </a:ext>
            </a:extLst>
          </p:cNvPr>
          <p:cNvGrpSpPr/>
          <p:nvPr userDrawn="1"/>
        </p:nvGrpSpPr>
        <p:grpSpPr>
          <a:xfrm flipV="1">
            <a:off x="0" y="6675741"/>
            <a:ext cx="9144000" cy="182259"/>
            <a:chOff x="0" y="0"/>
            <a:chExt cx="12192000" cy="243012"/>
          </a:xfrm>
        </p:grpSpPr>
        <p:sp>
          <p:nvSpPr>
            <p:cNvPr id="19" name="Rectangle 18">
              <a:extLst>
                <a:ext uri="{FF2B5EF4-FFF2-40B4-BE49-F238E27FC236}">
                  <a16:creationId xmlns:a16="http://schemas.microsoft.com/office/drawing/2014/main" id="{31247D55-6BE1-4BDB-9713-0D81B7AC88F5}"/>
                </a:ext>
              </a:extLst>
            </p:cNvPr>
            <p:cNvSpPr/>
            <p:nvPr userDrawn="1"/>
          </p:nvSpPr>
          <p:spPr>
            <a:xfrm>
              <a:off x="0" y="99888"/>
              <a:ext cx="12192000" cy="14312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Rectangle 19">
              <a:extLst>
                <a:ext uri="{FF2B5EF4-FFF2-40B4-BE49-F238E27FC236}">
                  <a16:creationId xmlns:a16="http://schemas.microsoft.com/office/drawing/2014/main" id="{223CDA7B-86FA-4EEC-B06B-EDBD90508F68}"/>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21" name="Group 20">
            <a:extLst>
              <a:ext uri="{FF2B5EF4-FFF2-40B4-BE49-F238E27FC236}">
                <a16:creationId xmlns:a16="http://schemas.microsoft.com/office/drawing/2014/main" id="{900C1262-15BF-B870-91D3-7ECCE8571854}"/>
              </a:ext>
            </a:extLst>
          </p:cNvPr>
          <p:cNvGrpSpPr/>
          <p:nvPr userDrawn="1"/>
        </p:nvGrpSpPr>
        <p:grpSpPr>
          <a:xfrm>
            <a:off x="0" y="1400"/>
            <a:ext cx="9144000" cy="1838130"/>
            <a:chOff x="0" y="-28511"/>
            <a:chExt cx="9144000" cy="1838130"/>
          </a:xfrm>
        </p:grpSpPr>
        <p:sp>
          <p:nvSpPr>
            <p:cNvPr id="22" name="Isosceles Triangle 21">
              <a:extLst>
                <a:ext uri="{FF2B5EF4-FFF2-40B4-BE49-F238E27FC236}">
                  <a16:creationId xmlns:a16="http://schemas.microsoft.com/office/drawing/2014/main" id="{C8E62BB7-32F2-3155-7E5F-BB5C5EB9F93C}"/>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E9E8D26-D70B-59E5-1579-E02845DFBB39}"/>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26359F9-C0B8-26FA-808C-53CB0CBC0BE9}"/>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2940A96-C699-F2C8-D425-25E62BD1D50A}"/>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extBox 30">
            <a:extLst>
              <a:ext uri="{FF2B5EF4-FFF2-40B4-BE49-F238E27FC236}">
                <a16:creationId xmlns:a16="http://schemas.microsoft.com/office/drawing/2014/main" id="{67D762A3-0145-8B53-8BAA-ADE3F3FF6122}"/>
              </a:ext>
            </a:extLst>
          </p:cNvPr>
          <p:cNvSpPr txBox="1"/>
          <p:nvPr userDrawn="1"/>
        </p:nvSpPr>
        <p:spPr>
          <a:xfrm>
            <a:off x="0" y="551045"/>
            <a:ext cx="3976255" cy="729430"/>
          </a:xfrm>
          <a:prstGeom prst="rect">
            <a:avLst/>
          </a:prstGeom>
          <a:noFill/>
        </p:spPr>
        <p:txBody>
          <a:bodyPr wrap="square" rtlCol="0">
            <a:spAutoFit/>
          </a:bodyPr>
          <a:lstStyle/>
          <a:p>
            <a:pPr marL="0" algn="l" defTabSz="685800" rtl="0" eaLnBrk="1" latinLnBrk="0" hangingPunct="1">
              <a:lnSpc>
                <a:spcPct val="90000"/>
              </a:lnSpc>
              <a:spcBef>
                <a:spcPct val="0"/>
              </a:spcBef>
              <a:tabLst>
                <a:tab pos="2743200" algn="l"/>
              </a:tabLst>
            </a:pPr>
            <a:r>
              <a:rPr lang="en-US" sz="2300" b="1" kern="1200" dirty="0">
                <a:ln w="10541" cmpd="sng">
                  <a:noFill/>
                  <a:prstDash val="solid"/>
                </a:ln>
                <a:solidFill>
                  <a:schemeClr val="bg1"/>
                </a:solidFill>
                <a:latin typeface="+mj-lt"/>
                <a:ea typeface="+mn-ea"/>
                <a:cs typeface="+mn-cs"/>
              </a:rPr>
              <a:t>For more information, </a:t>
            </a:r>
            <a:br>
              <a:rPr lang="en-US" sz="2300" b="1" kern="1200" dirty="0">
                <a:ln w="10541" cmpd="sng">
                  <a:noFill/>
                  <a:prstDash val="solid"/>
                </a:ln>
                <a:solidFill>
                  <a:schemeClr val="bg1"/>
                </a:solidFill>
                <a:latin typeface="+mj-lt"/>
                <a:ea typeface="+mn-ea"/>
                <a:cs typeface="+mn-cs"/>
              </a:rPr>
            </a:br>
            <a:r>
              <a:rPr lang="en-US" sz="2300" b="1" kern="1200" dirty="0">
                <a:ln w="10541" cmpd="sng">
                  <a:noFill/>
                  <a:prstDash val="solid"/>
                </a:ln>
                <a:solidFill>
                  <a:schemeClr val="bg1"/>
                </a:solidFill>
                <a:latin typeface="+mj-lt"/>
                <a:ea typeface="+mn-ea"/>
                <a:cs typeface="+mn-cs"/>
              </a:rPr>
              <a:t>contact:</a:t>
            </a:r>
          </a:p>
        </p:txBody>
      </p:sp>
      <p:graphicFrame>
        <p:nvGraphicFramePr>
          <p:cNvPr id="2" name="Table 1">
            <a:extLst>
              <a:ext uri="{FF2B5EF4-FFF2-40B4-BE49-F238E27FC236}">
                <a16:creationId xmlns:a16="http://schemas.microsoft.com/office/drawing/2014/main" id="{11C196CB-A96C-0762-454E-74BA4BC93816}"/>
              </a:ext>
            </a:extLst>
          </p:cNvPr>
          <p:cNvGraphicFramePr>
            <a:graphicFrameLocks noGrp="1"/>
          </p:cNvGraphicFramePr>
          <p:nvPr userDrawn="1">
            <p:extLst>
              <p:ext uri="{D42A27DB-BD31-4B8C-83A1-F6EECF244321}">
                <p14:modId xmlns:p14="http://schemas.microsoft.com/office/powerpoint/2010/main" val="2834174877"/>
              </p:ext>
            </p:extLst>
          </p:nvPr>
        </p:nvGraphicFramePr>
        <p:xfrm>
          <a:off x="4428026" y="3365658"/>
          <a:ext cx="4519376" cy="1889760"/>
        </p:xfrm>
        <a:graphic>
          <a:graphicData uri="http://schemas.openxmlformats.org/drawingml/2006/table">
            <a:tbl>
              <a:tblPr>
                <a:tableStyleId>{93296810-A885-4BE3-A3E7-6D5BEEA58F35}</a:tableStyleId>
              </a:tblPr>
              <a:tblGrid>
                <a:gridCol w="4519376">
                  <a:extLst>
                    <a:ext uri="{9D8B030D-6E8A-4147-A177-3AD203B41FA5}">
                      <a16:colId xmlns:a16="http://schemas.microsoft.com/office/drawing/2014/main" val="183010763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Curt Below</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Curt@FM3research.com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r h="0">
                <a:tc>
                  <a:txBody>
                    <a:bodyPr/>
                    <a:lstStyle/>
                    <a:p>
                      <a:pPr algn="ctr"/>
                      <a:endParaRPr lang="en-US" sz="200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5913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Miranda Everitt</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63797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Miranda@FM3research.com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746002"/>
                  </a:ext>
                </a:extLst>
              </a:tr>
            </a:tbl>
          </a:graphicData>
        </a:graphic>
      </p:graphicFrame>
      <p:grpSp>
        <p:nvGrpSpPr>
          <p:cNvPr id="3" name="Group 2">
            <a:extLst>
              <a:ext uri="{FF2B5EF4-FFF2-40B4-BE49-F238E27FC236}">
                <a16:creationId xmlns:a16="http://schemas.microsoft.com/office/drawing/2014/main" id="{BD481B3C-B0BA-C54C-D4E0-DB92A4D64E89}"/>
              </a:ext>
            </a:extLst>
          </p:cNvPr>
          <p:cNvGrpSpPr/>
          <p:nvPr userDrawn="1"/>
        </p:nvGrpSpPr>
        <p:grpSpPr>
          <a:xfrm>
            <a:off x="300181" y="3016258"/>
            <a:ext cx="4368800" cy="2588560"/>
            <a:chOff x="300181" y="3016258"/>
            <a:chExt cx="4368800" cy="2588560"/>
          </a:xfrm>
        </p:grpSpPr>
        <p:sp>
          <p:nvSpPr>
            <p:cNvPr id="4" name="TextBox 3">
              <a:extLst>
                <a:ext uri="{FF2B5EF4-FFF2-40B4-BE49-F238E27FC236}">
                  <a16:creationId xmlns:a16="http://schemas.microsoft.com/office/drawing/2014/main" id="{C4A70BBE-6AE8-12DC-AE39-3F0CE4E5B522}"/>
                </a:ext>
              </a:extLst>
            </p:cNvPr>
            <p:cNvSpPr txBox="1"/>
            <p:nvPr userDrawn="1"/>
          </p:nvSpPr>
          <p:spPr>
            <a:xfrm>
              <a:off x="300181" y="4281379"/>
              <a:ext cx="4368800" cy="1323439"/>
            </a:xfrm>
            <a:prstGeom prst="rect">
              <a:avLst/>
            </a:prstGeom>
            <a:noFill/>
          </p:spPr>
          <p:txBody>
            <a:bodyPr wrap="square" rtlCol="0">
              <a:spAutoFit/>
            </a:bodyPr>
            <a:lstStyle/>
            <a:p>
              <a:pPr algn="ctr"/>
              <a:r>
                <a:rPr lang="en-US" sz="2000" b="0" dirty="0">
                  <a:solidFill>
                    <a:schemeClr val="tx1"/>
                  </a:solidFill>
                </a:rPr>
                <a:t>1999 Harrison St., Suite 2020</a:t>
              </a:r>
              <a:br>
                <a:rPr lang="en-US" sz="2000" b="0" dirty="0">
                  <a:solidFill>
                    <a:schemeClr val="tx1"/>
                  </a:solidFill>
                </a:rPr>
              </a:br>
              <a:r>
                <a:rPr lang="en-US" sz="2000" b="0" dirty="0">
                  <a:solidFill>
                    <a:schemeClr val="tx1"/>
                  </a:solidFill>
                </a:rPr>
                <a:t>Oakland, CA 94612</a:t>
              </a:r>
              <a:br>
                <a:rPr lang="en-US" sz="2000" b="0" dirty="0">
                  <a:solidFill>
                    <a:schemeClr val="tx1"/>
                  </a:solidFill>
                </a:rPr>
              </a:br>
              <a:r>
                <a:rPr lang="en-US" sz="2000" b="0" dirty="0">
                  <a:solidFill>
                    <a:schemeClr val="tx1"/>
                  </a:solidFill>
                </a:rPr>
                <a:t>Phone (510) 451-9521</a:t>
              </a:r>
            </a:p>
            <a:p>
              <a:pPr algn="ctr"/>
              <a:r>
                <a:rPr lang="en-US" sz="2000" b="0" dirty="0">
                  <a:solidFill>
                    <a:schemeClr val="tx1"/>
                  </a:solidFill>
                </a:rPr>
                <a:t>Fax (510) 451-0384 </a:t>
              </a:r>
            </a:p>
          </p:txBody>
        </p:sp>
        <p:pic>
          <p:nvPicPr>
            <p:cNvPr id="5" name="Picture 4" descr="Logo&#10;&#10;Description automatically generated with medium confidence">
              <a:extLst>
                <a:ext uri="{FF2B5EF4-FFF2-40B4-BE49-F238E27FC236}">
                  <a16:creationId xmlns:a16="http://schemas.microsoft.com/office/drawing/2014/main" id="{56153689-2788-5A60-6B2D-D02DF301D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77" y="3016258"/>
              <a:ext cx="3525408" cy="1275773"/>
            </a:xfrm>
            <a:prstGeom prst="rect">
              <a:avLst/>
            </a:prstGeom>
          </p:spPr>
        </p:pic>
      </p:grpSp>
    </p:spTree>
    <p:extLst>
      <p:ext uri="{BB962C8B-B14F-4D97-AF65-F5344CB8AC3E}">
        <p14:creationId xmlns:p14="http://schemas.microsoft.com/office/powerpoint/2010/main" val="269996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ONTACT - FM3 LA">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38EEA908-F2C9-45CD-A5DF-4FCD6E0339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16" r="516"/>
          <a:stretch/>
        </p:blipFill>
        <p:spPr bwMode="auto">
          <a:xfrm>
            <a:off x="1088470" y="3463729"/>
            <a:ext cx="1841103" cy="1860312"/>
          </a:xfrm>
          <a:prstGeom prst="rect">
            <a:avLst/>
          </a:prstGeom>
          <a:extLst>
            <a:ext uri="{909E8E84-426E-40DD-AFC4-6F175D3DCCD1}">
              <a14:hiddenFill xmlns:a14="http://schemas.microsoft.com/office/drawing/2010/main">
                <a:solidFill>
                  <a:srgbClr val="FFFFFF"/>
                </a:solidFill>
              </a14:hiddenFill>
            </a:ext>
          </a:extLst>
        </p:spPr>
      </p:pic>
      <p:pic>
        <p:nvPicPr>
          <p:cNvPr id="25" name="Picture 24" descr="A close up of a sign&#10;&#10;Description generated with very high confidence">
            <a:extLst>
              <a:ext uri="{FF2B5EF4-FFF2-40B4-BE49-F238E27FC236}">
                <a16:creationId xmlns:a16="http://schemas.microsoft.com/office/drawing/2014/main" id="{6363186F-5EEB-4833-A4DF-8329C3F360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6013" y="2090890"/>
            <a:ext cx="1688150" cy="1049897"/>
          </a:xfrm>
          <a:prstGeom prst="rect">
            <a:avLst/>
          </a:prstGeom>
        </p:spPr>
      </p:pic>
      <p:graphicFrame>
        <p:nvGraphicFramePr>
          <p:cNvPr id="26" name="Table 25">
            <a:extLst>
              <a:ext uri="{FF2B5EF4-FFF2-40B4-BE49-F238E27FC236}">
                <a16:creationId xmlns:a16="http://schemas.microsoft.com/office/drawing/2014/main" id="{C9735D62-E091-4348-8D06-D157E68827F4}"/>
              </a:ext>
            </a:extLst>
          </p:cNvPr>
          <p:cNvGraphicFramePr>
            <a:graphicFrameLocks noGrp="1"/>
          </p:cNvGraphicFramePr>
          <p:nvPr userDrawn="1">
            <p:extLst>
              <p:ext uri="{D42A27DB-BD31-4B8C-83A1-F6EECF244321}">
                <p14:modId xmlns:p14="http://schemas.microsoft.com/office/powerpoint/2010/main" val="3010495323"/>
              </p:ext>
            </p:extLst>
          </p:nvPr>
        </p:nvGraphicFramePr>
        <p:xfrm>
          <a:off x="3392591" y="1928257"/>
          <a:ext cx="5104014" cy="1889760"/>
        </p:xfrm>
        <a:graphic>
          <a:graphicData uri="http://schemas.openxmlformats.org/drawingml/2006/table">
            <a:tbl>
              <a:tblPr>
                <a:tableStyleId>{93296810-A885-4BE3-A3E7-6D5BEEA58F35}</a:tableStyleId>
              </a:tblPr>
              <a:tblGrid>
                <a:gridCol w="5104014">
                  <a:extLst>
                    <a:ext uri="{9D8B030D-6E8A-4147-A177-3AD203B41FA5}">
                      <a16:colId xmlns:a16="http://schemas.microsoft.com/office/drawing/2014/main" val="1830107636"/>
                    </a:ext>
                  </a:extLst>
                </a:gridCol>
              </a:tblGrid>
              <a:tr h="266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Curt Below</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160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Curt@FM3research.com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r h="160097">
                <a:tc>
                  <a:txBody>
                    <a:bodyPr/>
                    <a:lstStyle/>
                    <a:p>
                      <a:pPr algn="ctr"/>
                      <a:endParaRPr lang="en-US" sz="200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591391"/>
                  </a:ext>
                </a:extLst>
              </a:tr>
              <a:tr h="266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Miranda Everitt</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637974"/>
                  </a:ext>
                </a:extLst>
              </a:tr>
              <a:tr h="160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Miranda@FM3research.com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746002"/>
                  </a:ext>
                </a:extLst>
              </a:tr>
            </a:tbl>
          </a:graphicData>
        </a:graphic>
      </p:graphicFrame>
      <p:graphicFrame>
        <p:nvGraphicFramePr>
          <p:cNvPr id="27" name="Table 26">
            <a:extLst>
              <a:ext uri="{FF2B5EF4-FFF2-40B4-BE49-F238E27FC236}">
                <a16:creationId xmlns:a16="http://schemas.microsoft.com/office/drawing/2014/main" id="{CBB7056B-C121-420B-A739-5F9EB6F1A049}"/>
              </a:ext>
            </a:extLst>
          </p:cNvPr>
          <p:cNvGraphicFramePr>
            <a:graphicFrameLocks noGrp="1"/>
          </p:cNvGraphicFramePr>
          <p:nvPr userDrawn="1">
            <p:extLst>
              <p:ext uri="{D42A27DB-BD31-4B8C-83A1-F6EECF244321}">
                <p14:modId xmlns:p14="http://schemas.microsoft.com/office/powerpoint/2010/main" val="2389462247"/>
              </p:ext>
            </p:extLst>
          </p:nvPr>
        </p:nvGraphicFramePr>
        <p:xfrm>
          <a:off x="3392591" y="4219319"/>
          <a:ext cx="5104014" cy="792480"/>
        </p:xfrm>
        <a:graphic>
          <a:graphicData uri="http://schemas.openxmlformats.org/drawingml/2006/table">
            <a:tbl>
              <a:tblPr>
                <a:tableStyleId>{93296810-A885-4BE3-A3E7-6D5BEEA58F35}</a:tableStyleId>
              </a:tblPr>
              <a:tblGrid>
                <a:gridCol w="5104014">
                  <a:extLst>
                    <a:ext uri="{9D8B030D-6E8A-4147-A177-3AD203B41FA5}">
                      <a16:colId xmlns:a16="http://schemas.microsoft.com/office/drawing/2014/main" val="1830107636"/>
                    </a:ext>
                  </a:extLst>
                </a:gridCol>
              </a:tblGrid>
              <a:tr h="266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The Lew Edwards Group</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625237"/>
                  </a:ext>
                </a:extLst>
              </a:tr>
              <a:tr h="1378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Info@lewedwardsgroup.com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195803"/>
                  </a:ext>
                </a:extLst>
              </a:tr>
            </a:tbl>
          </a:graphicData>
        </a:graphic>
      </p:graphicFrame>
      <p:grpSp>
        <p:nvGrpSpPr>
          <p:cNvPr id="20" name="Group 19">
            <a:extLst>
              <a:ext uri="{FF2B5EF4-FFF2-40B4-BE49-F238E27FC236}">
                <a16:creationId xmlns:a16="http://schemas.microsoft.com/office/drawing/2014/main" id="{C383DE29-B944-D05C-BFA4-CF4F4F03C556}"/>
              </a:ext>
            </a:extLst>
          </p:cNvPr>
          <p:cNvGrpSpPr/>
          <p:nvPr userDrawn="1"/>
        </p:nvGrpSpPr>
        <p:grpSpPr>
          <a:xfrm>
            <a:off x="0" y="1400"/>
            <a:ext cx="9144000" cy="1838130"/>
            <a:chOff x="0" y="-28511"/>
            <a:chExt cx="9144000" cy="1838130"/>
          </a:xfrm>
        </p:grpSpPr>
        <p:sp>
          <p:nvSpPr>
            <p:cNvPr id="21" name="Isosceles Triangle 20">
              <a:extLst>
                <a:ext uri="{FF2B5EF4-FFF2-40B4-BE49-F238E27FC236}">
                  <a16:creationId xmlns:a16="http://schemas.microsoft.com/office/drawing/2014/main" id="{8024AD5B-B938-5CFB-B5A7-B20DDB2E113F}"/>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079BFB1-740F-47E7-6D2C-44192EC2FD99}"/>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71B899B-0BC7-9D8F-A4C2-17F0ECD16DE3}"/>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4B8731D-146A-1E66-C4DA-C2CB7E328C32}"/>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extBox 30">
            <a:extLst>
              <a:ext uri="{FF2B5EF4-FFF2-40B4-BE49-F238E27FC236}">
                <a16:creationId xmlns:a16="http://schemas.microsoft.com/office/drawing/2014/main" id="{6BF6D41E-60BD-039C-2BD4-9BC1B4296821}"/>
              </a:ext>
            </a:extLst>
          </p:cNvPr>
          <p:cNvSpPr txBox="1"/>
          <p:nvPr userDrawn="1"/>
        </p:nvSpPr>
        <p:spPr>
          <a:xfrm>
            <a:off x="0" y="551045"/>
            <a:ext cx="3976255" cy="729430"/>
          </a:xfrm>
          <a:prstGeom prst="rect">
            <a:avLst/>
          </a:prstGeom>
          <a:noFill/>
        </p:spPr>
        <p:txBody>
          <a:bodyPr wrap="square" rtlCol="0">
            <a:spAutoFit/>
          </a:bodyPr>
          <a:lstStyle/>
          <a:p>
            <a:pPr marL="0" algn="l" defTabSz="685800" rtl="0" eaLnBrk="1" latinLnBrk="0" hangingPunct="1">
              <a:lnSpc>
                <a:spcPct val="90000"/>
              </a:lnSpc>
              <a:spcBef>
                <a:spcPct val="0"/>
              </a:spcBef>
              <a:tabLst>
                <a:tab pos="2743200" algn="l"/>
              </a:tabLst>
            </a:pPr>
            <a:r>
              <a:rPr lang="en-US" sz="2300" b="1" kern="1200" dirty="0">
                <a:ln w="10541" cmpd="sng">
                  <a:noFill/>
                  <a:prstDash val="solid"/>
                </a:ln>
                <a:solidFill>
                  <a:schemeClr val="bg1"/>
                </a:solidFill>
                <a:latin typeface="+mj-lt"/>
                <a:ea typeface="+mn-ea"/>
                <a:cs typeface="+mn-cs"/>
              </a:rPr>
              <a:t>For more information, </a:t>
            </a:r>
            <a:br>
              <a:rPr lang="en-US" sz="2300" b="1" kern="1200" dirty="0">
                <a:ln w="10541" cmpd="sng">
                  <a:noFill/>
                  <a:prstDash val="solid"/>
                </a:ln>
                <a:solidFill>
                  <a:schemeClr val="bg1"/>
                </a:solidFill>
                <a:latin typeface="+mj-lt"/>
                <a:ea typeface="+mn-ea"/>
                <a:cs typeface="+mn-cs"/>
              </a:rPr>
            </a:br>
            <a:r>
              <a:rPr lang="en-US" sz="2300" b="1" kern="1200" dirty="0">
                <a:ln w="10541" cmpd="sng">
                  <a:noFill/>
                  <a:prstDash val="solid"/>
                </a:ln>
                <a:solidFill>
                  <a:schemeClr val="bg1"/>
                </a:solidFill>
                <a:latin typeface="+mj-lt"/>
                <a:ea typeface="+mn-ea"/>
                <a:cs typeface="+mn-cs"/>
              </a:rPr>
              <a:t>contact:</a:t>
            </a:r>
          </a:p>
        </p:txBody>
      </p:sp>
      <p:pic>
        <p:nvPicPr>
          <p:cNvPr id="3" name="Picture 2">
            <a:extLst>
              <a:ext uri="{FF2B5EF4-FFF2-40B4-BE49-F238E27FC236}">
                <a16:creationId xmlns:a16="http://schemas.microsoft.com/office/drawing/2014/main" id="{F3B5DD5C-10C2-B566-E1AB-A1C5EC1EFD77}"/>
              </a:ext>
            </a:extLst>
          </p:cNvPr>
          <p:cNvPicPr>
            <a:picLocks noChangeAspect="1"/>
          </p:cNvPicPr>
          <p:nvPr userDrawn="1"/>
        </p:nvPicPr>
        <p:blipFill>
          <a:blip r:embed="rId4"/>
          <a:stretch>
            <a:fillRect/>
          </a:stretch>
        </p:blipFill>
        <p:spPr>
          <a:xfrm>
            <a:off x="1402522" y="5473799"/>
            <a:ext cx="1217940" cy="1201915"/>
          </a:xfrm>
          <a:prstGeom prst="rect">
            <a:avLst/>
          </a:prstGeom>
        </p:spPr>
      </p:pic>
      <p:graphicFrame>
        <p:nvGraphicFramePr>
          <p:cNvPr id="6" name="Table 5">
            <a:extLst>
              <a:ext uri="{FF2B5EF4-FFF2-40B4-BE49-F238E27FC236}">
                <a16:creationId xmlns:a16="http://schemas.microsoft.com/office/drawing/2014/main" id="{0F778649-B94C-27B3-023E-4546057FCF59}"/>
              </a:ext>
            </a:extLst>
          </p:cNvPr>
          <p:cNvGraphicFramePr>
            <a:graphicFrameLocks noGrp="1"/>
          </p:cNvGraphicFramePr>
          <p:nvPr userDrawn="1">
            <p:extLst>
              <p:ext uri="{D42A27DB-BD31-4B8C-83A1-F6EECF244321}">
                <p14:modId xmlns:p14="http://schemas.microsoft.com/office/powerpoint/2010/main" val="1284951760"/>
              </p:ext>
            </p:extLst>
          </p:nvPr>
        </p:nvGraphicFramePr>
        <p:xfrm>
          <a:off x="3548891" y="5547692"/>
          <a:ext cx="5104014" cy="891993"/>
        </p:xfrm>
        <a:graphic>
          <a:graphicData uri="http://schemas.openxmlformats.org/drawingml/2006/table">
            <a:tbl>
              <a:tblPr>
                <a:tableStyleId>{93296810-A885-4BE3-A3E7-6D5BEEA58F35}</a:tableStyleId>
              </a:tblPr>
              <a:tblGrid>
                <a:gridCol w="5104014">
                  <a:extLst>
                    <a:ext uri="{9D8B030D-6E8A-4147-A177-3AD203B41FA5}">
                      <a16:colId xmlns:a16="http://schemas.microsoft.com/office/drawing/2014/main" val="1830107636"/>
                    </a:ext>
                  </a:extLst>
                </a:gridCol>
              </a:tblGrid>
              <a:tr h="5178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Shawn Spano</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625237"/>
                  </a:ext>
                </a:extLst>
              </a:tr>
              <a:tr h="37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shawn.spano@publicdialogue.org</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195803"/>
                  </a:ext>
                </a:extLst>
              </a:tr>
            </a:tbl>
          </a:graphicData>
        </a:graphic>
      </p:graphicFrame>
    </p:spTree>
    <p:extLst>
      <p:ext uri="{BB962C8B-B14F-4D97-AF65-F5344CB8AC3E}">
        <p14:creationId xmlns:p14="http://schemas.microsoft.com/office/powerpoint/2010/main" val="241608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3C187DA-6C40-BDDB-5223-D337B262131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62" y="6336792"/>
            <a:ext cx="838060" cy="521208"/>
          </a:xfrm>
          <a:prstGeom prst="rect">
            <a:avLst/>
          </a:prstGeom>
        </p:spPr>
      </p:pic>
      <p:sp>
        <p:nvSpPr>
          <p:cNvPr id="8" name="Rectangle 7">
            <a:extLst>
              <a:ext uri="{FF2B5EF4-FFF2-40B4-BE49-F238E27FC236}">
                <a16:creationId xmlns:a16="http://schemas.microsoft.com/office/drawing/2014/main" id="{D4CB1CE4-739C-4123-9748-1B49438DBB11}"/>
              </a:ext>
            </a:extLst>
          </p:cNvPr>
          <p:cNvSpPr/>
          <p:nvPr userDrawn="1"/>
        </p:nvSpPr>
        <p:spPr>
          <a:xfrm flipV="1">
            <a:off x="877454" y="6655031"/>
            <a:ext cx="8266545" cy="142876"/>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45258F97-C311-4E20-8E8E-4C30F48A3290}"/>
              </a:ext>
            </a:extLst>
          </p:cNvPr>
          <p:cNvSpPr/>
          <p:nvPr userDrawn="1"/>
        </p:nvSpPr>
        <p:spPr>
          <a:xfrm flipV="1">
            <a:off x="877454" y="6685121"/>
            <a:ext cx="8266545"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Picture 8">
            <a:extLst>
              <a:ext uri="{FF2B5EF4-FFF2-40B4-BE49-F238E27FC236}">
                <a16:creationId xmlns:a16="http://schemas.microsoft.com/office/drawing/2014/main" id="{AEBA8295-75CD-475E-8C10-FCF800E06AB7}"/>
              </a:ext>
            </a:extLst>
          </p:cNvPr>
          <p:cNvPicPr>
            <a:picLocks noChangeAspect="1"/>
          </p:cNvPicPr>
          <p:nvPr userDrawn="1"/>
        </p:nvPicPr>
        <p:blipFill rotWithShape="1">
          <a:blip r:embed="rId14"/>
          <a:srcRect t="23469" b="63622"/>
          <a:stretch/>
        </p:blipFill>
        <p:spPr>
          <a:xfrm>
            <a:off x="0" y="0"/>
            <a:ext cx="9144000" cy="130207"/>
          </a:xfrm>
          <a:prstGeom prst="rect">
            <a:avLst/>
          </a:prstGeom>
        </p:spPr>
      </p:pic>
      <p:sp>
        <p:nvSpPr>
          <p:cNvPr id="13" name="Text Box 14">
            <a:extLst>
              <a:ext uri="{FF2B5EF4-FFF2-40B4-BE49-F238E27FC236}">
                <a16:creationId xmlns:a16="http://schemas.microsoft.com/office/drawing/2014/main" id="{FC5265E5-A5F6-4CAA-BB9D-DBFF1EE7C52A}"/>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3165294198"/>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82" r:id="rId3"/>
    <p:sldLayoutId id="2147483695" r:id="rId4"/>
    <p:sldLayoutId id="2147483679" r:id="rId5"/>
    <p:sldLayoutId id="2147483688" r:id="rId6"/>
    <p:sldLayoutId id="2147483696" r:id="rId7"/>
    <p:sldLayoutId id="2147483691" r:id="rId8"/>
    <p:sldLayoutId id="2147483692" r:id="rId9"/>
    <p:sldLayoutId id="2147483698" r:id="rId10"/>
    <p:sldLayoutId id="2147483699" r:id="rId11"/>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25.xml"/><Relationship Id="rId7" Type="http://schemas.openxmlformats.org/officeDocument/2006/relationships/image" Target="../media/image17.svg"/><Relationship Id="rId2" Type="http://schemas.openxmlformats.org/officeDocument/2006/relationships/chart" Target="../charts/chart2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9ED67D-3462-3ACB-C638-474376225E84}"/>
              </a:ext>
            </a:extLst>
          </p:cNvPr>
          <p:cNvSpPr>
            <a:spLocks noGrp="1"/>
          </p:cNvSpPr>
          <p:nvPr>
            <p:ph type="title"/>
          </p:nvPr>
        </p:nvSpPr>
        <p:spPr/>
        <p:txBody>
          <a:bodyPr/>
          <a:lstStyle/>
          <a:p>
            <a:r>
              <a:rPr lang="en-US" dirty="0"/>
              <a:t>Majorities approve of City government generally, as well as of Council and Police Department.</a:t>
            </a:r>
          </a:p>
        </p:txBody>
      </p:sp>
      <p:sp>
        <p:nvSpPr>
          <p:cNvPr id="3" name="Text Placeholder 2">
            <a:extLst>
              <a:ext uri="{FF2B5EF4-FFF2-40B4-BE49-F238E27FC236}">
                <a16:creationId xmlns:a16="http://schemas.microsoft.com/office/drawing/2014/main" id="{857D4D0F-B6F4-B36B-9EF3-20BE56FF22AE}"/>
              </a:ext>
            </a:extLst>
          </p:cNvPr>
          <p:cNvSpPr>
            <a:spLocks noGrp="1"/>
          </p:cNvSpPr>
          <p:nvPr>
            <p:ph type="body" sz="quarter" idx="10"/>
          </p:nvPr>
        </p:nvSpPr>
        <p:spPr/>
        <p:txBody>
          <a:bodyPr/>
          <a:lstStyle/>
          <a:p>
            <a:r>
              <a:rPr lang="en-US" dirty="0"/>
              <a:t>I'm going to read you a short list of public institutions in East Palo Alto.  Please tell me whether, overall, you approve of the job they are doing, or disapprove of the job they are doing. </a:t>
            </a:r>
          </a:p>
        </p:txBody>
      </p:sp>
      <p:graphicFrame>
        <p:nvGraphicFramePr>
          <p:cNvPr id="6" name="Chart 5">
            <a:extLst>
              <a:ext uri="{FF2B5EF4-FFF2-40B4-BE49-F238E27FC236}">
                <a16:creationId xmlns:a16="http://schemas.microsoft.com/office/drawing/2014/main" id="{A6DB79B9-01E5-50B2-63F9-95B75B5F2546}"/>
              </a:ext>
            </a:extLst>
          </p:cNvPr>
          <p:cNvGraphicFramePr/>
          <p:nvPr>
            <p:extLst>
              <p:ext uri="{D42A27DB-BD31-4B8C-83A1-F6EECF244321}">
                <p14:modId xmlns:p14="http://schemas.microsoft.com/office/powerpoint/2010/main" val="2404446604"/>
              </p:ext>
            </p:extLst>
          </p:nvPr>
        </p:nvGraphicFramePr>
        <p:xfrm>
          <a:off x="0" y="1785257"/>
          <a:ext cx="7602583" cy="45458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65BF8A7B-2DEB-DBAB-97ED-EB93FCD4A359}"/>
              </a:ext>
            </a:extLst>
          </p:cNvPr>
          <p:cNvGraphicFramePr>
            <a:graphicFrameLocks noGrp="1"/>
          </p:cNvGraphicFramePr>
          <p:nvPr>
            <p:extLst>
              <p:ext uri="{D42A27DB-BD31-4B8C-83A1-F6EECF244321}">
                <p14:modId xmlns:p14="http://schemas.microsoft.com/office/powerpoint/2010/main" val="3840875271"/>
              </p:ext>
            </p:extLst>
          </p:nvPr>
        </p:nvGraphicFramePr>
        <p:xfrm>
          <a:off x="7576456" y="1621677"/>
          <a:ext cx="1548886" cy="3873432"/>
        </p:xfrm>
        <a:graphic>
          <a:graphicData uri="http://schemas.openxmlformats.org/drawingml/2006/table">
            <a:tbl>
              <a:tblPr>
                <a:tableStyleId>{93296810-A885-4BE3-A3E7-6D5BEEA58F35}</a:tableStyleId>
              </a:tblPr>
              <a:tblGrid>
                <a:gridCol w="705184">
                  <a:extLst>
                    <a:ext uri="{9D8B030D-6E8A-4147-A177-3AD203B41FA5}">
                      <a16:colId xmlns:a16="http://schemas.microsoft.com/office/drawing/2014/main" val="3004303717"/>
                    </a:ext>
                  </a:extLst>
                </a:gridCol>
                <a:gridCol w="843702">
                  <a:extLst>
                    <a:ext uri="{9D8B030D-6E8A-4147-A177-3AD203B41FA5}">
                      <a16:colId xmlns:a16="http://schemas.microsoft.com/office/drawing/2014/main" val="1297363540"/>
                    </a:ext>
                  </a:extLst>
                </a:gridCol>
              </a:tblGrid>
              <a:tr h="67303">
                <a:tc>
                  <a:txBody>
                    <a:bodyPr/>
                    <a:lstStyle/>
                    <a:p>
                      <a:pPr algn="ctr" fontAlgn="b">
                        <a:lnSpc>
                          <a:spcPts val="1900"/>
                        </a:lnSpc>
                      </a:pPr>
                      <a:r>
                        <a:rPr lang="en-US" sz="1800" b="1" u="none" strike="noStrike" dirty="0">
                          <a:solidFill>
                            <a:schemeClr val="accent1"/>
                          </a:solidFill>
                          <a:effectLst/>
                        </a:rPr>
                        <a:t>Total App. </a:t>
                      </a:r>
                      <a:endParaRPr lang="en-US" sz="1800" b="1" i="0" u="none" strike="noStrike" dirty="0">
                        <a:solidFill>
                          <a:schemeClr val="accent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900"/>
                        </a:lnSpc>
                      </a:pPr>
                      <a:r>
                        <a:rPr lang="en-US" sz="1800" b="1" u="none" strike="noStrike" dirty="0">
                          <a:solidFill>
                            <a:schemeClr val="accent4"/>
                          </a:solidFill>
                          <a:effectLst/>
                        </a:rPr>
                        <a:t>Total Disapp.</a:t>
                      </a:r>
                      <a:endParaRPr lang="en-US" sz="1800" b="1" i="0" u="none" strike="noStrike" dirty="0">
                        <a:solidFill>
                          <a:schemeClr val="accent4"/>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730109"/>
                  </a:ext>
                </a:extLst>
              </a:tr>
              <a:tr h="814183">
                <a:tc>
                  <a:txBody>
                    <a:bodyPr/>
                    <a:lstStyle/>
                    <a:p>
                      <a:pPr algn="ctr" fontAlgn="b"/>
                      <a:r>
                        <a:rPr lang="en-US" sz="1800" b="1" u="none" strike="noStrike" dirty="0">
                          <a:solidFill>
                            <a:schemeClr val="accent1"/>
                          </a:solidFill>
                          <a:effectLst/>
                        </a:rPr>
                        <a:t>69%</a:t>
                      </a:r>
                      <a:endParaRPr lang="en-US" sz="1800" b="1" i="0" u="none" strike="noStrike" dirty="0">
                        <a:solidFill>
                          <a:schemeClr val="accent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26%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05901"/>
                  </a:ext>
                </a:extLst>
              </a:tr>
              <a:tr h="1280160">
                <a:tc>
                  <a:txBody>
                    <a:bodyPr/>
                    <a:lstStyle/>
                    <a:p>
                      <a:pPr algn="ctr" fontAlgn="b"/>
                      <a:r>
                        <a:rPr lang="en-US" sz="1800" b="1" u="none" strike="noStrike" dirty="0">
                          <a:solidFill>
                            <a:schemeClr val="accent1"/>
                          </a:solidFill>
                          <a:effectLst/>
                        </a:rPr>
                        <a:t>64%</a:t>
                      </a:r>
                      <a:endParaRPr lang="en-US" sz="1800" b="1" i="0" u="none" strike="noStrike" dirty="0">
                        <a:solidFill>
                          <a:schemeClr val="accent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23%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472518"/>
                  </a:ext>
                </a:extLst>
              </a:tr>
              <a:tr h="1288869">
                <a:tc>
                  <a:txBody>
                    <a:bodyPr/>
                    <a:lstStyle/>
                    <a:p>
                      <a:pPr algn="ctr" fontAlgn="b"/>
                      <a:r>
                        <a:rPr lang="en-US" sz="1800" b="1" u="none" strike="noStrike" dirty="0">
                          <a:solidFill>
                            <a:schemeClr val="accent1"/>
                          </a:solidFill>
                          <a:effectLst/>
                        </a:rPr>
                        <a:t>62%</a:t>
                      </a:r>
                      <a:endParaRPr lang="en-US" sz="1800" b="1" i="0" u="none" strike="noStrike" dirty="0">
                        <a:solidFill>
                          <a:schemeClr val="accent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25%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7234595"/>
                  </a:ext>
                </a:extLst>
              </a:tr>
            </a:tbl>
          </a:graphicData>
        </a:graphic>
      </p:graphicFrame>
    </p:spTree>
    <p:extLst>
      <p:ext uri="{BB962C8B-B14F-4D97-AF65-F5344CB8AC3E}">
        <p14:creationId xmlns:p14="http://schemas.microsoft.com/office/powerpoint/2010/main" val="314470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5128-4838-EBD9-13B1-4543ED7CFE48}"/>
              </a:ext>
            </a:extLst>
          </p:cNvPr>
          <p:cNvSpPr>
            <a:spLocks noGrp="1"/>
          </p:cNvSpPr>
          <p:nvPr>
            <p:ph type="title"/>
          </p:nvPr>
        </p:nvSpPr>
        <p:spPr/>
        <p:txBody>
          <a:bodyPr/>
          <a:lstStyle/>
          <a:p>
            <a:r>
              <a:rPr lang="en-US" dirty="0"/>
              <a:t>Compared with the voter survey eight years </a:t>
            </a:r>
            <a:br>
              <a:rPr lang="en-US" dirty="0"/>
            </a:br>
            <a:r>
              <a:rPr lang="en-US" dirty="0"/>
              <a:t>ago, these views are more positive. </a:t>
            </a:r>
          </a:p>
        </p:txBody>
      </p:sp>
      <p:sp>
        <p:nvSpPr>
          <p:cNvPr id="3" name="Text Placeholder 2">
            <a:extLst>
              <a:ext uri="{FF2B5EF4-FFF2-40B4-BE49-F238E27FC236}">
                <a16:creationId xmlns:a16="http://schemas.microsoft.com/office/drawing/2014/main" id="{A49155A3-EF01-6FC9-36F1-6135997D69F3}"/>
              </a:ext>
            </a:extLst>
          </p:cNvPr>
          <p:cNvSpPr>
            <a:spLocks noGrp="1"/>
          </p:cNvSpPr>
          <p:nvPr>
            <p:ph type="body" sz="quarter" idx="10"/>
          </p:nvPr>
        </p:nvSpPr>
        <p:spPr/>
        <p:txBody>
          <a:bodyPr/>
          <a:lstStyle/>
          <a:p>
            <a:r>
              <a:rPr lang="en-US" dirty="0"/>
              <a:t>I'm going to read you a short list of public institutions in East Palo Alto.  Please tell me whether, overall, you approve of the job they are doing, or disapprove of the job they are doing. *Voter Sample</a:t>
            </a:r>
          </a:p>
        </p:txBody>
      </p:sp>
      <p:sp>
        <p:nvSpPr>
          <p:cNvPr id="4" name="TextBox 3">
            <a:extLst>
              <a:ext uri="{FF2B5EF4-FFF2-40B4-BE49-F238E27FC236}">
                <a16:creationId xmlns:a16="http://schemas.microsoft.com/office/drawing/2014/main" id="{F1FD9920-5E80-490A-4FCD-2E3B5844381C}"/>
              </a:ext>
            </a:extLst>
          </p:cNvPr>
          <p:cNvSpPr txBox="1"/>
          <p:nvPr/>
        </p:nvSpPr>
        <p:spPr>
          <a:xfrm>
            <a:off x="0" y="1302606"/>
            <a:ext cx="9144000" cy="338554"/>
          </a:xfrm>
          <a:prstGeom prst="rect">
            <a:avLst/>
          </a:prstGeom>
          <a:noFill/>
        </p:spPr>
        <p:txBody>
          <a:bodyPr wrap="square" rtlCol="0">
            <a:spAutoFit/>
          </a:bodyPr>
          <a:lstStyle/>
          <a:p>
            <a:pPr algn="ctr"/>
            <a:r>
              <a:rPr lang="en-US" sz="1600" i="1" dirty="0"/>
              <a:t>Total Approve</a:t>
            </a:r>
          </a:p>
        </p:txBody>
      </p:sp>
      <p:graphicFrame>
        <p:nvGraphicFramePr>
          <p:cNvPr id="5" name="Table 5">
            <a:extLst>
              <a:ext uri="{FF2B5EF4-FFF2-40B4-BE49-F238E27FC236}">
                <a16:creationId xmlns:a16="http://schemas.microsoft.com/office/drawing/2014/main" id="{25F051D9-6CBB-F5E7-8D61-DF09A7A92A00}"/>
              </a:ext>
            </a:extLst>
          </p:cNvPr>
          <p:cNvGraphicFramePr>
            <a:graphicFrameLocks noGrp="1"/>
          </p:cNvGraphicFramePr>
          <p:nvPr>
            <p:extLst>
              <p:ext uri="{D42A27DB-BD31-4B8C-83A1-F6EECF244321}">
                <p14:modId xmlns:p14="http://schemas.microsoft.com/office/powerpoint/2010/main" val="3399925815"/>
              </p:ext>
            </p:extLst>
          </p:nvPr>
        </p:nvGraphicFramePr>
        <p:xfrm>
          <a:off x="509452" y="2029097"/>
          <a:ext cx="8125097" cy="3711552"/>
        </p:xfrm>
        <a:graphic>
          <a:graphicData uri="http://schemas.openxmlformats.org/drawingml/2006/table">
            <a:tbl>
              <a:tblPr firstRow="1" bandRow="1">
                <a:tableStyleId>{93296810-A885-4BE3-A3E7-6D5BEEA58F35}</a:tableStyleId>
              </a:tblPr>
              <a:tblGrid>
                <a:gridCol w="3439886">
                  <a:extLst>
                    <a:ext uri="{9D8B030D-6E8A-4147-A177-3AD203B41FA5}">
                      <a16:colId xmlns:a16="http://schemas.microsoft.com/office/drawing/2014/main" val="1642293590"/>
                    </a:ext>
                  </a:extLst>
                </a:gridCol>
                <a:gridCol w="1561737">
                  <a:extLst>
                    <a:ext uri="{9D8B030D-6E8A-4147-A177-3AD203B41FA5}">
                      <a16:colId xmlns:a16="http://schemas.microsoft.com/office/drawing/2014/main" val="615623882"/>
                    </a:ext>
                  </a:extLst>
                </a:gridCol>
                <a:gridCol w="1561737">
                  <a:extLst>
                    <a:ext uri="{9D8B030D-6E8A-4147-A177-3AD203B41FA5}">
                      <a16:colId xmlns:a16="http://schemas.microsoft.com/office/drawing/2014/main" val="2660821747"/>
                    </a:ext>
                  </a:extLst>
                </a:gridCol>
                <a:gridCol w="1561737">
                  <a:extLst>
                    <a:ext uri="{9D8B030D-6E8A-4147-A177-3AD203B41FA5}">
                      <a16:colId xmlns:a16="http://schemas.microsoft.com/office/drawing/2014/main" val="1852017432"/>
                    </a:ext>
                  </a:extLst>
                </a:gridCol>
              </a:tblGrid>
              <a:tr h="546213">
                <a:tc>
                  <a:txBody>
                    <a:bodyPr/>
                    <a:lstStyle/>
                    <a:p>
                      <a:pPr algn="ctr" fontAlgn="b"/>
                      <a:r>
                        <a:rPr lang="en-US" sz="1900" b="1" i="0" u="none" strike="noStrike" dirty="0">
                          <a:solidFill>
                            <a:schemeClr val="accent3"/>
                          </a:solidFill>
                          <a:effectLst/>
                          <a:latin typeface="Calibri" panose="020F0502020204030204" pitchFamily="34" charset="0"/>
                        </a:rPr>
                        <a:t>Public Institution</a:t>
                      </a:r>
                    </a:p>
                  </a:txBody>
                  <a:tcPr marT="91440" marB="91440" anchor="ctr">
                    <a:solidFill>
                      <a:schemeClr val="accent1"/>
                    </a:solidFill>
                  </a:tcPr>
                </a:tc>
                <a:tc>
                  <a:txBody>
                    <a:bodyPr/>
                    <a:lstStyle/>
                    <a:p>
                      <a:pPr algn="ctr" fontAlgn="b"/>
                      <a:r>
                        <a:rPr lang="en-US" sz="1900" b="1" i="0" u="none" strike="noStrike" dirty="0">
                          <a:solidFill>
                            <a:schemeClr val="accent3"/>
                          </a:solidFill>
                          <a:effectLst/>
                          <a:latin typeface="Calibri" panose="020F0502020204030204" pitchFamily="34" charset="0"/>
                        </a:rPr>
                        <a:t>*December 2015</a:t>
                      </a:r>
                    </a:p>
                  </a:txBody>
                  <a:tcPr marT="91440" marB="91440" anchor="ctr">
                    <a:solidFill>
                      <a:schemeClr val="accent1"/>
                    </a:solidFill>
                  </a:tcPr>
                </a:tc>
                <a:tc>
                  <a:txBody>
                    <a:bodyPr/>
                    <a:lstStyle/>
                    <a:p>
                      <a:pPr algn="ctr" fontAlgn="b"/>
                      <a:r>
                        <a:rPr lang="en-US" sz="1900" b="1" i="0" u="none" strike="noStrike" dirty="0">
                          <a:solidFill>
                            <a:schemeClr val="accent3"/>
                          </a:solidFill>
                          <a:effectLst/>
                          <a:latin typeface="Calibri" panose="020F0502020204030204" pitchFamily="34" charset="0"/>
                        </a:rPr>
                        <a:t>April/May 2023</a:t>
                      </a:r>
                    </a:p>
                  </a:txBody>
                  <a:tcPr marT="91440" marB="91440" anchor="ctr">
                    <a:solidFill>
                      <a:schemeClr val="accent1"/>
                    </a:solidFill>
                  </a:tcPr>
                </a:tc>
                <a:tc>
                  <a:txBody>
                    <a:bodyPr/>
                    <a:lstStyle/>
                    <a:p>
                      <a:pPr algn="ctr" fontAlgn="b"/>
                      <a:r>
                        <a:rPr lang="en-US" sz="1900" b="1" i="0" u="none" strike="noStrike" dirty="0">
                          <a:solidFill>
                            <a:schemeClr val="accent3"/>
                          </a:solidFill>
                          <a:effectLst/>
                          <a:latin typeface="Calibri" panose="020F0502020204030204" pitchFamily="34" charset="0"/>
                        </a:rPr>
                        <a:t>Difference</a:t>
                      </a:r>
                    </a:p>
                  </a:txBody>
                  <a:tcPr marT="91440" marB="91440" anchor="ctr">
                    <a:solidFill>
                      <a:schemeClr val="accent1"/>
                    </a:solidFill>
                  </a:tcPr>
                </a:tc>
                <a:extLst>
                  <a:ext uri="{0D108BD9-81ED-4DB2-BD59-A6C34878D82A}">
                    <a16:rowId xmlns:a16="http://schemas.microsoft.com/office/drawing/2014/main" val="1007591818"/>
                  </a:ext>
                </a:extLst>
              </a:tr>
              <a:tr h="873941">
                <a:tc>
                  <a:txBody>
                    <a:bodyPr/>
                    <a:lstStyle/>
                    <a:p>
                      <a:pPr algn="ctr" fontAlgn="b"/>
                      <a:r>
                        <a:rPr lang="en-US" sz="1900" b="0" i="0" u="none" strike="noStrike" dirty="0">
                          <a:solidFill>
                            <a:srgbClr val="000000"/>
                          </a:solidFill>
                          <a:effectLst/>
                          <a:latin typeface="Calibri" panose="020F0502020204030204" pitchFamily="34" charset="0"/>
                        </a:rPr>
                        <a:t>The City Council</a:t>
                      </a:r>
                    </a:p>
                  </a:txBody>
                  <a:tcPr marT="91440" marB="91440" anchor="ctr"/>
                </a:tc>
                <a:tc>
                  <a:txBody>
                    <a:bodyPr/>
                    <a:lstStyle/>
                    <a:p>
                      <a:pPr algn="ctr" fontAlgn="b"/>
                      <a:r>
                        <a:rPr lang="en-US" sz="1900" b="0" i="0" u="none" strike="noStrike" dirty="0">
                          <a:solidFill>
                            <a:srgbClr val="000000"/>
                          </a:solidFill>
                          <a:effectLst/>
                          <a:latin typeface="Calibri" panose="020F0502020204030204" pitchFamily="34" charset="0"/>
                        </a:rPr>
                        <a:t>45%</a:t>
                      </a:r>
                    </a:p>
                  </a:txBody>
                  <a:tcPr marT="91440" marB="91440" anchor="ctr"/>
                </a:tc>
                <a:tc>
                  <a:txBody>
                    <a:bodyPr/>
                    <a:lstStyle/>
                    <a:p>
                      <a:pPr algn="ctr" fontAlgn="b"/>
                      <a:r>
                        <a:rPr lang="en-US" sz="1900" b="0" i="0" u="none" strike="noStrike" dirty="0">
                          <a:solidFill>
                            <a:srgbClr val="000000"/>
                          </a:solidFill>
                          <a:effectLst/>
                          <a:latin typeface="Calibri" panose="020F0502020204030204" pitchFamily="34" charset="0"/>
                        </a:rPr>
                        <a:t>62%</a:t>
                      </a:r>
                    </a:p>
                  </a:txBody>
                  <a:tcPr marT="91440" marB="91440" anchor="ctr"/>
                </a:tc>
                <a:tc>
                  <a:txBody>
                    <a:bodyPr/>
                    <a:lstStyle/>
                    <a:p>
                      <a:pPr algn="ctr" fontAlgn="b"/>
                      <a:r>
                        <a:rPr lang="en-US" sz="1900" b="1" i="0" u="none" strike="noStrike" dirty="0">
                          <a:solidFill>
                            <a:schemeClr val="accent2"/>
                          </a:solidFill>
                          <a:effectLst/>
                          <a:latin typeface="Calibri" panose="020F0502020204030204" pitchFamily="34" charset="0"/>
                        </a:rPr>
                        <a:t>+17%</a:t>
                      </a:r>
                    </a:p>
                  </a:txBody>
                  <a:tcPr marT="91440" marB="91440" anchor="ctr"/>
                </a:tc>
                <a:extLst>
                  <a:ext uri="{0D108BD9-81ED-4DB2-BD59-A6C34878D82A}">
                    <a16:rowId xmlns:a16="http://schemas.microsoft.com/office/drawing/2014/main" val="4189381978"/>
                  </a:ext>
                </a:extLst>
              </a:tr>
              <a:tr h="1201670">
                <a:tc>
                  <a:txBody>
                    <a:bodyPr/>
                    <a:lstStyle/>
                    <a:p>
                      <a:pPr algn="ctr" fontAlgn="b"/>
                      <a:r>
                        <a:rPr lang="en-US" sz="1900" b="0" i="0" u="none" strike="noStrike" dirty="0">
                          <a:solidFill>
                            <a:srgbClr val="000000"/>
                          </a:solidFill>
                          <a:effectLst/>
                          <a:latin typeface="Calibri" panose="020F0502020204030204" pitchFamily="34" charset="0"/>
                        </a:rPr>
                        <a:t>City government, generally</a:t>
                      </a:r>
                    </a:p>
                  </a:txBody>
                  <a:tcPr marT="91440" marB="91440" anchor="ctr"/>
                </a:tc>
                <a:tc>
                  <a:txBody>
                    <a:bodyPr/>
                    <a:lstStyle/>
                    <a:p>
                      <a:pPr algn="ctr" fontAlgn="b"/>
                      <a:r>
                        <a:rPr lang="en-US" sz="1900" b="0" i="0" u="none" strike="noStrike" dirty="0">
                          <a:solidFill>
                            <a:srgbClr val="000000"/>
                          </a:solidFill>
                          <a:effectLst/>
                          <a:latin typeface="Calibri" panose="020F0502020204030204" pitchFamily="34" charset="0"/>
                        </a:rPr>
                        <a:t>50%</a:t>
                      </a:r>
                    </a:p>
                  </a:txBody>
                  <a:tcPr marT="91440" marB="91440" anchor="ctr"/>
                </a:tc>
                <a:tc>
                  <a:txBody>
                    <a:bodyPr/>
                    <a:lstStyle/>
                    <a:p>
                      <a:pPr algn="ctr" fontAlgn="b"/>
                      <a:r>
                        <a:rPr lang="en-US" sz="1900" b="0" i="0" u="none" strike="noStrike" dirty="0">
                          <a:solidFill>
                            <a:srgbClr val="000000"/>
                          </a:solidFill>
                          <a:effectLst/>
                          <a:latin typeface="Calibri" panose="020F0502020204030204" pitchFamily="34" charset="0"/>
                        </a:rPr>
                        <a:t>64%</a:t>
                      </a:r>
                    </a:p>
                  </a:txBody>
                  <a:tcPr marT="91440" marB="91440" anchor="ctr"/>
                </a:tc>
                <a:tc>
                  <a:txBody>
                    <a:bodyPr/>
                    <a:lstStyle/>
                    <a:p>
                      <a:pPr algn="ctr" fontAlgn="b"/>
                      <a:r>
                        <a:rPr lang="en-US" sz="1900" b="1" i="0" u="none" strike="noStrike" dirty="0">
                          <a:solidFill>
                            <a:schemeClr val="accent2"/>
                          </a:solidFill>
                          <a:effectLst/>
                          <a:latin typeface="Calibri" panose="020F0502020204030204" pitchFamily="34" charset="0"/>
                        </a:rPr>
                        <a:t>+14%</a:t>
                      </a:r>
                    </a:p>
                  </a:txBody>
                  <a:tcPr marT="91440" marB="91440" anchor="ctr"/>
                </a:tc>
                <a:extLst>
                  <a:ext uri="{0D108BD9-81ED-4DB2-BD59-A6C34878D82A}">
                    <a16:rowId xmlns:a16="http://schemas.microsoft.com/office/drawing/2014/main" val="2001266655"/>
                  </a:ext>
                </a:extLst>
              </a:tr>
              <a:tr h="873941">
                <a:tc>
                  <a:txBody>
                    <a:bodyPr/>
                    <a:lstStyle/>
                    <a:p>
                      <a:pPr algn="ctr" fontAlgn="b"/>
                      <a:r>
                        <a:rPr lang="en-US" sz="1900" b="0" i="0" u="none" strike="noStrike" dirty="0">
                          <a:solidFill>
                            <a:srgbClr val="000000"/>
                          </a:solidFill>
                          <a:effectLst/>
                          <a:latin typeface="Calibri" panose="020F0502020204030204" pitchFamily="34" charset="0"/>
                        </a:rPr>
                        <a:t>The Police Department</a:t>
                      </a:r>
                    </a:p>
                  </a:txBody>
                  <a:tcPr marT="91440" marB="91440" anchor="ctr"/>
                </a:tc>
                <a:tc>
                  <a:txBody>
                    <a:bodyPr/>
                    <a:lstStyle/>
                    <a:p>
                      <a:pPr algn="ctr" fontAlgn="b"/>
                      <a:r>
                        <a:rPr lang="en-US" sz="1900" b="0" i="0" u="none" strike="noStrike">
                          <a:solidFill>
                            <a:srgbClr val="000000"/>
                          </a:solidFill>
                          <a:effectLst/>
                          <a:latin typeface="Calibri" panose="020F0502020204030204" pitchFamily="34" charset="0"/>
                        </a:rPr>
                        <a:t>63%</a:t>
                      </a:r>
                    </a:p>
                  </a:txBody>
                  <a:tcPr marT="91440" marB="91440" anchor="ctr"/>
                </a:tc>
                <a:tc>
                  <a:txBody>
                    <a:bodyPr/>
                    <a:lstStyle/>
                    <a:p>
                      <a:pPr algn="ctr" fontAlgn="b"/>
                      <a:r>
                        <a:rPr lang="en-US" sz="1900" b="0" i="0" u="none" strike="noStrike" dirty="0">
                          <a:solidFill>
                            <a:srgbClr val="000000"/>
                          </a:solidFill>
                          <a:effectLst/>
                          <a:latin typeface="Calibri" panose="020F0502020204030204" pitchFamily="34" charset="0"/>
                        </a:rPr>
                        <a:t>69%</a:t>
                      </a:r>
                    </a:p>
                  </a:txBody>
                  <a:tcPr marT="91440" marB="91440" anchor="ctr"/>
                </a:tc>
                <a:tc>
                  <a:txBody>
                    <a:bodyPr/>
                    <a:lstStyle/>
                    <a:p>
                      <a:pPr algn="ctr" fontAlgn="b"/>
                      <a:r>
                        <a:rPr lang="en-US" sz="1900" b="1" i="0" u="none" strike="noStrike" dirty="0">
                          <a:solidFill>
                            <a:schemeClr val="accent2"/>
                          </a:solidFill>
                          <a:effectLst/>
                          <a:latin typeface="Calibri" panose="020F0502020204030204" pitchFamily="34" charset="0"/>
                        </a:rPr>
                        <a:t>+6%</a:t>
                      </a:r>
                    </a:p>
                  </a:txBody>
                  <a:tcPr marT="91440" marB="91440" anchor="ctr"/>
                </a:tc>
                <a:extLst>
                  <a:ext uri="{0D108BD9-81ED-4DB2-BD59-A6C34878D82A}">
                    <a16:rowId xmlns:a16="http://schemas.microsoft.com/office/drawing/2014/main" val="2820352606"/>
                  </a:ext>
                </a:extLst>
              </a:tr>
            </a:tbl>
          </a:graphicData>
        </a:graphic>
      </p:graphicFrame>
    </p:spTree>
    <p:extLst>
      <p:ext uri="{BB962C8B-B14F-4D97-AF65-F5344CB8AC3E}">
        <p14:creationId xmlns:p14="http://schemas.microsoft.com/office/powerpoint/2010/main" val="102351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6311-64D2-5B9A-1268-CAD348B7AF8B}"/>
              </a:ext>
            </a:extLst>
          </p:cNvPr>
          <p:cNvSpPr>
            <a:spLocks noGrp="1"/>
          </p:cNvSpPr>
          <p:nvPr>
            <p:ph type="title"/>
          </p:nvPr>
        </p:nvSpPr>
        <p:spPr/>
        <p:txBody>
          <a:bodyPr>
            <a:normAutofit/>
          </a:bodyPr>
          <a:lstStyle/>
          <a:p>
            <a:r>
              <a:rPr lang="en-US" dirty="0"/>
              <a:t>To varying degrees, majorities trust the City’s future plans and financial management.</a:t>
            </a:r>
          </a:p>
        </p:txBody>
      </p:sp>
      <p:sp>
        <p:nvSpPr>
          <p:cNvPr id="3" name="Text Placeholder 2">
            <a:extLst>
              <a:ext uri="{FF2B5EF4-FFF2-40B4-BE49-F238E27FC236}">
                <a16:creationId xmlns:a16="http://schemas.microsoft.com/office/drawing/2014/main" id="{5345712D-5C1B-0DDE-ECB6-71261A682394}"/>
              </a:ext>
            </a:extLst>
          </p:cNvPr>
          <p:cNvSpPr>
            <a:spLocks noGrp="1"/>
          </p:cNvSpPr>
          <p:nvPr>
            <p:ph type="body" sz="quarter" idx="10"/>
          </p:nvPr>
        </p:nvSpPr>
        <p:spPr/>
        <p:txBody>
          <a:bodyPr/>
          <a:lstStyle/>
          <a:p>
            <a:r>
              <a:rPr lang="en-US" dirty="0"/>
              <a:t>Please tell me if you strongly agree, somewhat agree, somewhat disagree, or strongly disagree with the statement. *Split Sample</a:t>
            </a:r>
          </a:p>
        </p:txBody>
      </p:sp>
      <p:graphicFrame>
        <p:nvGraphicFramePr>
          <p:cNvPr id="4" name="Chart 3">
            <a:extLst>
              <a:ext uri="{FF2B5EF4-FFF2-40B4-BE49-F238E27FC236}">
                <a16:creationId xmlns:a16="http://schemas.microsoft.com/office/drawing/2014/main" id="{06A0A6D4-B9EE-9612-1A95-91F690F43E56}"/>
              </a:ext>
            </a:extLst>
          </p:cNvPr>
          <p:cNvGraphicFramePr/>
          <p:nvPr>
            <p:extLst>
              <p:ext uri="{D42A27DB-BD31-4B8C-83A1-F6EECF244321}">
                <p14:modId xmlns:p14="http://schemas.microsoft.com/office/powerpoint/2010/main" val="2188797674"/>
              </p:ext>
            </p:extLst>
          </p:nvPr>
        </p:nvGraphicFramePr>
        <p:xfrm>
          <a:off x="-130628" y="1628503"/>
          <a:ext cx="8041052" cy="4831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B11B2465-98B2-E818-A9B3-C3F74154D763}"/>
              </a:ext>
            </a:extLst>
          </p:cNvPr>
          <p:cNvGraphicFramePr>
            <a:graphicFrameLocks noGrp="1"/>
          </p:cNvGraphicFramePr>
          <p:nvPr>
            <p:extLst>
              <p:ext uri="{D42A27DB-BD31-4B8C-83A1-F6EECF244321}">
                <p14:modId xmlns:p14="http://schemas.microsoft.com/office/powerpoint/2010/main" val="3716159118"/>
              </p:ext>
            </p:extLst>
          </p:nvPr>
        </p:nvGraphicFramePr>
        <p:xfrm>
          <a:off x="7765210" y="1142060"/>
          <a:ext cx="1335460" cy="4652252"/>
        </p:xfrm>
        <a:graphic>
          <a:graphicData uri="http://schemas.openxmlformats.org/drawingml/2006/table">
            <a:tbl>
              <a:tblPr>
                <a:tableStyleId>{5C22544A-7EE6-4342-B048-85BDC9FD1C3A}</a:tableStyleId>
              </a:tblPr>
              <a:tblGrid>
                <a:gridCol w="667730">
                  <a:extLst>
                    <a:ext uri="{9D8B030D-6E8A-4147-A177-3AD203B41FA5}">
                      <a16:colId xmlns:a16="http://schemas.microsoft.com/office/drawing/2014/main" val="365180995"/>
                    </a:ext>
                  </a:extLst>
                </a:gridCol>
                <a:gridCol w="667730">
                  <a:extLst>
                    <a:ext uri="{9D8B030D-6E8A-4147-A177-3AD203B41FA5}">
                      <a16:colId xmlns:a16="http://schemas.microsoft.com/office/drawing/2014/main" val="44086732"/>
                    </a:ext>
                  </a:extLst>
                </a:gridCol>
              </a:tblGrid>
              <a:tr h="789556">
                <a:tc>
                  <a:txBody>
                    <a:bodyPr/>
                    <a:lstStyle/>
                    <a:p>
                      <a:pPr algn="ctr" fontAlgn="b">
                        <a:lnSpc>
                          <a:spcPts val="1600"/>
                        </a:lnSpc>
                      </a:pPr>
                      <a:r>
                        <a:rPr lang="en-US" sz="1800" b="1" u="none" strike="noStrike" dirty="0">
                          <a:solidFill>
                            <a:schemeClr val="accent1"/>
                          </a:solidFill>
                          <a:effectLst/>
                        </a:rPr>
                        <a:t>Total Agr.</a:t>
                      </a:r>
                      <a:endParaRPr lang="en-US" sz="1800" b="1" i="0" u="none" strike="noStrike" dirty="0">
                        <a:solidFill>
                          <a:schemeClr val="accent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600"/>
                        </a:lnSpc>
                      </a:pPr>
                      <a:r>
                        <a:rPr lang="en-US" sz="1800" b="1" u="none" strike="noStrike" dirty="0">
                          <a:solidFill>
                            <a:schemeClr val="accent4"/>
                          </a:solidFill>
                          <a:effectLst/>
                        </a:rPr>
                        <a:t>Total Disagr.</a:t>
                      </a:r>
                      <a:endParaRPr lang="en-US" sz="1800" b="1" i="0" u="none" strike="noStrike" dirty="0">
                        <a:solidFill>
                          <a:schemeClr val="accent4"/>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783887">
                <a:tc>
                  <a:txBody>
                    <a:bodyPr/>
                    <a:lstStyle/>
                    <a:p>
                      <a:pPr algn="ctr" fontAlgn="ctr"/>
                      <a:r>
                        <a:rPr lang="en-US" sz="1800" b="1" i="0" u="none" strike="noStrike" dirty="0">
                          <a:solidFill>
                            <a:schemeClr val="accent1"/>
                          </a:solidFill>
                          <a:effectLst/>
                          <a:latin typeface="+mn-lt"/>
                          <a:cs typeface="Times New Roman" panose="02020603050405020304" pitchFamily="18" charset="0"/>
                        </a:rPr>
                        <a:t>57%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n-lt"/>
                          <a:cs typeface="Times New Roman" panose="02020603050405020304" pitchFamily="18" charset="0"/>
                        </a:rPr>
                        <a:t>31%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1044212">
                <a:tc>
                  <a:txBody>
                    <a:bodyPr/>
                    <a:lstStyle/>
                    <a:p>
                      <a:pPr algn="ctr" fontAlgn="ctr"/>
                      <a:r>
                        <a:rPr lang="en-US" sz="1800" b="1" i="0" u="none" strike="noStrike" dirty="0">
                          <a:solidFill>
                            <a:schemeClr val="accent1"/>
                          </a:solidFill>
                          <a:effectLst/>
                          <a:latin typeface="+mn-lt"/>
                          <a:cs typeface="Times New Roman" panose="02020603050405020304" pitchFamily="18" charset="0"/>
                        </a:rPr>
                        <a:t>55%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n-lt"/>
                          <a:cs typeface="Times New Roman" panose="02020603050405020304" pitchFamily="18" charset="0"/>
                        </a:rPr>
                        <a:t>30%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r h="1033445">
                <a:tc>
                  <a:txBody>
                    <a:bodyPr/>
                    <a:lstStyle/>
                    <a:p>
                      <a:pPr algn="ctr" fontAlgn="ctr"/>
                      <a:r>
                        <a:rPr lang="en-US" sz="1800" b="1" i="0" u="none" strike="noStrike" dirty="0">
                          <a:solidFill>
                            <a:schemeClr val="accent1"/>
                          </a:solidFill>
                          <a:effectLst/>
                          <a:latin typeface="+mn-lt"/>
                          <a:cs typeface="Times New Roman" panose="02020603050405020304" pitchFamily="18" charset="0"/>
                        </a:rPr>
                        <a:t>54%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n-lt"/>
                          <a:cs typeface="Times New Roman" panose="02020603050405020304" pitchFamily="18" charset="0"/>
                        </a:rPr>
                        <a:t>44%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7466792"/>
                  </a:ext>
                </a:extLst>
              </a:tr>
              <a:tr h="1001152">
                <a:tc>
                  <a:txBody>
                    <a:bodyPr/>
                    <a:lstStyle/>
                    <a:p>
                      <a:pPr algn="ctr" fontAlgn="ctr"/>
                      <a:r>
                        <a:rPr lang="en-US" sz="1800" b="1" i="0" u="none" strike="noStrike" dirty="0">
                          <a:solidFill>
                            <a:schemeClr val="accent1"/>
                          </a:solidFill>
                          <a:effectLst/>
                          <a:latin typeface="+mn-lt"/>
                          <a:cs typeface="Times New Roman" panose="02020603050405020304" pitchFamily="18" charset="0"/>
                        </a:rPr>
                        <a:t>50%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n-lt"/>
                          <a:cs typeface="Times New Roman" panose="02020603050405020304" pitchFamily="18" charset="0"/>
                        </a:rPr>
                        <a:t>44%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5583851"/>
                  </a:ext>
                </a:extLst>
              </a:tr>
            </a:tbl>
          </a:graphicData>
        </a:graphic>
      </p:graphicFrame>
    </p:spTree>
    <p:extLst>
      <p:ext uri="{BB962C8B-B14F-4D97-AF65-F5344CB8AC3E}">
        <p14:creationId xmlns:p14="http://schemas.microsoft.com/office/powerpoint/2010/main" val="334486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B7A5-DF98-C862-56CD-08F716DB7A25}"/>
              </a:ext>
            </a:extLst>
          </p:cNvPr>
          <p:cNvSpPr>
            <a:spLocks noGrp="1"/>
          </p:cNvSpPr>
          <p:nvPr>
            <p:ph type="title"/>
          </p:nvPr>
        </p:nvSpPr>
        <p:spPr/>
        <p:txBody>
          <a:bodyPr>
            <a:normAutofit/>
          </a:bodyPr>
          <a:lstStyle/>
          <a:p>
            <a:r>
              <a:rPr lang="en-US" dirty="0"/>
              <a:t>Seven in ten say they feel </a:t>
            </a:r>
            <a:br>
              <a:rPr lang="en-US" dirty="0"/>
            </a:br>
            <a:r>
              <a:rPr lang="en-US" dirty="0"/>
              <a:t>safe in East Palo Alto.</a:t>
            </a:r>
          </a:p>
        </p:txBody>
      </p:sp>
      <p:sp>
        <p:nvSpPr>
          <p:cNvPr id="3" name="Text Placeholder 2">
            <a:extLst>
              <a:ext uri="{FF2B5EF4-FFF2-40B4-BE49-F238E27FC236}">
                <a16:creationId xmlns:a16="http://schemas.microsoft.com/office/drawing/2014/main" id="{7AD7B5B9-1824-B0FA-4D09-A9EAA1709C2C}"/>
              </a:ext>
            </a:extLst>
          </p:cNvPr>
          <p:cNvSpPr>
            <a:spLocks noGrp="1"/>
          </p:cNvSpPr>
          <p:nvPr>
            <p:ph type="body" sz="quarter" idx="10"/>
          </p:nvPr>
        </p:nvSpPr>
        <p:spPr/>
        <p:txBody>
          <a:bodyPr/>
          <a:lstStyle/>
          <a:p>
            <a:r>
              <a:rPr lang="en-US" dirty="0"/>
              <a:t> </a:t>
            </a:r>
          </a:p>
        </p:txBody>
      </p:sp>
      <p:sp>
        <p:nvSpPr>
          <p:cNvPr id="4" name="TextBox 3">
            <a:extLst>
              <a:ext uri="{FF2B5EF4-FFF2-40B4-BE49-F238E27FC236}">
                <a16:creationId xmlns:a16="http://schemas.microsoft.com/office/drawing/2014/main" id="{E27B2091-0F58-5936-755E-FCD33676E8F0}"/>
              </a:ext>
            </a:extLst>
          </p:cNvPr>
          <p:cNvSpPr txBox="1"/>
          <p:nvPr/>
        </p:nvSpPr>
        <p:spPr>
          <a:xfrm>
            <a:off x="0" y="1302606"/>
            <a:ext cx="9144000" cy="615553"/>
          </a:xfrm>
          <a:prstGeom prst="rect">
            <a:avLst/>
          </a:prstGeom>
          <a:noFill/>
        </p:spPr>
        <p:txBody>
          <a:bodyPr wrap="square" rtlCol="0">
            <a:spAutoFit/>
          </a:bodyPr>
          <a:lstStyle/>
          <a:p>
            <a:pPr algn="ctr"/>
            <a:r>
              <a:rPr lang="en-US" sz="1700" i="1" dirty="0"/>
              <a:t>Can you tell me how safe you feel in East Palo Alto, in general?  </a:t>
            </a:r>
            <a:br>
              <a:rPr lang="en-US" sz="1700" i="1" dirty="0"/>
            </a:br>
            <a:r>
              <a:rPr lang="en-US" sz="1700" i="1" dirty="0"/>
              <a:t>Do you feel safe, unsafe, or neither safe nor unsafe? </a:t>
            </a:r>
          </a:p>
        </p:txBody>
      </p:sp>
      <p:graphicFrame>
        <p:nvGraphicFramePr>
          <p:cNvPr id="5" name="Chart 4">
            <a:extLst>
              <a:ext uri="{FF2B5EF4-FFF2-40B4-BE49-F238E27FC236}">
                <a16:creationId xmlns:a16="http://schemas.microsoft.com/office/drawing/2014/main" id="{D851FF48-F317-C3A2-B909-C311C6AE0042}"/>
              </a:ext>
            </a:extLst>
          </p:cNvPr>
          <p:cNvGraphicFramePr/>
          <p:nvPr>
            <p:extLst>
              <p:ext uri="{D42A27DB-BD31-4B8C-83A1-F6EECF244321}">
                <p14:modId xmlns:p14="http://schemas.microsoft.com/office/powerpoint/2010/main" val="4243530750"/>
              </p:ext>
            </p:extLst>
          </p:nvPr>
        </p:nvGraphicFramePr>
        <p:xfrm>
          <a:off x="0" y="2220559"/>
          <a:ext cx="8367059" cy="3851951"/>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ket 5">
            <a:extLst>
              <a:ext uri="{FF2B5EF4-FFF2-40B4-BE49-F238E27FC236}">
                <a16:creationId xmlns:a16="http://schemas.microsoft.com/office/drawing/2014/main" id="{EEDD2431-F60E-DFCF-4C48-D00778BCFDFA}"/>
              </a:ext>
            </a:extLst>
          </p:cNvPr>
          <p:cNvSpPr/>
          <p:nvPr/>
        </p:nvSpPr>
        <p:spPr bwMode="auto">
          <a:xfrm>
            <a:off x="4423809" y="4274138"/>
            <a:ext cx="132532" cy="750529"/>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3E0DDF2F-3D05-4F20-6281-6A1023309DAE}"/>
              </a:ext>
            </a:extLst>
          </p:cNvPr>
          <p:cNvSpPr txBox="1"/>
          <p:nvPr/>
        </p:nvSpPr>
        <p:spPr>
          <a:xfrm>
            <a:off x="7195041" y="2264547"/>
            <a:ext cx="938765" cy="823302"/>
          </a:xfrm>
          <a:prstGeom prst="rect">
            <a:avLst/>
          </a:prstGeom>
          <a:noFill/>
        </p:spPr>
        <p:txBody>
          <a:bodyPr wrap="square" rtlCol="0">
            <a:spAutoFit/>
          </a:bodyPr>
          <a:lstStyle/>
          <a:p>
            <a:pPr algn="ctr">
              <a:lnSpc>
                <a:spcPts val="1900"/>
              </a:lnSpc>
            </a:pPr>
            <a:r>
              <a:rPr lang="en-US" b="1" dirty="0">
                <a:solidFill>
                  <a:schemeClr val="accent1"/>
                </a:solidFill>
              </a:rPr>
              <a:t>Total Safe</a:t>
            </a:r>
            <a:br>
              <a:rPr lang="en-US" b="1" dirty="0">
                <a:solidFill>
                  <a:schemeClr val="accent1"/>
                </a:solidFill>
              </a:rPr>
            </a:br>
            <a:r>
              <a:rPr lang="en-US" b="1" dirty="0">
                <a:solidFill>
                  <a:schemeClr val="accent1"/>
                </a:solidFill>
              </a:rPr>
              <a:t>70%</a:t>
            </a:r>
          </a:p>
        </p:txBody>
      </p:sp>
      <p:sp>
        <p:nvSpPr>
          <p:cNvPr id="8" name="TextBox 7">
            <a:extLst>
              <a:ext uri="{FF2B5EF4-FFF2-40B4-BE49-F238E27FC236}">
                <a16:creationId xmlns:a16="http://schemas.microsoft.com/office/drawing/2014/main" id="{E9AFC02E-1AA6-6606-5D06-0859505C94F7}"/>
              </a:ext>
            </a:extLst>
          </p:cNvPr>
          <p:cNvSpPr txBox="1"/>
          <p:nvPr/>
        </p:nvSpPr>
        <p:spPr>
          <a:xfrm>
            <a:off x="4481141" y="4236019"/>
            <a:ext cx="1144595" cy="826765"/>
          </a:xfrm>
          <a:prstGeom prst="rect">
            <a:avLst/>
          </a:prstGeom>
          <a:noFill/>
        </p:spPr>
        <p:txBody>
          <a:bodyPr wrap="square" rtlCol="0">
            <a:spAutoFit/>
          </a:bodyPr>
          <a:lstStyle/>
          <a:p>
            <a:pPr algn="ctr">
              <a:lnSpc>
                <a:spcPts val="1900"/>
              </a:lnSpc>
            </a:pPr>
            <a:r>
              <a:rPr lang="en-US" b="1" dirty="0">
                <a:solidFill>
                  <a:schemeClr val="accent4"/>
                </a:solidFill>
              </a:rPr>
              <a:t>Total</a:t>
            </a:r>
            <a:br>
              <a:rPr lang="en-US" b="1" dirty="0">
                <a:solidFill>
                  <a:schemeClr val="accent4"/>
                </a:solidFill>
              </a:rPr>
            </a:br>
            <a:r>
              <a:rPr lang="en-US" b="1" dirty="0">
                <a:solidFill>
                  <a:schemeClr val="accent4"/>
                </a:solidFill>
              </a:rPr>
              <a:t>Unsafe</a:t>
            </a:r>
            <a:br>
              <a:rPr lang="en-US" b="1" dirty="0">
                <a:solidFill>
                  <a:schemeClr val="accent4"/>
                </a:solidFill>
              </a:rPr>
            </a:br>
            <a:r>
              <a:rPr lang="en-US" b="1" dirty="0">
                <a:solidFill>
                  <a:schemeClr val="accent4"/>
                </a:solidFill>
              </a:rPr>
              <a:t>17%</a:t>
            </a:r>
          </a:p>
        </p:txBody>
      </p:sp>
      <p:sp>
        <p:nvSpPr>
          <p:cNvPr id="9" name="Right Bracket 8">
            <a:extLst>
              <a:ext uri="{FF2B5EF4-FFF2-40B4-BE49-F238E27FC236}">
                <a16:creationId xmlns:a16="http://schemas.microsoft.com/office/drawing/2014/main" id="{A6C1B52C-C115-8B9B-E412-F4C2885BB086}"/>
              </a:ext>
            </a:extLst>
          </p:cNvPr>
          <p:cNvSpPr/>
          <p:nvPr/>
        </p:nvSpPr>
        <p:spPr bwMode="auto">
          <a:xfrm>
            <a:off x="7158308" y="2302666"/>
            <a:ext cx="132532" cy="750529"/>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8430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9A3E-8C0F-9292-0CF0-B3316FA8E7C6}"/>
              </a:ext>
            </a:extLst>
          </p:cNvPr>
          <p:cNvSpPr>
            <a:spLocks noGrp="1"/>
          </p:cNvSpPr>
          <p:nvPr>
            <p:ph type="title"/>
          </p:nvPr>
        </p:nvSpPr>
        <p:spPr/>
        <p:txBody>
          <a:bodyPr/>
          <a:lstStyle/>
          <a:p>
            <a:r>
              <a:rPr lang="en-US" dirty="0"/>
              <a:t>Satisfaction with City Services</a:t>
            </a:r>
          </a:p>
        </p:txBody>
      </p:sp>
    </p:spTree>
    <p:extLst>
      <p:ext uri="{BB962C8B-B14F-4D97-AF65-F5344CB8AC3E}">
        <p14:creationId xmlns:p14="http://schemas.microsoft.com/office/powerpoint/2010/main" val="127656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D9B3-2647-8C18-EEE4-9E20C2D80447}"/>
              </a:ext>
            </a:extLst>
          </p:cNvPr>
          <p:cNvSpPr>
            <a:spLocks noGrp="1"/>
          </p:cNvSpPr>
          <p:nvPr>
            <p:ph type="title"/>
          </p:nvPr>
        </p:nvSpPr>
        <p:spPr/>
        <p:txBody>
          <a:bodyPr>
            <a:normAutofit/>
          </a:bodyPr>
          <a:lstStyle/>
          <a:p>
            <a:r>
              <a:rPr lang="en-US" dirty="0"/>
              <a:t>Two-thirds say they are broadly </a:t>
            </a:r>
            <a:br>
              <a:rPr lang="en-US" dirty="0"/>
            </a:br>
            <a:r>
              <a:rPr lang="en-US" dirty="0"/>
              <a:t>satisfied with City services.</a:t>
            </a:r>
          </a:p>
        </p:txBody>
      </p:sp>
      <p:sp>
        <p:nvSpPr>
          <p:cNvPr id="3" name="Text Placeholder 2">
            <a:extLst>
              <a:ext uri="{FF2B5EF4-FFF2-40B4-BE49-F238E27FC236}">
                <a16:creationId xmlns:a16="http://schemas.microsoft.com/office/drawing/2014/main" id="{BB6E5B6A-3B50-7F43-2942-795A2402D7AA}"/>
              </a:ext>
            </a:extLst>
          </p:cNvPr>
          <p:cNvSpPr>
            <a:spLocks noGrp="1"/>
          </p:cNvSpPr>
          <p:nvPr>
            <p:ph type="body" sz="quarter" idx="10"/>
          </p:nvPr>
        </p:nvSpPr>
        <p:spPr/>
        <p:txBody>
          <a:bodyPr/>
          <a:lstStyle/>
          <a:p>
            <a:r>
              <a:rPr lang="en-US" dirty="0"/>
              <a:t>Worded Slightly Different in December 2015 Survey/Voter Sample</a:t>
            </a:r>
          </a:p>
        </p:txBody>
      </p:sp>
      <p:sp>
        <p:nvSpPr>
          <p:cNvPr id="4" name="TextBox 3">
            <a:extLst>
              <a:ext uri="{FF2B5EF4-FFF2-40B4-BE49-F238E27FC236}">
                <a16:creationId xmlns:a16="http://schemas.microsoft.com/office/drawing/2014/main" id="{211EB08B-2097-6EAF-A6E2-DCDCD676B875}"/>
              </a:ext>
            </a:extLst>
          </p:cNvPr>
          <p:cNvSpPr txBox="1"/>
          <p:nvPr/>
        </p:nvSpPr>
        <p:spPr>
          <a:xfrm>
            <a:off x="0" y="1179038"/>
            <a:ext cx="9128760" cy="615553"/>
          </a:xfrm>
          <a:prstGeom prst="rect">
            <a:avLst/>
          </a:prstGeom>
          <a:noFill/>
        </p:spPr>
        <p:txBody>
          <a:bodyPr wrap="square" rtlCol="0">
            <a:spAutoFit/>
          </a:bodyPr>
          <a:lstStyle/>
          <a:p>
            <a:pPr algn="ctr"/>
            <a:r>
              <a:rPr lang="en-US" sz="1700" i="1" dirty="0"/>
              <a:t>Generally speaking, are you satisfied or dissatisfied </a:t>
            </a:r>
            <a:br>
              <a:rPr lang="en-US" sz="1700" i="1" dirty="0"/>
            </a:br>
            <a:r>
              <a:rPr lang="en-US" sz="1700" i="1" dirty="0"/>
              <a:t>with the job the City is doing providing City services?* </a:t>
            </a:r>
          </a:p>
        </p:txBody>
      </p:sp>
      <p:graphicFrame>
        <p:nvGraphicFramePr>
          <p:cNvPr id="7" name="Chart 6">
            <a:extLst>
              <a:ext uri="{FF2B5EF4-FFF2-40B4-BE49-F238E27FC236}">
                <a16:creationId xmlns:a16="http://schemas.microsoft.com/office/drawing/2014/main" id="{276D9B90-A186-3857-25D3-B99E9D4EC4CF}"/>
              </a:ext>
            </a:extLst>
          </p:cNvPr>
          <p:cNvGraphicFramePr/>
          <p:nvPr>
            <p:extLst>
              <p:ext uri="{D42A27DB-BD31-4B8C-83A1-F6EECF244321}">
                <p14:modId xmlns:p14="http://schemas.microsoft.com/office/powerpoint/2010/main" val="2659622031"/>
              </p:ext>
            </p:extLst>
          </p:nvPr>
        </p:nvGraphicFramePr>
        <p:xfrm>
          <a:off x="5545830" y="2630607"/>
          <a:ext cx="2833800" cy="3851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7C35CB53-7DCF-B67D-9125-336ABD0A3AE1}"/>
              </a:ext>
            </a:extLst>
          </p:cNvPr>
          <p:cNvGraphicFramePr/>
          <p:nvPr>
            <p:extLst>
              <p:ext uri="{D42A27DB-BD31-4B8C-83A1-F6EECF244321}">
                <p14:modId xmlns:p14="http://schemas.microsoft.com/office/powerpoint/2010/main" val="3244403187"/>
              </p:ext>
            </p:extLst>
          </p:nvPr>
        </p:nvGraphicFramePr>
        <p:xfrm>
          <a:off x="2099724" y="2630607"/>
          <a:ext cx="2833800" cy="3851951"/>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Bracket 8">
            <a:extLst>
              <a:ext uri="{FF2B5EF4-FFF2-40B4-BE49-F238E27FC236}">
                <a16:creationId xmlns:a16="http://schemas.microsoft.com/office/drawing/2014/main" id="{E3841F64-4701-DA89-B921-DB23E2714A3B}"/>
              </a:ext>
            </a:extLst>
          </p:cNvPr>
          <p:cNvSpPr/>
          <p:nvPr/>
        </p:nvSpPr>
        <p:spPr bwMode="auto">
          <a:xfrm>
            <a:off x="4449597" y="2746497"/>
            <a:ext cx="146304"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0" name="Right Bracket 9">
            <a:extLst>
              <a:ext uri="{FF2B5EF4-FFF2-40B4-BE49-F238E27FC236}">
                <a16:creationId xmlns:a16="http://schemas.microsoft.com/office/drawing/2014/main" id="{B31F2CB3-59EA-84A9-15A6-34BA92931E32}"/>
              </a:ext>
            </a:extLst>
          </p:cNvPr>
          <p:cNvSpPr/>
          <p:nvPr/>
        </p:nvSpPr>
        <p:spPr bwMode="auto">
          <a:xfrm>
            <a:off x="3480627" y="4249698"/>
            <a:ext cx="146304"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13CFC8C8-9FE9-551C-9C10-AF6B2CD6B7C4}"/>
              </a:ext>
            </a:extLst>
          </p:cNvPr>
          <p:cNvSpPr txBox="1"/>
          <p:nvPr/>
        </p:nvSpPr>
        <p:spPr>
          <a:xfrm>
            <a:off x="4463932" y="2798677"/>
            <a:ext cx="1189964" cy="823302"/>
          </a:xfrm>
          <a:prstGeom prst="rect">
            <a:avLst/>
          </a:prstGeom>
          <a:noFill/>
        </p:spPr>
        <p:txBody>
          <a:bodyPr wrap="square" rtlCol="0">
            <a:spAutoFit/>
          </a:bodyPr>
          <a:lstStyle/>
          <a:p>
            <a:pPr algn="ctr">
              <a:lnSpc>
                <a:spcPts val="1900"/>
              </a:lnSpc>
            </a:pPr>
            <a:r>
              <a:rPr lang="en-US" b="1" dirty="0">
                <a:solidFill>
                  <a:schemeClr val="accent1"/>
                </a:solidFill>
              </a:rPr>
              <a:t>Total Satisfied</a:t>
            </a:r>
            <a:br>
              <a:rPr lang="en-US" b="1" dirty="0">
                <a:solidFill>
                  <a:schemeClr val="accent1"/>
                </a:solidFill>
              </a:rPr>
            </a:br>
            <a:r>
              <a:rPr lang="en-US" b="1" dirty="0">
                <a:solidFill>
                  <a:schemeClr val="accent1"/>
                </a:solidFill>
              </a:rPr>
              <a:t>58%</a:t>
            </a:r>
          </a:p>
        </p:txBody>
      </p:sp>
      <p:sp>
        <p:nvSpPr>
          <p:cNvPr id="12" name="TextBox 11">
            <a:extLst>
              <a:ext uri="{FF2B5EF4-FFF2-40B4-BE49-F238E27FC236}">
                <a16:creationId xmlns:a16="http://schemas.microsoft.com/office/drawing/2014/main" id="{41B78A3D-C3AD-D9EF-1C4C-5EA177FBE6F4}"/>
              </a:ext>
            </a:extLst>
          </p:cNvPr>
          <p:cNvSpPr txBox="1"/>
          <p:nvPr/>
        </p:nvSpPr>
        <p:spPr>
          <a:xfrm>
            <a:off x="3494577" y="4284702"/>
            <a:ext cx="1460702" cy="823302"/>
          </a:xfrm>
          <a:prstGeom prst="rect">
            <a:avLst/>
          </a:prstGeom>
          <a:noFill/>
        </p:spPr>
        <p:txBody>
          <a:bodyPr wrap="square" rtlCol="0">
            <a:spAutoFit/>
          </a:bodyPr>
          <a:lstStyle/>
          <a:p>
            <a:pPr algn="ctr">
              <a:lnSpc>
                <a:spcPts val="1900"/>
              </a:lnSpc>
            </a:pPr>
            <a:r>
              <a:rPr lang="en-US" b="1" dirty="0">
                <a:solidFill>
                  <a:schemeClr val="accent4"/>
                </a:solidFill>
              </a:rPr>
              <a:t>Total Dissatisfied</a:t>
            </a:r>
            <a:br>
              <a:rPr lang="en-US" b="1" dirty="0">
                <a:solidFill>
                  <a:schemeClr val="accent4"/>
                </a:solidFill>
              </a:rPr>
            </a:br>
            <a:r>
              <a:rPr lang="en-US" b="1" dirty="0">
                <a:solidFill>
                  <a:schemeClr val="accent4"/>
                </a:solidFill>
              </a:rPr>
              <a:t>34%</a:t>
            </a:r>
          </a:p>
        </p:txBody>
      </p:sp>
      <p:graphicFrame>
        <p:nvGraphicFramePr>
          <p:cNvPr id="13" name="Table 12">
            <a:extLst>
              <a:ext uri="{FF2B5EF4-FFF2-40B4-BE49-F238E27FC236}">
                <a16:creationId xmlns:a16="http://schemas.microsoft.com/office/drawing/2014/main" id="{1EFCEBD5-F3DC-5291-995D-636969CFBC0A}"/>
              </a:ext>
            </a:extLst>
          </p:cNvPr>
          <p:cNvGraphicFramePr>
            <a:graphicFrameLocks noGrp="1"/>
          </p:cNvGraphicFramePr>
          <p:nvPr>
            <p:extLst>
              <p:ext uri="{D42A27DB-BD31-4B8C-83A1-F6EECF244321}">
                <p14:modId xmlns:p14="http://schemas.microsoft.com/office/powerpoint/2010/main" val="4294291121"/>
              </p:ext>
            </p:extLst>
          </p:nvPr>
        </p:nvGraphicFramePr>
        <p:xfrm>
          <a:off x="62301" y="2796629"/>
          <a:ext cx="2132981" cy="3287411"/>
        </p:xfrm>
        <a:graphic>
          <a:graphicData uri="http://schemas.openxmlformats.org/drawingml/2006/table">
            <a:tbl>
              <a:tblPr>
                <a:tableStyleId>{5C22544A-7EE6-4342-B048-85BDC9FD1C3A}</a:tableStyleId>
              </a:tblPr>
              <a:tblGrid>
                <a:gridCol w="2132981">
                  <a:extLst>
                    <a:ext uri="{9D8B030D-6E8A-4147-A177-3AD203B41FA5}">
                      <a16:colId xmlns:a16="http://schemas.microsoft.com/office/drawing/2014/main" val="20000"/>
                    </a:ext>
                  </a:extLst>
                </a:gridCol>
              </a:tblGrid>
              <a:tr h="0">
                <a:tc>
                  <a:txBody>
                    <a:bodyPr/>
                    <a:lstStyle/>
                    <a:p>
                      <a:pPr algn="r" fontAlgn="ctr"/>
                      <a:r>
                        <a:rPr lang="en-US" sz="1800" b="0" i="0" u="none" strike="noStrike" dirty="0">
                          <a:solidFill>
                            <a:srgbClr val="000000"/>
                          </a:solidFill>
                          <a:effectLst/>
                          <a:latin typeface="+mn-lt"/>
                        </a:rPr>
                        <a:t>Very satisfied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1717">
                <a:tc>
                  <a:txBody>
                    <a:bodyPr/>
                    <a:lstStyle/>
                    <a:p>
                      <a:pPr algn="r" fontAlgn="b"/>
                      <a:r>
                        <a:rPr lang="en-US" sz="1800" b="0" i="0" u="none" strike="noStrike" dirty="0">
                          <a:solidFill>
                            <a:srgbClr val="000000"/>
                          </a:solidFill>
                          <a:effectLst/>
                          <a:latin typeface="+mn-lt"/>
                        </a:rPr>
                        <a:t>Somewhat satisfied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6302">
                <a:tc>
                  <a:txBody>
                    <a:bodyPr/>
                    <a:lstStyle/>
                    <a:p>
                      <a:pPr algn="r" fontAlgn="ctr"/>
                      <a:endParaRPr lang="en-US" sz="18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6104">
                <a:tc>
                  <a:txBody>
                    <a:bodyPr/>
                    <a:lstStyle/>
                    <a:p>
                      <a:pPr algn="r" fontAlgn="ctr"/>
                      <a:r>
                        <a:rPr lang="en-US" sz="1800" b="0" i="0" u="none" strike="noStrike" dirty="0">
                          <a:solidFill>
                            <a:srgbClr val="000000"/>
                          </a:solidFill>
                          <a:effectLst/>
                          <a:latin typeface="+mn-lt"/>
                        </a:rPr>
                        <a:t>Somewhat dissatisfied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9702">
                <a:tc>
                  <a:txBody>
                    <a:bodyPr/>
                    <a:lstStyle/>
                    <a:p>
                      <a:pPr algn="r" fontAlgn="b"/>
                      <a:r>
                        <a:rPr lang="en-US" sz="1800" b="0" i="0" u="none" strike="noStrike">
                          <a:solidFill>
                            <a:srgbClr val="000000"/>
                          </a:solidFill>
                          <a:effectLst/>
                          <a:latin typeface="+mn-lt"/>
                        </a:rPr>
                        <a:t>Very dissatisfied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6302">
                <a:tc>
                  <a:txBody>
                    <a:bodyPr/>
                    <a:lstStyle/>
                    <a:p>
                      <a:pPr algn="r" fontAlgn="ctr"/>
                      <a:endParaRPr lang="en-US" sz="18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3439">
                <a:tc>
                  <a:txBody>
                    <a:bodyPr/>
                    <a:lstStyle/>
                    <a:p>
                      <a:pPr algn="r" fontAlgn="ctr"/>
                      <a:r>
                        <a:rPr lang="en-US" sz="1800" b="0" i="0" u="none" strike="noStrike" dirty="0">
                          <a:solidFill>
                            <a:srgbClr val="000000"/>
                          </a:solidFill>
                          <a:effectLst/>
                          <a:latin typeface="+mn-lt"/>
                        </a:rPr>
                        <a:t>Don't know</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4" name="Right Bracket 13">
            <a:extLst>
              <a:ext uri="{FF2B5EF4-FFF2-40B4-BE49-F238E27FC236}">
                <a16:creationId xmlns:a16="http://schemas.microsoft.com/office/drawing/2014/main" id="{2DDBFBAA-AD4C-F5E8-C1CD-F2DF9974A666}"/>
              </a:ext>
            </a:extLst>
          </p:cNvPr>
          <p:cNvSpPr/>
          <p:nvPr/>
        </p:nvSpPr>
        <p:spPr bwMode="auto">
          <a:xfrm>
            <a:off x="7896741" y="2723406"/>
            <a:ext cx="146304"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5" name="Right Bracket 14">
            <a:extLst>
              <a:ext uri="{FF2B5EF4-FFF2-40B4-BE49-F238E27FC236}">
                <a16:creationId xmlns:a16="http://schemas.microsoft.com/office/drawing/2014/main" id="{02B1391A-627C-1E34-FC58-B5B769F5F3A6}"/>
              </a:ext>
            </a:extLst>
          </p:cNvPr>
          <p:cNvSpPr/>
          <p:nvPr/>
        </p:nvSpPr>
        <p:spPr bwMode="auto">
          <a:xfrm>
            <a:off x="6729854" y="4217371"/>
            <a:ext cx="146304"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EDB165C4-5F7E-2488-13E2-531EA7432F85}"/>
              </a:ext>
            </a:extLst>
          </p:cNvPr>
          <p:cNvSpPr txBox="1"/>
          <p:nvPr/>
        </p:nvSpPr>
        <p:spPr>
          <a:xfrm>
            <a:off x="7911076" y="2775586"/>
            <a:ext cx="1189964" cy="823302"/>
          </a:xfrm>
          <a:prstGeom prst="rect">
            <a:avLst/>
          </a:prstGeom>
          <a:noFill/>
        </p:spPr>
        <p:txBody>
          <a:bodyPr wrap="square" rtlCol="0">
            <a:spAutoFit/>
          </a:bodyPr>
          <a:lstStyle/>
          <a:p>
            <a:pPr algn="ctr">
              <a:lnSpc>
                <a:spcPts val="1900"/>
              </a:lnSpc>
            </a:pPr>
            <a:r>
              <a:rPr lang="en-US" b="1" dirty="0">
                <a:solidFill>
                  <a:schemeClr val="accent1"/>
                </a:solidFill>
              </a:rPr>
              <a:t>Total Satisfied</a:t>
            </a:r>
            <a:br>
              <a:rPr lang="en-US" b="1" dirty="0">
                <a:solidFill>
                  <a:schemeClr val="accent1"/>
                </a:solidFill>
              </a:rPr>
            </a:br>
            <a:r>
              <a:rPr lang="en-US" b="1" dirty="0">
                <a:solidFill>
                  <a:schemeClr val="accent1"/>
                </a:solidFill>
              </a:rPr>
              <a:t>67%</a:t>
            </a:r>
          </a:p>
        </p:txBody>
      </p:sp>
      <p:sp>
        <p:nvSpPr>
          <p:cNvPr id="17" name="TextBox 16">
            <a:extLst>
              <a:ext uri="{FF2B5EF4-FFF2-40B4-BE49-F238E27FC236}">
                <a16:creationId xmlns:a16="http://schemas.microsoft.com/office/drawing/2014/main" id="{C98F9A80-90AA-3CFB-2E00-1AAC3581E785}"/>
              </a:ext>
            </a:extLst>
          </p:cNvPr>
          <p:cNvSpPr txBox="1"/>
          <p:nvPr/>
        </p:nvSpPr>
        <p:spPr>
          <a:xfrm>
            <a:off x="6743803" y="4284702"/>
            <a:ext cx="1460702" cy="823302"/>
          </a:xfrm>
          <a:prstGeom prst="rect">
            <a:avLst/>
          </a:prstGeom>
          <a:noFill/>
        </p:spPr>
        <p:txBody>
          <a:bodyPr wrap="square" rtlCol="0">
            <a:spAutoFit/>
          </a:bodyPr>
          <a:lstStyle/>
          <a:p>
            <a:pPr algn="ctr">
              <a:lnSpc>
                <a:spcPts val="1900"/>
              </a:lnSpc>
            </a:pPr>
            <a:r>
              <a:rPr lang="en-US" b="1" dirty="0">
                <a:solidFill>
                  <a:schemeClr val="accent4"/>
                </a:solidFill>
              </a:rPr>
              <a:t>Total Dissatisfied</a:t>
            </a:r>
            <a:br>
              <a:rPr lang="en-US" b="1" dirty="0">
                <a:solidFill>
                  <a:schemeClr val="accent4"/>
                </a:solidFill>
              </a:rPr>
            </a:br>
            <a:r>
              <a:rPr lang="en-US" b="1" dirty="0">
                <a:solidFill>
                  <a:schemeClr val="accent4"/>
                </a:solidFill>
              </a:rPr>
              <a:t>26%</a:t>
            </a:r>
          </a:p>
        </p:txBody>
      </p:sp>
      <p:sp>
        <p:nvSpPr>
          <p:cNvPr id="20" name="TextBox 19">
            <a:extLst>
              <a:ext uri="{FF2B5EF4-FFF2-40B4-BE49-F238E27FC236}">
                <a16:creationId xmlns:a16="http://schemas.microsoft.com/office/drawing/2014/main" id="{D71A59F8-B1F9-24E3-37AB-6722B2CB5689}"/>
              </a:ext>
            </a:extLst>
          </p:cNvPr>
          <p:cNvSpPr txBox="1"/>
          <p:nvPr/>
        </p:nvSpPr>
        <p:spPr>
          <a:xfrm>
            <a:off x="2521891" y="2050209"/>
            <a:ext cx="2128399"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*December 2015</a:t>
            </a:r>
          </a:p>
        </p:txBody>
      </p:sp>
      <p:sp>
        <p:nvSpPr>
          <p:cNvPr id="21" name="TextBox 20">
            <a:extLst>
              <a:ext uri="{FF2B5EF4-FFF2-40B4-BE49-F238E27FC236}">
                <a16:creationId xmlns:a16="http://schemas.microsoft.com/office/drawing/2014/main" id="{7B4DA780-41D5-88A6-112B-05BCE2BFDB20}"/>
              </a:ext>
            </a:extLst>
          </p:cNvPr>
          <p:cNvSpPr txBox="1"/>
          <p:nvPr/>
        </p:nvSpPr>
        <p:spPr>
          <a:xfrm>
            <a:off x="5967996" y="2052736"/>
            <a:ext cx="2128399"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April/May 2023</a:t>
            </a:r>
          </a:p>
        </p:txBody>
      </p:sp>
    </p:spTree>
    <p:extLst>
      <p:ext uri="{BB962C8B-B14F-4D97-AF65-F5344CB8AC3E}">
        <p14:creationId xmlns:p14="http://schemas.microsoft.com/office/powerpoint/2010/main" val="79427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EFFE-F654-3CB8-CA7A-45684F29E1B9}"/>
              </a:ext>
            </a:extLst>
          </p:cNvPr>
          <p:cNvSpPr>
            <a:spLocks noGrp="1"/>
          </p:cNvSpPr>
          <p:nvPr>
            <p:ph type="title"/>
          </p:nvPr>
        </p:nvSpPr>
        <p:spPr>
          <a:xfrm>
            <a:off x="134557" y="274638"/>
            <a:ext cx="8874506" cy="5967542"/>
          </a:xfrm>
        </p:spPr>
        <p:txBody>
          <a:bodyPr anchor="ctr"/>
          <a:lstStyle/>
          <a:p>
            <a:r>
              <a:rPr lang="en-US" sz="4400" dirty="0"/>
              <a:t>Next, how residents rate the importance of </a:t>
            </a:r>
            <a:r>
              <a:rPr lang="en-US" sz="4400" u="sng" dirty="0"/>
              <a:t>specific</a:t>
            </a:r>
            <a:r>
              <a:rPr lang="en-US" sz="4400" dirty="0"/>
              <a:t> services…</a:t>
            </a:r>
          </a:p>
        </p:txBody>
      </p:sp>
    </p:spTree>
    <p:extLst>
      <p:ext uri="{BB962C8B-B14F-4D97-AF65-F5344CB8AC3E}">
        <p14:creationId xmlns:p14="http://schemas.microsoft.com/office/powerpoint/2010/main" val="879618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1EA9-3178-501C-8F46-EE4CEEF574AD}"/>
              </a:ext>
            </a:extLst>
          </p:cNvPr>
          <p:cNvSpPr>
            <a:spLocks noGrp="1"/>
          </p:cNvSpPr>
          <p:nvPr>
            <p:ph type="title"/>
          </p:nvPr>
        </p:nvSpPr>
        <p:spPr/>
        <p:txBody>
          <a:bodyPr/>
          <a:lstStyle/>
          <a:p>
            <a:r>
              <a:rPr lang="en-US" dirty="0"/>
              <a:t>Residents value clean drinking water, emergency response, and infrastructure extremely highly.</a:t>
            </a:r>
          </a:p>
        </p:txBody>
      </p:sp>
      <p:sp>
        <p:nvSpPr>
          <p:cNvPr id="3" name="Text Placeholder 2">
            <a:extLst>
              <a:ext uri="{FF2B5EF4-FFF2-40B4-BE49-F238E27FC236}">
                <a16:creationId xmlns:a16="http://schemas.microsoft.com/office/drawing/2014/main" id="{81600E06-D852-4286-855F-EB6E05080FDE}"/>
              </a:ext>
            </a:extLst>
          </p:cNvPr>
          <p:cNvSpPr>
            <a:spLocks noGrp="1"/>
          </p:cNvSpPr>
          <p:nvPr>
            <p:ph type="body" sz="quarter" idx="10"/>
          </p:nvPr>
        </p:nvSpPr>
        <p:spPr/>
        <p:txBody>
          <a:bodyPr/>
          <a:lstStyle/>
          <a:p>
            <a:r>
              <a:rPr lang="en-US" dirty="0">
                <a:latin typeface="+mj-lt"/>
                <a:cs typeface="Times New Roman" panose="02020603050405020304" pitchFamily="18" charset="0"/>
              </a:rPr>
              <a:t>Le</a:t>
            </a:r>
            <a:r>
              <a:rPr lang="en-US" dirty="0">
                <a:effectLst/>
                <a:latin typeface="+mj-lt"/>
                <a:ea typeface="Times New Roman" panose="02020603050405020304" pitchFamily="18" charset="0"/>
                <a:cs typeface="Times New Roman" panose="02020603050405020304" pitchFamily="18" charset="0"/>
              </a:rPr>
              <a:t>t me ask you about some specific services provided to East Palo Alto</a:t>
            </a:r>
            <a:r>
              <a:rPr lang="en-US" b="1"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residents. Please tell me, in your opinion, how </a:t>
            </a:r>
            <a:r>
              <a:rPr lang="en-US" u="sng" dirty="0">
                <a:effectLst/>
                <a:latin typeface="+mj-lt"/>
                <a:ea typeface="Times New Roman" panose="02020603050405020304" pitchFamily="18" charset="0"/>
                <a:cs typeface="Times New Roman" panose="02020603050405020304" pitchFamily="18" charset="0"/>
              </a:rPr>
              <a:t>important</a:t>
            </a:r>
            <a:r>
              <a:rPr lang="en-US" dirty="0">
                <a:effectLst/>
                <a:latin typeface="+mj-lt"/>
                <a:ea typeface="Times New Roman" panose="02020603050405020304" pitchFamily="18" charset="0"/>
                <a:cs typeface="Times New Roman" panose="02020603050405020304" pitchFamily="18" charset="0"/>
              </a:rPr>
              <a:t> each service is to making East Palo Alto a good place to live: extremely important, very important, somewhat important, or not too important. Split Sample</a:t>
            </a:r>
            <a:endParaRPr lang="en-US" dirty="0">
              <a:latin typeface="+mj-lt"/>
            </a:endParaRPr>
          </a:p>
        </p:txBody>
      </p:sp>
      <p:graphicFrame>
        <p:nvGraphicFramePr>
          <p:cNvPr id="5" name="Chart 4">
            <a:extLst>
              <a:ext uri="{FF2B5EF4-FFF2-40B4-BE49-F238E27FC236}">
                <a16:creationId xmlns:a16="http://schemas.microsoft.com/office/drawing/2014/main" id="{E896359E-95AF-8ABB-C750-A2D3244281AA}"/>
              </a:ext>
            </a:extLst>
          </p:cNvPr>
          <p:cNvGraphicFramePr/>
          <p:nvPr>
            <p:extLst>
              <p:ext uri="{D42A27DB-BD31-4B8C-83A1-F6EECF244321}">
                <p14:modId xmlns:p14="http://schemas.microsoft.com/office/powerpoint/2010/main" val="1461125049"/>
              </p:ext>
            </p:extLst>
          </p:nvPr>
        </p:nvGraphicFramePr>
        <p:xfrm>
          <a:off x="-95791" y="1302606"/>
          <a:ext cx="8462554" cy="5157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44A4B27D-4758-F413-FDDF-153B963CA092}"/>
              </a:ext>
            </a:extLst>
          </p:cNvPr>
          <p:cNvGraphicFramePr>
            <a:graphicFrameLocks noGrp="1"/>
          </p:cNvGraphicFramePr>
          <p:nvPr>
            <p:extLst>
              <p:ext uri="{D42A27DB-BD31-4B8C-83A1-F6EECF244321}">
                <p14:modId xmlns:p14="http://schemas.microsoft.com/office/powerpoint/2010/main" val="4194888526"/>
              </p:ext>
            </p:extLst>
          </p:nvPr>
        </p:nvGraphicFramePr>
        <p:xfrm>
          <a:off x="8030722" y="1302607"/>
          <a:ext cx="1066800" cy="4706307"/>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0">
                <a:tc>
                  <a:txBody>
                    <a:bodyPr/>
                    <a:lstStyle/>
                    <a:p>
                      <a:pPr algn="ctr" fontAlgn="b">
                        <a:lnSpc>
                          <a:spcPts val="1900"/>
                        </a:lnSpc>
                      </a:pPr>
                      <a:r>
                        <a:rPr lang="en-US" sz="1700" b="1" u="none" strike="noStrike" dirty="0">
                          <a:solidFill>
                            <a:schemeClr val="accent1"/>
                          </a:solidFill>
                          <a:effectLst/>
                          <a:latin typeface="+mn-lt"/>
                        </a:rPr>
                        <a:t>Ext./Very</a:t>
                      </a:r>
                      <a:r>
                        <a:rPr lang="en-US" sz="1700" b="1" u="none" strike="noStrike" baseline="0" dirty="0">
                          <a:solidFill>
                            <a:schemeClr val="accent1"/>
                          </a:solidFill>
                          <a:effectLst/>
                          <a:latin typeface="+mn-lt"/>
                        </a:rPr>
                        <a:t> </a:t>
                      </a:r>
                      <a:r>
                        <a:rPr lang="en-US" sz="1700" b="1" u="none" strike="noStrike" dirty="0">
                          <a:solidFill>
                            <a:schemeClr val="accent1"/>
                          </a:solidFill>
                          <a:effectLst/>
                          <a:latin typeface="+mn-lt"/>
                        </a:rPr>
                        <a:t>Impt.</a:t>
                      </a:r>
                      <a:endParaRPr lang="en-US" sz="17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5607">
                <a:tc>
                  <a:txBody>
                    <a:bodyPr/>
                    <a:lstStyle/>
                    <a:p>
                      <a:pPr algn="ctr" fontAlgn="ctr"/>
                      <a:r>
                        <a:rPr lang="en-US" sz="1700" b="1" i="0" u="none" strike="noStrike" dirty="0">
                          <a:solidFill>
                            <a:schemeClr val="accent1"/>
                          </a:solidFill>
                          <a:effectLst/>
                          <a:latin typeface="+mn-lt"/>
                          <a:cs typeface="Times New Roman" panose="02020603050405020304" pitchFamily="18" charset="0"/>
                        </a:rPr>
                        <a:t>96%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73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93%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51380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93%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93%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91%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734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90%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399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747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660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896359E-95AF-8ABB-C750-A2D3244281AA}"/>
              </a:ext>
            </a:extLst>
          </p:cNvPr>
          <p:cNvGraphicFramePr/>
          <p:nvPr>
            <p:extLst>
              <p:ext uri="{D42A27DB-BD31-4B8C-83A1-F6EECF244321}">
                <p14:modId xmlns:p14="http://schemas.microsoft.com/office/powerpoint/2010/main" val="1639050898"/>
              </p:ext>
            </p:extLst>
          </p:nvPr>
        </p:nvGraphicFramePr>
        <p:xfrm>
          <a:off x="-95791" y="1079864"/>
          <a:ext cx="8462554" cy="53799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44A4B27D-4758-F413-FDDF-153B963CA092}"/>
              </a:ext>
            </a:extLst>
          </p:cNvPr>
          <p:cNvGraphicFramePr>
            <a:graphicFrameLocks noGrp="1"/>
          </p:cNvGraphicFramePr>
          <p:nvPr>
            <p:extLst>
              <p:ext uri="{D42A27DB-BD31-4B8C-83A1-F6EECF244321}">
                <p14:modId xmlns:p14="http://schemas.microsoft.com/office/powerpoint/2010/main" val="1575510086"/>
              </p:ext>
            </p:extLst>
          </p:nvPr>
        </p:nvGraphicFramePr>
        <p:xfrm>
          <a:off x="8082977" y="1081921"/>
          <a:ext cx="1066800" cy="4909576"/>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511393">
                <a:tc>
                  <a:txBody>
                    <a:bodyPr/>
                    <a:lstStyle/>
                    <a:p>
                      <a:pPr algn="ctr" fontAlgn="b">
                        <a:lnSpc>
                          <a:spcPts val="1900"/>
                        </a:lnSpc>
                      </a:pPr>
                      <a:r>
                        <a:rPr lang="en-US" sz="1700" b="1" u="none" strike="noStrike" dirty="0">
                          <a:solidFill>
                            <a:schemeClr val="accent1"/>
                          </a:solidFill>
                          <a:effectLst/>
                          <a:latin typeface="+mn-lt"/>
                        </a:rPr>
                        <a:t>Ext./Very</a:t>
                      </a:r>
                      <a:r>
                        <a:rPr lang="en-US" sz="1700" b="1" u="none" strike="noStrike" baseline="0" dirty="0">
                          <a:solidFill>
                            <a:schemeClr val="accent1"/>
                          </a:solidFill>
                          <a:effectLst/>
                          <a:latin typeface="+mn-lt"/>
                        </a:rPr>
                        <a:t> </a:t>
                      </a:r>
                      <a:r>
                        <a:rPr lang="en-US" sz="1700" b="1" u="none" strike="noStrike" dirty="0">
                          <a:solidFill>
                            <a:schemeClr val="accent1"/>
                          </a:solidFill>
                          <a:effectLst/>
                          <a:latin typeface="+mn-lt"/>
                        </a:rPr>
                        <a:t>Impt.</a:t>
                      </a:r>
                      <a:endParaRPr lang="en-US" sz="17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1830">
                <a:tc>
                  <a:txBody>
                    <a:bodyPr/>
                    <a:lstStyle/>
                    <a:p>
                      <a:pPr algn="ctr" fontAlgn="ctr"/>
                      <a:r>
                        <a:rPr lang="en-US" sz="1700" b="1" i="0" u="none" strike="noStrike" dirty="0">
                          <a:solidFill>
                            <a:schemeClr val="accent1"/>
                          </a:solidFill>
                          <a:effectLst/>
                          <a:latin typeface="+mn-lt"/>
                          <a:cs typeface="Times New Roman" panose="02020603050405020304" pitchFamily="18" charset="0"/>
                        </a:rPr>
                        <a:t>87%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142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5359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233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233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14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632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995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F7C41EA9-3178-501C-8F46-EE4CEEF574AD}"/>
              </a:ext>
            </a:extLst>
          </p:cNvPr>
          <p:cNvSpPr>
            <a:spLocks noGrp="1"/>
          </p:cNvSpPr>
          <p:nvPr>
            <p:ph type="title"/>
          </p:nvPr>
        </p:nvSpPr>
        <p:spPr/>
        <p:txBody>
          <a:bodyPr/>
          <a:lstStyle/>
          <a:p>
            <a:r>
              <a:rPr lang="en-US" dirty="0"/>
              <a:t>Police and fire protection are </a:t>
            </a:r>
            <a:br>
              <a:rPr lang="en-US" dirty="0"/>
            </a:br>
            <a:r>
              <a:rPr lang="en-US" dirty="0"/>
              <a:t>also highly valued services.</a:t>
            </a:r>
          </a:p>
        </p:txBody>
      </p:sp>
      <p:sp>
        <p:nvSpPr>
          <p:cNvPr id="3" name="Text Placeholder 2">
            <a:extLst>
              <a:ext uri="{FF2B5EF4-FFF2-40B4-BE49-F238E27FC236}">
                <a16:creationId xmlns:a16="http://schemas.microsoft.com/office/drawing/2014/main" id="{81600E06-D852-4286-855F-EB6E05080FDE}"/>
              </a:ext>
            </a:extLst>
          </p:cNvPr>
          <p:cNvSpPr>
            <a:spLocks noGrp="1"/>
          </p:cNvSpPr>
          <p:nvPr>
            <p:ph type="body" sz="quarter" idx="10"/>
          </p:nvPr>
        </p:nvSpPr>
        <p:spPr/>
        <p:txBody>
          <a:bodyPr/>
          <a:lstStyle/>
          <a:p>
            <a:r>
              <a:rPr lang="en-US" dirty="0">
                <a:latin typeface="+mj-lt"/>
                <a:cs typeface="Times New Roman" panose="02020603050405020304" pitchFamily="18" charset="0"/>
              </a:rPr>
              <a:t>Le</a:t>
            </a:r>
            <a:r>
              <a:rPr lang="en-US" dirty="0">
                <a:effectLst/>
                <a:latin typeface="+mj-lt"/>
                <a:ea typeface="Times New Roman" panose="02020603050405020304" pitchFamily="18" charset="0"/>
                <a:cs typeface="Times New Roman" panose="02020603050405020304" pitchFamily="18" charset="0"/>
              </a:rPr>
              <a:t>t me ask you about some specific services provided to East Palo Alto</a:t>
            </a:r>
            <a:r>
              <a:rPr lang="en-US" b="1"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residents. Please tell me, in your opinion, how </a:t>
            </a:r>
            <a:r>
              <a:rPr lang="en-US" u="sng" dirty="0">
                <a:effectLst/>
                <a:latin typeface="+mj-lt"/>
                <a:ea typeface="Times New Roman" panose="02020603050405020304" pitchFamily="18" charset="0"/>
                <a:cs typeface="Times New Roman" panose="02020603050405020304" pitchFamily="18" charset="0"/>
              </a:rPr>
              <a:t>important</a:t>
            </a:r>
            <a:r>
              <a:rPr lang="en-US" dirty="0">
                <a:effectLst/>
                <a:latin typeface="+mj-lt"/>
                <a:ea typeface="Times New Roman" panose="02020603050405020304" pitchFamily="18" charset="0"/>
                <a:cs typeface="Times New Roman" panose="02020603050405020304" pitchFamily="18" charset="0"/>
              </a:rPr>
              <a:t> each service is to making East Palo Alto a good place to live: extremely important, very important, somewhat important, or not too important. Split Sample</a:t>
            </a:r>
            <a:endParaRPr lang="en-US" dirty="0">
              <a:latin typeface="+mj-lt"/>
            </a:endParaRPr>
          </a:p>
        </p:txBody>
      </p:sp>
    </p:spTree>
    <p:extLst>
      <p:ext uri="{BB962C8B-B14F-4D97-AF65-F5344CB8AC3E}">
        <p14:creationId xmlns:p14="http://schemas.microsoft.com/office/powerpoint/2010/main" val="123045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1EA9-3178-501C-8F46-EE4CEEF574AD}"/>
              </a:ext>
            </a:extLst>
          </p:cNvPr>
          <p:cNvSpPr>
            <a:spLocks noGrp="1"/>
          </p:cNvSpPr>
          <p:nvPr>
            <p:ph type="title"/>
          </p:nvPr>
        </p:nvSpPr>
        <p:spPr/>
        <p:txBody>
          <a:bodyPr/>
          <a:lstStyle/>
          <a:p>
            <a:r>
              <a:rPr lang="en-US" dirty="0"/>
              <a:t>Broad majorities also value housing services.</a:t>
            </a:r>
          </a:p>
        </p:txBody>
      </p:sp>
      <p:sp>
        <p:nvSpPr>
          <p:cNvPr id="3" name="Text Placeholder 2">
            <a:extLst>
              <a:ext uri="{FF2B5EF4-FFF2-40B4-BE49-F238E27FC236}">
                <a16:creationId xmlns:a16="http://schemas.microsoft.com/office/drawing/2014/main" id="{81600E06-D852-4286-855F-EB6E05080FDE}"/>
              </a:ext>
            </a:extLst>
          </p:cNvPr>
          <p:cNvSpPr>
            <a:spLocks noGrp="1"/>
          </p:cNvSpPr>
          <p:nvPr>
            <p:ph type="body" sz="quarter" idx="10"/>
          </p:nvPr>
        </p:nvSpPr>
        <p:spPr/>
        <p:txBody>
          <a:bodyPr/>
          <a:lstStyle/>
          <a:p>
            <a:r>
              <a:rPr lang="en-US" dirty="0">
                <a:latin typeface="+mj-lt"/>
                <a:cs typeface="Times New Roman" panose="02020603050405020304" pitchFamily="18" charset="0"/>
              </a:rPr>
              <a:t>Le</a:t>
            </a:r>
            <a:r>
              <a:rPr lang="en-US" dirty="0">
                <a:effectLst/>
                <a:latin typeface="+mj-lt"/>
                <a:ea typeface="Times New Roman" panose="02020603050405020304" pitchFamily="18" charset="0"/>
                <a:cs typeface="Times New Roman" panose="02020603050405020304" pitchFamily="18" charset="0"/>
              </a:rPr>
              <a:t>t me ask you about some specific services provided to East Palo Alto</a:t>
            </a:r>
            <a:r>
              <a:rPr lang="en-US" b="1"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residents. Please tell me, in your opinion, how </a:t>
            </a:r>
            <a:r>
              <a:rPr lang="en-US" u="sng" dirty="0">
                <a:effectLst/>
                <a:latin typeface="+mj-lt"/>
                <a:ea typeface="Times New Roman" panose="02020603050405020304" pitchFamily="18" charset="0"/>
                <a:cs typeface="Times New Roman" panose="02020603050405020304" pitchFamily="18" charset="0"/>
              </a:rPr>
              <a:t>important</a:t>
            </a:r>
            <a:r>
              <a:rPr lang="en-US" dirty="0">
                <a:effectLst/>
                <a:latin typeface="+mj-lt"/>
                <a:ea typeface="Times New Roman" panose="02020603050405020304" pitchFamily="18" charset="0"/>
                <a:cs typeface="Times New Roman" panose="02020603050405020304" pitchFamily="18" charset="0"/>
              </a:rPr>
              <a:t> each service is to making East Palo Alto a good place to live: extremely important, very important, somewhat important, or not too important. Split Sample</a:t>
            </a:r>
            <a:endParaRPr lang="en-US" dirty="0">
              <a:latin typeface="+mj-lt"/>
            </a:endParaRPr>
          </a:p>
        </p:txBody>
      </p:sp>
      <p:graphicFrame>
        <p:nvGraphicFramePr>
          <p:cNvPr id="5" name="Chart 4">
            <a:extLst>
              <a:ext uri="{FF2B5EF4-FFF2-40B4-BE49-F238E27FC236}">
                <a16:creationId xmlns:a16="http://schemas.microsoft.com/office/drawing/2014/main" id="{E896359E-95AF-8ABB-C750-A2D3244281AA}"/>
              </a:ext>
            </a:extLst>
          </p:cNvPr>
          <p:cNvGraphicFramePr/>
          <p:nvPr>
            <p:extLst>
              <p:ext uri="{D42A27DB-BD31-4B8C-83A1-F6EECF244321}">
                <p14:modId xmlns:p14="http://schemas.microsoft.com/office/powerpoint/2010/main" val="4034189909"/>
              </p:ext>
            </p:extLst>
          </p:nvPr>
        </p:nvGraphicFramePr>
        <p:xfrm>
          <a:off x="-95791" y="949234"/>
          <a:ext cx="8462554" cy="55105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44A4B27D-4758-F413-FDDF-153B963CA092}"/>
              </a:ext>
            </a:extLst>
          </p:cNvPr>
          <p:cNvGraphicFramePr>
            <a:graphicFrameLocks noGrp="1"/>
          </p:cNvGraphicFramePr>
          <p:nvPr>
            <p:extLst>
              <p:ext uri="{D42A27DB-BD31-4B8C-83A1-F6EECF244321}">
                <p14:modId xmlns:p14="http://schemas.microsoft.com/office/powerpoint/2010/main" val="3435048823"/>
              </p:ext>
            </p:extLst>
          </p:nvPr>
        </p:nvGraphicFramePr>
        <p:xfrm>
          <a:off x="8091684" y="975359"/>
          <a:ext cx="1066800" cy="5206482"/>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523810">
                <a:tc>
                  <a:txBody>
                    <a:bodyPr/>
                    <a:lstStyle/>
                    <a:p>
                      <a:pPr algn="ctr" fontAlgn="b">
                        <a:lnSpc>
                          <a:spcPts val="1900"/>
                        </a:lnSpc>
                      </a:pPr>
                      <a:r>
                        <a:rPr lang="en-US" sz="1700" b="1" u="none" strike="noStrike" dirty="0">
                          <a:solidFill>
                            <a:schemeClr val="accent1"/>
                          </a:solidFill>
                          <a:effectLst/>
                          <a:latin typeface="+mn-lt"/>
                        </a:rPr>
                        <a:t>Ext./Very</a:t>
                      </a:r>
                      <a:r>
                        <a:rPr lang="en-US" sz="1700" b="1" u="none" strike="noStrike" baseline="0" dirty="0">
                          <a:solidFill>
                            <a:schemeClr val="accent1"/>
                          </a:solidFill>
                          <a:effectLst/>
                          <a:latin typeface="+mn-lt"/>
                        </a:rPr>
                        <a:t> </a:t>
                      </a:r>
                      <a:r>
                        <a:rPr lang="en-US" sz="1700" b="1" u="none" strike="noStrike" dirty="0">
                          <a:solidFill>
                            <a:schemeClr val="accent1"/>
                          </a:solidFill>
                          <a:effectLst/>
                          <a:latin typeface="+mn-lt"/>
                        </a:rPr>
                        <a:t>Impt.</a:t>
                      </a:r>
                      <a:endParaRPr lang="en-US" sz="17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987">
                <a:tc>
                  <a:txBody>
                    <a:bodyPr/>
                    <a:lstStyle/>
                    <a:p>
                      <a:pPr algn="ctr" fontAlgn="ctr"/>
                      <a:r>
                        <a:rPr lang="en-US" sz="1700" b="1" i="0" u="none" strike="noStrike" dirty="0">
                          <a:solidFill>
                            <a:schemeClr val="accent1"/>
                          </a:solidFill>
                          <a:effectLst/>
                          <a:latin typeface="+mn-lt"/>
                          <a:cs typeface="Times New Roman" panose="02020603050405020304" pitchFamily="18" charset="0"/>
                        </a:rPr>
                        <a:t>83%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318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82%</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4963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82%</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026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80%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638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78%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76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77%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509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75%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632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74%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876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72%</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1958194"/>
                  </a:ext>
                </a:extLst>
              </a:tr>
              <a:tr h="4876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rPr>
                        <a:t>62%</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6462579"/>
                  </a:ext>
                </a:extLst>
              </a:tr>
            </a:tbl>
          </a:graphicData>
        </a:graphic>
      </p:graphicFrame>
    </p:spTree>
    <p:extLst>
      <p:ext uri="{BB962C8B-B14F-4D97-AF65-F5344CB8AC3E}">
        <p14:creationId xmlns:p14="http://schemas.microsoft.com/office/powerpoint/2010/main" val="84160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54C9A-2841-4ADA-930B-B458CB1CAE5B}"/>
              </a:ext>
            </a:extLst>
          </p:cNvPr>
          <p:cNvSpPr>
            <a:spLocks noGrp="1"/>
          </p:cNvSpPr>
          <p:nvPr>
            <p:ph type="title"/>
          </p:nvPr>
        </p:nvSpPr>
        <p:spPr>
          <a:xfrm>
            <a:off x="515125" y="1153572"/>
            <a:ext cx="2400300" cy="4461163"/>
          </a:xfrm>
        </p:spPr>
        <p:txBody>
          <a:bodyPr vert="horz" lIns="91440" tIns="45720" rIns="91440" bIns="45720" rtlCol="0" anchor="ctr">
            <a:normAutofit/>
          </a:bodyPr>
          <a:lstStyle/>
          <a:p>
            <a:pPr algn="l"/>
            <a:r>
              <a:rPr lang="en-US" sz="3100" kern="1200">
                <a:solidFill>
                  <a:srgbClr val="FFFFFF"/>
                </a:solidFill>
                <a:latin typeface="+mj-lt"/>
                <a:ea typeface="+mj-ea"/>
                <a:cs typeface="+mj-cs"/>
              </a:rPr>
              <a:t>Introduction of Subject Matter Experts </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F04629AA-FE25-4944-BABA-A68232450C0A}"/>
              </a:ext>
            </a:extLst>
          </p:cNvPr>
          <p:cNvSpPr>
            <a:spLocks noGrp="1"/>
          </p:cNvSpPr>
          <p:nvPr>
            <p:ph type="body" sz="quarter" idx="11"/>
          </p:nvPr>
        </p:nvSpPr>
        <p:spPr>
          <a:xfrm>
            <a:off x="3175921" y="161760"/>
            <a:ext cx="5179868" cy="5585619"/>
          </a:xfrm>
        </p:spPr>
        <p:txBody>
          <a:bodyPr vert="horz" lIns="91440" tIns="45720" rIns="91440" bIns="45720" rtlCol="0" anchor="ctr">
            <a:normAutofit/>
          </a:bodyPr>
          <a:lstStyle/>
          <a:p>
            <a:r>
              <a:rPr lang="en-US" sz="2200" b="1" dirty="0"/>
              <a:t>The Lew Edwards Group</a:t>
            </a:r>
            <a:r>
              <a:rPr lang="en-US" sz="2200" dirty="0"/>
              <a:t>:  Nationally recognized, award-winning Black/Native American, AAPI and woman owned firm specializing in cutting edge communications and engagement, as well as revenue generation</a:t>
            </a:r>
          </a:p>
          <a:p>
            <a:endParaRPr lang="en-US" sz="2200" dirty="0"/>
          </a:p>
          <a:p>
            <a:r>
              <a:rPr lang="en-US" sz="2200" b="1" dirty="0"/>
              <a:t>FM3 Research</a:t>
            </a:r>
            <a:r>
              <a:rPr lang="en-US" sz="2200" dirty="0"/>
              <a:t>:  One of the top California firms providing quantitative opinion research services to local communities to hear from residents on views/priorities     </a:t>
            </a:r>
          </a:p>
          <a:p>
            <a:endParaRPr lang="en-US" sz="2200" dirty="0"/>
          </a:p>
          <a:p>
            <a:r>
              <a:rPr lang="en-US" sz="2200" b="1" dirty="0"/>
              <a:t>Public Dialogue Consortium</a:t>
            </a:r>
            <a:r>
              <a:rPr lang="en-US" sz="2200" dirty="0"/>
              <a:t>:  A renowned nonprofit organization specializing in qualitative influencer, stakeholder and community engagement </a:t>
            </a:r>
          </a:p>
        </p:txBody>
      </p:sp>
    </p:spTree>
    <p:extLst>
      <p:ext uri="{BB962C8B-B14F-4D97-AF65-F5344CB8AC3E}">
        <p14:creationId xmlns:p14="http://schemas.microsoft.com/office/powerpoint/2010/main" val="1251752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EFFE-F654-3CB8-CA7A-45684F29E1B9}"/>
              </a:ext>
            </a:extLst>
          </p:cNvPr>
          <p:cNvSpPr>
            <a:spLocks noGrp="1"/>
          </p:cNvSpPr>
          <p:nvPr>
            <p:ph type="title"/>
          </p:nvPr>
        </p:nvSpPr>
        <p:spPr>
          <a:xfrm>
            <a:off x="134557" y="274638"/>
            <a:ext cx="8874506" cy="5967542"/>
          </a:xfrm>
        </p:spPr>
        <p:txBody>
          <a:bodyPr anchor="ctr"/>
          <a:lstStyle/>
          <a:p>
            <a:r>
              <a:rPr lang="en-US" sz="4400" dirty="0"/>
              <a:t>Next, how satisfied residents </a:t>
            </a:r>
            <a:br>
              <a:rPr lang="en-US" sz="4400" dirty="0"/>
            </a:br>
            <a:r>
              <a:rPr lang="en-US" sz="4400" dirty="0"/>
              <a:t>are with </a:t>
            </a:r>
            <a:r>
              <a:rPr lang="en-US" sz="4400" u="sng" dirty="0"/>
              <a:t>specific</a:t>
            </a:r>
            <a:r>
              <a:rPr lang="en-US" sz="4400" dirty="0"/>
              <a:t> services…</a:t>
            </a:r>
          </a:p>
        </p:txBody>
      </p:sp>
    </p:spTree>
    <p:extLst>
      <p:ext uri="{BB962C8B-B14F-4D97-AF65-F5344CB8AC3E}">
        <p14:creationId xmlns:p14="http://schemas.microsoft.com/office/powerpoint/2010/main" val="272627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360B-76F9-4255-8A8D-D48CF1EAA02F}"/>
              </a:ext>
            </a:extLst>
          </p:cNvPr>
          <p:cNvSpPr>
            <a:spLocks noGrp="1"/>
          </p:cNvSpPr>
          <p:nvPr>
            <p:ph type="title"/>
          </p:nvPr>
        </p:nvSpPr>
        <p:spPr/>
        <p:txBody>
          <a:bodyPr/>
          <a:lstStyle/>
          <a:p>
            <a:r>
              <a:rPr lang="en-US" dirty="0"/>
              <a:t>When it comes to satisfaction, waste pick-up and emergency, police and fire response rate highly. </a:t>
            </a:r>
          </a:p>
        </p:txBody>
      </p:sp>
      <p:sp>
        <p:nvSpPr>
          <p:cNvPr id="3" name="Text Placeholder 2">
            <a:extLst>
              <a:ext uri="{FF2B5EF4-FFF2-40B4-BE49-F238E27FC236}">
                <a16:creationId xmlns:a16="http://schemas.microsoft.com/office/drawing/2014/main" id="{82268BF3-E932-3DF3-F252-967D634F6A82}"/>
              </a:ext>
            </a:extLst>
          </p:cNvPr>
          <p:cNvSpPr>
            <a:spLocks noGrp="1"/>
          </p:cNvSpPr>
          <p:nvPr>
            <p:ph type="body" sz="quarter" idx="10"/>
          </p:nvPr>
        </p:nvSpPr>
        <p:spPr/>
        <p:txBody>
          <a:bodyPr/>
          <a:lstStyle/>
          <a:p>
            <a:r>
              <a:rPr lang="en-US" dirty="0">
                <a:effectLst/>
                <a:latin typeface="+mj-lt"/>
                <a:ea typeface="Times New Roman" panose="02020603050405020304" pitchFamily="18" charset="0"/>
                <a:cs typeface="Times New Roman" panose="02020603050405020304" pitchFamily="18" charset="0"/>
              </a:rPr>
              <a:t>I am going to read you the same list of services provided to East Palo Alto</a:t>
            </a:r>
            <a:r>
              <a:rPr lang="en-US" b="1"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residents. </a:t>
            </a:r>
            <a:r>
              <a:rPr lang="en-US" dirty="0">
                <a:latin typeface="+mj-lt"/>
                <a:ea typeface="Times New Roman" panose="02020603050405020304" pitchFamily="18" charset="0"/>
                <a:cs typeface="Times New Roman" panose="02020603050405020304" pitchFamily="18" charset="0"/>
              </a:rPr>
              <a:t>P</a:t>
            </a:r>
            <a:r>
              <a:rPr lang="en-US" dirty="0">
                <a:effectLst/>
                <a:latin typeface="+mj-lt"/>
                <a:ea typeface="Times New Roman" panose="02020603050405020304" pitchFamily="18" charset="0"/>
                <a:cs typeface="Times New Roman" panose="02020603050405020304" pitchFamily="18" charset="0"/>
              </a:rPr>
              <a:t>lease tell me how </a:t>
            </a:r>
            <a:r>
              <a:rPr lang="en-US" u="sng" dirty="0">
                <a:effectLst/>
                <a:latin typeface="+mj-lt"/>
                <a:ea typeface="Times New Roman" panose="02020603050405020304" pitchFamily="18" charset="0"/>
                <a:cs typeface="Times New Roman" panose="02020603050405020304" pitchFamily="18" charset="0"/>
              </a:rPr>
              <a:t>satisfied</a:t>
            </a:r>
            <a:r>
              <a:rPr lang="en-US" dirty="0">
                <a:effectLst/>
                <a:latin typeface="+mj-lt"/>
                <a:ea typeface="Times New Roman" panose="02020603050405020304" pitchFamily="18" charset="0"/>
                <a:cs typeface="Times New Roman" panose="02020603050405020304" pitchFamily="18" charset="0"/>
              </a:rPr>
              <a:t> you are with that service: very satisfied, somewhat satisfied, somewhat dissatisfied, or very dissatisfied. Split Sample</a:t>
            </a:r>
            <a:endParaRPr lang="en-US" dirty="0">
              <a:latin typeface="+mj-lt"/>
            </a:endParaRPr>
          </a:p>
        </p:txBody>
      </p:sp>
      <p:graphicFrame>
        <p:nvGraphicFramePr>
          <p:cNvPr id="4" name="Chart 3">
            <a:extLst>
              <a:ext uri="{FF2B5EF4-FFF2-40B4-BE49-F238E27FC236}">
                <a16:creationId xmlns:a16="http://schemas.microsoft.com/office/drawing/2014/main" id="{992E9C82-76A5-124D-79B3-303765024DFD}"/>
              </a:ext>
            </a:extLst>
          </p:cNvPr>
          <p:cNvGraphicFramePr/>
          <p:nvPr>
            <p:extLst>
              <p:ext uri="{D42A27DB-BD31-4B8C-83A1-F6EECF244321}">
                <p14:modId xmlns:p14="http://schemas.microsoft.com/office/powerpoint/2010/main" val="4063443197"/>
              </p:ext>
            </p:extLst>
          </p:nvPr>
        </p:nvGraphicFramePr>
        <p:xfrm>
          <a:off x="-296095" y="1224643"/>
          <a:ext cx="8363492" cy="523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59816E44-CC9F-0C75-8973-4D4E8B699F76}"/>
              </a:ext>
            </a:extLst>
          </p:cNvPr>
          <p:cNvGraphicFramePr>
            <a:graphicFrameLocks noGrp="1"/>
          </p:cNvGraphicFramePr>
          <p:nvPr>
            <p:extLst>
              <p:ext uri="{D42A27DB-BD31-4B8C-83A1-F6EECF244321}">
                <p14:modId xmlns:p14="http://schemas.microsoft.com/office/powerpoint/2010/main" val="2199915860"/>
              </p:ext>
            </p:extLst>
          </p:nvPr>
        </p:nvGraphicFramePr>
        <p:xfrm>
          <a:off x="7846421" y="1297183"/>
          <a:ext cx="1244701" cy="4893458"/>
        </p:xfrm>
        <a:graphic>
          <a:graphicData uri="http://schemas.openxmlformats.org/drawingml/2006/table">
            <a:tbl>
              <a:tblPr>
                <a:tableStyleId>{5C22544A-7EE6-4342-B048-85BDC9FD1C3A}</a:tableStyleId>
              </a:tblPr>
              <a:tblGrid>
                <a:gridCol w="518625">
                  <a:extLst>
                    <a:ext uri="{9D8B030D-6E8A-4147-A177-3AD203B41FA5}">
                      <a16:colId xmlns:a16="http://schemas.microsoft.com/office/drawing/2014/main" val="20000"/>
                    </a:ext>
                  </a:extLst>
                </a:gridCol>
                <a:gridCol w="726076">
                  <a:extLst>
                    <a:ext uri="{9D8B030D-6E8A-4147-A177-3AD203B41FA5}">
                      <a16:colId xmlns:a16="http://schemas.microsoft.com/office/drawing/2014/main" val="2545238178"/>
                    </a:ext>
                  </a:extLst>
                </a:gridCol>
              </a:tblGrid>
              <a:tr h="467137">
                <a:tc>
                  <a:txBody>
                    <a:bodyPr/>
                    <a:lstStyle/>
                    <a:p>
                      <a:pPr algn="ctr" fontAlgn="b">
                        <a:lnSpc>
                          <a:spcPts val="1800"/>
                        </a:lnSpc>
                      </a:pPr>
                      <a:r>
                        <a:rPr lang="en-US" sz="1700" b="1" i="0" u="none" strike="noStrike" dirty="0">
                          <a:solidFill>
                            <a:schemeClr val="accent1"/>
                          </a:solidFill>
                          <a:effectLst/>
                          <a:latin typeface="Calibri" panose="020F0502020204030204" pitchFamily="34" charset="0"/>
                        </a:rPr>
                        <a:t>Total Sat.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800"/>
                        </a:lnSpc>
                      </a:pPr>
                      <a:r>
                        <a:rPr lang="en-US" sz="1700" b="1" i="0" u="none" strike="noStrike" dirty="0">
                          <a:solidFill>
                            <a:schemeClr val="accent4"/>
                          </a:solidFill>
                          <a:effectLst/>
                          <a:latin typeface="Calibri" panose="020F0502020204030204" pitchFamily="34" charset="0"/>
                        </a:rPr>
                        <a:t>Total Dissat.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8842">
                <a:tc>
                  <a:txBody>
                    <a:bodyPr/>
                    <a:lstStyle/>
                    <a:p>
                      <a:pPr algn="ctr" fontAlgn="b"/>
                      <a:r>
                        <a:rPr lang="en-US" sz="1700" b="1" i="0" u="none" strike="noStrike" dirty="0">
                          <a:solidFill>
                            <a:schemeClr val="accent1"/>
                          </a:solidFill>
                          <a:effectLst/>
                          <a:latin typeface="Calibri" panose="020F0502020204030204" pitchFamily="34" charset="0"/>
                        </a:rPr>
                        <a:t>84%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accent4"/>
                          </a:solidFill>
                          <a:effectLst/>
                          <a:latin typeface="Calibri" panose="020F0502020204030204" pitchFamily="34" charset="0"/>
                        </a:rPr>
                        <a:t>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4742134"/>
                  </a:ext>
                </a:extLst>
              </a:tr>
              <a:tr h="457500">
                <a:tc>
                  <a:txBody>
                    <a:bodyPr/>
                    <a:lstStyle/>
                    <a:p>
                      <a:pPr algn="ctr" fontAlgn="b"/>
                      <a:r>
                        <a:rPr lang="en-US" sz="1700" b="1" i="0" u="none" strike="noStrike">
                          <a:solidFill>
                            <a:schemeClr val="accent1"/>
                          </a:solidFill>
                          <a:effectLst/>
                          <a:latin typeface="Calibri" panose="020F0502020204030204" pitchFamily="34" charset="0"/>
                        </a:rPr>
                        <a:t>80%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11%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4111">
                <a:tc>
                  <a:txBody>
                    <a:bodyPr/>
                    <a:lstStyle/>
                    <a:p>
                      <a:pPr algn="ctr" fontAlgn="b"/>
                      <a:r>
                        <a:rPr lang="en-US" sz="1700" b="1" i="0" u="none" strike="noStrike">
                          <a:solidFill>
                            <a:schemeClr val="accent1"/>
                          </a:solidFill>
                          <a:effectLst/>
                          <a:latin typeface="Calibri" panose="020F0502020204030204" pitchFamily="34" charset="0"/>
                        </a:rPr>
                        <a:t>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accent4"/>
                          </a:solidFill>
                          <a:effectLst/>
                          <a:latin typeface="Calibri" panose="020F0502020204030204" pitchFamily="34" charset="0"/>
                        </a:rPr>
                        <a:t>14%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476404">
                <a:tc>
                  <a:txBody>
                    <a:bodyPr/>
                    <a:lstStyle/>
                    <a:p>
                      <a:pPr algn="ctr" fontAlgn="b"/>
                      <a:r>
                        <a:rPr lang="en-US" sz="1700" b="1" i="0" u="none" strike="noStrike">
                          <a:solidFill>
                            <a:schemeClr val="accent1"/>
                          </a:solidFill>
                          <a:effectLst/>
                          <a:latin typeface="Calibri" panose="020F0502020204030204" pitchFamily="34" charset="0"/>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23%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2523">
                <a:tc>
                  <a:txBody>
                    <a:bodyPr/>
                    <a:lstStyle/>
                    <a:p>
                      <a:pPr algn="ctr" fontAlgn="b"/>
                      <a:r>
                        <a:rPr lang="en-US" sz="1700" b="1" i="0" u="none" strike="noStrike">
                          <a:solidFill>
                            <a:schemeClr val="accent1"/>
                          </a:solidFill>
                          <a:effectLst/>
                          <a:latin typeface="Calibri" panose="020F0502020204030204" pitchFamily="34" charset="0"/>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25%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8448">
                <a:tc>
                  <a:txBody>
                    <a:bodyPr/>
                    <a:lstStyle/>
                    <a:p>
                      <a:pPr algn="ctr" fontAlgn="b"/>
                      <a:r>
                        <a:rPr lang="en-US" sz="1700" b="1" i="0" u="none" strike="noStrike">
                          <a:solidFill>
                            <a:schemeClr val="accent1"/>
                          </a:solidFill>
                          <a:effectLst/>
                          <a:latin typeface="Calibri" panose="020F0502020204030204" pitchFamily="34" charset="0"/>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26%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2748">
                <a:tc>
                  <a:txBody>
                    <a:bodyPr/>
                    <a:lstStyle/>
                    <a:p>
                      <a:pPr algn="ctr" fontAlgn="b"/>
                      <a:r>
                        <a:rPr lang="en-US" sz="1700" b="1" i="0" u="none" strike="noStrike">
                          <a:solidFill>
                            <a:schemeClr val="accent1"/>
                          </a:solidFill>
                          <a:effectLst/>
                          <a:latin typeface="Calibri" panose="020F0502020204030204" pitchFamily="34" charset="0"/>
                        </a:rPr>
                        <a:t>67%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28%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2498">
                <a:tc>
                  <a:txBody>
                    <a:bodyPr/>
                    <a:lstStyle/>
                    <a:p>
                      <a:pPr algn="ctr" fontAlgn="b"/>
                      <a:r>
                        <a:rPr lang="en-US" sz="1700" b="1" i="0" u="none" strike="noStrike">
                          <a:solidFill>
                            <a:schemeClr val="accent1"/>
                          </a:solidFill>
                          <a:effectLst/>
                          <a:latin typeface="Calibri" panose="020F0502020204030204" pitchFamily="34" charset="0"/>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27%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5643">
                <a:tc>
                  <a:txBody>
                    <a:bodyPr/>
                    <a:lstStyle/>
                    <a:p>
                      <a:pPr algn="ctr" fontAlgn="b"/>
                      <a:r>
                        <a:rPr lang="en-US" sz="1700" b="1" i="0" u="none" strike="noStrike">
                          <a:solidFill>
                            <a:schemeClr val="accent1"/>
                          </a:solidFill>
                          <a:effectLst/>
                          <a:latin typeface="Calibri" panose="020F0502020204030204" pitchFamily="34" charset="0"/>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26%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604">
                <a:tc>
                  <a:txBody>
                    <a:bodyPr/>
                    <a:lstStyle/>
                    <a:p>
                      <a:pPr algn="ctr" fontAlgn="b"/>
                      <a:r>
                        <a:rPr lang="en-US" sz="1700" b="1" i="0" u="none" strike="noStrike">
                          <a:solidFill>
                            <a:schemeClr val="accent1"/>
                          </a:solidFill>
                          <a:effectLst/>
                          <a:latin typeface="Calibri" panose="020F0502020204030204" pitchFamily="34" charset="0"/>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accent4"/>
                          </a:solidFill>
                          <a:effectLst/>
                          <a:latin typeface="Calibri" panose="020F0502020204030204" pitchFamily="34" charset="0"/>
                        </a:rPr>
                        <a:t>30%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30194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360B-76F9-4255-8A8D-D48CF1EAA02F}"/>
              </a:ext>
            </a:extLst>
          </p:cNvPr>
          <p:cNvSpPr>
            <a:spLocks noGrp="1"/>
          </p:cNvSpPr>
          <p:nvPr>
            <p:ph type="title"/>
          </p:nvPr>
        </p:nvSpPr>
        <p:spPr/>
        <p:txBody>
          <a:bodyPr/>
          <a:lstStyle/>
          <a:p>
            <a:r>
              <a:rPr lang="en-US" dirty="0"/>
              <a:t>Significant shares are satisfied with public infrastructure, sidewalks and parks.</a:t>
            </a:r>
          </a:p>
        </p:txBody>
      </p:sp>
      <p:sp>
        <p:nvSpPr>
          <p:cNvPr id="3" name="Text Placeholder 2">
            <a:extLst>
              <a:ext uri="{FF2B5EF4-FFF2-40B4-BE49-F238E27FC236}">
                <a16:creationId xmlns:a16="http://schemas.microsoft.com/office/drawing/2014/main" id="{82268BF3-E932-3DF3-F252-967D634F6A82}"/>
              </a:ext>
            </a:extLst>
          </p:cNvPr>
          <p:cNvSpPr>
            <a:spLocks noGrp="1"/>
          </p:cNvSpPr>
          <p:nvPr>
            <p:ph type="body" sz="quarter" idx="10"/>
          </p:nvPr>
        </p:nvSpPr>
        <p:spPr/>
        <p:txBody>
          <a:bodyPr/>
          <a:lstStyle/>
          <a:p>
            <a:r>
              <a:rPr lang="en-US" dirty="0">
                <a:effectLst/>
                <a:latin typeface="+mj-lt"/>
                <a:ea typeface="Times New Roman" panose="02020603050405020304" pitchFamily="18" charset="0"/>
                <a:cs typeface="Times New Roman" panose="02020603050405020304" pitchFamily="18" charset="0"/>
              </a:rPr>
              <a:t>I am going to read you the same list of services provided to East Palo Alto</a:t>
            </a:r>
            <a:r>
              <a:rPr lang="en-US" b="1"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residents. </a:t>
            </a:r>
            <a:r>
              <a:rPr lang="en-US" dirty="0">
                <a:latin typeface="+mj-lt"/>
                <a:ea typeface="Times New Roman" panose="02020603050405020304" pitchFamily="18" charset="0"/>
                <a:cs typeface="Times New Roman" panose="02020603050405020304" pitchFamily="18" charset="0"/>
              </a:rPr>
              <a:t>P</a:t>
            </a:r>
            <a:r>
              <a:rPr lang="en-US" dirty="0">
                <a:effectLst/>
                <a:latin typeface="+mj-lt"/>
                <a:ea typeface="Times New Roman" panose="02020603050405020304" pitchFamily="18" charset="0"/>
                <a:cs typeface="Times New Roman" panose="02020603050405020304" pitchFamily="18" charset="0"/>
              </a:rPr>
              <a:t>lease tell me how </a:t>
            </a:r>
            <a:r>
              <a:rPr lang="en-US" u="sng" dirty="0">
                <a:effectLst/>
                <a:latin typeface="+mj-lt"/>
                <a:ea typeface="Times New Roman" panose="02020603050405020304" pitchFamily="18" charset="0"/>
                <a:cs typeface="Times New Roman" panose="02020603050405020304" pitchFamily="18" charset="0"/>
              </a:rPr>
              <a:t>satisfied</a:t>
            </a:r>
            <a:r>
              <a:rPr lang="en-US" dirty="0">
                <a:effectLst/>
                <a:latin typeface="+mj-lt"/>
                <a:ea typeface="Times New Roman" panose="02020603050405020304" pitchFamily="18" charset="0"/>
                <a:cs typeface="Times New Roman" panose="02020603050405020304" pitchFamily="18" charset="0"/>
              </a:rPr>
              <a:t> you are with that service: very satisfied, somewhat satisfied, somewhat dissatisfied, or very dissatisfied. Split Sample</a:t>
            </a:r>
            <a:endParaRPr lang="en-US" dirty="0">
              <a:latin typeface="+mj-lt"/>
            </a:endParaRPr>
          </a:p>
        </p:txBody>
      </p:sp>
      <p:graphicFrame>
        <p:nvGraphicFramePr>
          <p:cNvPr id="4" name="Chart 3">
            <a:extLst>
              <a:ext uri="{FF2B5EF4-FFF2-40B4-BE49-F238E27FC236}">
                <a16:creationId xmlns:a16="http://schemas.microsoft.com/office/drawing/2014/main" id="{992E9C82-76A5-124D-79B3-303765024DFD}"/>
              </a:ext>
            </a:extLst>
          </p:cNvPr>
          <p:cNvGraphicFramePr/>
          <p:nvPr>
            <p:extLst>
              <p:ext uri="{D42A27DB-BD31-4B8C-83A1-F6EECF244321}">
                <p14:modId xmlns:p14="http://schemas.microsoft.com/office/powerpoint/2010/main" val="2332692919"/>
              </p:ext>
            </p:extLst>
          </p:nvPr>
        </p:nvGraphicFramePr>
        <p:xfrm>
          <a:off x="-209005" y="975358"/>
          <a:ext cx="8363492" cy="54408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59816E44-CC9F-0C75-8973-4D4E8B699F76}"/>
              </a:ext>
            </a:extLst>
          </p:cNvPr>
          <p:cNvGraphicFramePr>
            <a:graphicFrameLocks noGrp="1"/>
          </p:cNvGraphicFramePr>
          <p:nvPr>
            <p:extLst>
              <p:ext uri="{D42A27DB-BD31-4B8C-83A1-F6EECF244321}">
                <p14:modId xmlns:p14="http://schemas.microsoft.com/office/powerpoint/2010/main" val="3501879023"/>
              </p:ext>
            </p:extLst>
          </p:nvPr>
        </p:nvGraphicFramePr>
        <p:xfrm>
          <a:off x="7907384" y="1061326"/>
          <a:ext cx="1244701" cy="4982420"/>
        </p:xfrm>
        <a:graphic>
          <a:graphicData uri="http://schemas.openxmlformats.org/drawingml/2006/table">
            <a:tbl>
              <a:tblPr>
                <a:tableStyleId>{5C22544A-7EE6-4342-B048-85BDC9FD1C3A}</a:tableStyleId>
              </a:tblPr>
              <a:tblGrid>
                <a:gridCol w="518625">
                  <a:extLst>
                    <a:ext uri="{9D8B030D-6E8A-4147-A177-3AD203B41FA5}">
                      <a16:colId xmlns:a16="http://schemas.microsoft.com/office/drawing/2014/main" val="20000"/>
                    </a:ext>
                  </a:extLst>
                </a:gridCol>
                <a:gridCol w="726076">
                  <a:extLst>
                    <a:ext uri="{9D8B030D-6E8A-4147-A177-3AD203B41FA5}">
                      <a16:colId xmlns:a16="http://schemas.microsoft.com/office/drawing/2014/main" val="2545238178"/>
                    </a:ext>
                  </a:extLst>
                </a:gridCol>
              </a:tblGrid>
              <a:tr h="485495">
                <a:tc>
                  <a:txBody>
                    <a:bodyPr/>
                    <a:lstStyle/>
                    <a:p>
                      <a:pPr algn="ctr" fontAlgn="b">
                        <a:lnSpc>
                          <a:spcPts val="1800"/>
                        </a:lnSpc>
                      </a:pPr>
                      <a:r>
                        <a:rPr lang="en-US" sz="1700" b="1" i="0" u="none" strike="noStrike" dirty="0">
                          <a:solidFill>
                            <a:schemeClr val="accent1"/>
                          </a:solidFill>
                          <a:effectLst/>
                          <a:latin typeface="Calibri" panose="020F0502020204030204" pitchFamily="34" charset="0"/>
                        </a:rPr>
                        <a:t>Total Sat.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800"/>
                        </a:lnSpc>
                      </a:pPr>
                      <a:r>
                        <a:rPr lang="en-US" sz="1700" b="1" i="0" u="none" strike="noStrike" dirty="0">
                          <a:solidFill>
                            <a:schemeClr val="accent4"/>
                          </a:solidFill>
                          <a:effectLst/>
                          <a:latin typeface="Calibri" panose="020F0502020204030204" pitchFamily="34" charset="0"/>
                        </a:rPr>
                        <a:t>Total Dissat.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5520">
                <a:tc>
                  <a:txBody>
                    <a:bodyPr/>
                    <a:lstStyle/>
                    <a:p>
                      <a:pPr algn="ctr" fontAlgn="b"/>
                      <a:r>
                        <a:rPr lang="en-US" sz="1700" b="1" i="0" u="none" strike="noStrike" dirty="0">
                          <a:solidFill>
                            <a:schemeClr val="accent1"/>
                          </a:solidFill>
                          <a:effectLst/>
                          <a:latin typeface="Calibri" panose="020F0502020204030204" pitchFamily="34" charset="0"/>
                        </a:rPr>
                        <a:t>65%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28%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4742134"/>
                  </a:ext>
                </a:extLst>
              </a:tr>
              <a:tr h="627017">
                <a:tc>
                  <a:txBody>
                    <a:bodyPr/>
                    <a:lstStyle/>
                    <a:p>
                      <a:pPr algn="ctr" fontAlgn="b"/>
                      <a:r>
                        <a:rPr lang="en-US" sz="1700" b="1" i="0" u="none" strike="noStrike">
                          <a:solidFill>
                            <a:schemeClr val="accent1"/>
                          </a:solidFill>
                          <a:effectLst/>
                          <a:latin typeface="Calibri" panose="020F0502020204030204" pitchFamily="34" charset="0"/>
                        </a:rPr>
                        <a:t>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33%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057">
                <a:tc>
                  <a:txBody>
                    <a:bodyPr/>
                    <a:lstStyle/>
                    <a:p>
                      <a:pPr algn="ctr" fontAlgn="b"/>
                      <a:r>
                        <a:rPr lang="en-US" sz="1700" b="1" i="0" u="none" strike="noStrike" dirty="0">
                          <a:solidFill>
                            <a:schemeClr val="accent1"/>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accent4"/>
                          </a:solidFill>
                          <a:effectLst/>
                          <a:latin typeface="Calibri" panose="020F0502020204030204" pitchFamily="34" charset="0"/>
                        </a:rPr>
                        <a:t>36%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600891">
                <a:tc>
                  <a:txBody>
                    <a:bodyPr/>
                    <a:lstStyle/>
                    <a:p>
                      <a:pPr algn="ctr" fontAlgn="b"/>
                      <a:r>
                        <a:rPr lang="en-US" sz="1700" b="1" i="0" u="none" strike="noStrike">
                          <a:solidFill>
                            <a:schemeClr val="accent1"/>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34%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9600">
                <a:tc>
                  <a:txBody>
                    <a:bodyPr/>
                    <a:lstStyle/>
                    <a:p>
                      <a:pPr algn="ctr" fontAlgn="b"/>
                      <a:r>
                        <a:rPr lang="en-US" sz="1700" b="1" i="0" u="none" strike="noStrike">
                          <a:solidFill>
                            <a:schemeClr val="accent1"/>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34%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8309">
                <a:tc>
                  <a:txBody>
                    <a:bodyPr/>
                    <a:lstStyle/>
                    <a:p>
                      <a:pPr algn="ctr" fontAlgn="b"/>
                      <a:r>
                        <a:rPr lang="en-US" sz="1700" b="1" i="0" u="none" strike="noStrike">
                          <a:solidFill>
                            <a:schemeClr val="accent1"/>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26%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4766">
                <a:tc>
                  <a:txBody>
                    <a:bodyPr/>
                    <a:lstStyle/>
                    <a:p>
                      <a:pPr algn="ctr" fontAlgn="b"/>
                      <a:r>
                        <a:rPr lang="en-US" sz="1700" b="1" i="0" u="none" strike="noStrike">
                          <a:solidFill>
                            <a:schemeClr val="accent1"/>
                          </a:solidFill>
                          <a:effectLst/>
                          <a:latin typeface="Calibri" panose="020F0502020204030204" pitchFamily="34" charset="0"/>
                        </a:rPr>
                        <a:t>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accent4"/>
                          </a:solidFill>
                          <a:effectLst/>
                          <a:latin typeface="Calibri" panose="020F0502020204030204" pitchFamily="34" charset="0"/>
                        </a:rPr>
                        <a:t>28%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74765">
                <a:tc>
                  <a:txBody>
                    <a:bodyPr/>
                    <a:lstStyle/>
                    <a:p>
                      <a:pPr algn="ctr" fontAlgn="b"/>
                      <a:r>
                        <a:rPr lang="en-US" sz="1700" b="1" i="0" u="none" strike="noStrike" dirty="0">
                          <a:solidFill>
                            <a:schemeClr val="accent1"/>
                          </a:solidFill>
                          <a:effectLst/>
                          <a:latin typeface="Calibri" panose="020F0502020204030204" pitchFamily="34" charset="0"/>
                        </a:rPr>
                        <a:t>61%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accent4"/>
                          </a:solidFill>
                          <a:effectLst/>
                          <a:latin typeface="Calibri" panose="020F0502020204030204" pitchFamily="34" charset="0"/>
                        </a:rPr>
                        <a:t>37%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5763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360B-76F9-4255-8A8D-D48CF1EAA02F}"/>
              </a:ext>
            </a:extLst>
          </p:cNvPr>
          <p:cNvSpPr>
            <a:spLocks noGrp="1"/>
          </p:cNvSpPr>
          <p:nvPr>
            <p:ph type="title"/>
          </p:nvPr>
        </p:nvSpPr>
        <p:spPr/>
        <p:txBody>
          <a:bodyPr/>
          <a:lstStyle/>
          <a:p>
            <a:r>
              <a:rPr lang="en-US" dirty="0"/>
              <a:t>There is some dissatisfaction with policies to support affordable housing.</a:t>
            </a:r>
          </a:p>
        </p:txBody>
      </p:sp>
      <p:sp>
        <p:nvSpPr>
          <p:cNvPr id="3" name="Text Placeholder 2">
            <a:extLst>
              <a:ext uri="{FF2B5EF4-FFF2-40B4-BE49-F238E27FC236}">
                <a16:creationId xmlns:a16="http://schemas.microsoft.com/office/drawing/2014/main" id="{82268BF3-E932-3DF3-F252-967D634F6A82}"/>
              </a:ext>
            </a:extLst>
          </p:cNvPr>
          <p:cNvSpPr>
            <a:spLocks noGrp="1"/>
          </p:cNvSpPr>
          <p:nvPr>
            <p:ph type="body" sz="quarter" idx="10"/>
          </p:nvPr>
        </p:nvSpPr>
        <p:spPr/>
        <p:txBody>
          <a:bodyPr/>
          <a:lstStyle/>
          <a:p>
            <a:r>
              <a:rPr lang="en-US" dirty="0">
                <a:effectLst/>
                <a:latin typeface="+mj-lt"/>
                <a:ea typeface="Times New Roman" panose="02020603050405020304" pitchFamily="18" charset="0"/>
                <a:cs typeface="Times New Roman" panose="02020603050405020304" pitchFamily="18" charset="0"/>
              </a:rPr>
              <a:t>I am going to read you the same list of services provided to East Palo Alto</a:t>
            </a:r>
            <a:r>
              <a:rPr lang="en-US" b="1"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residents. </a:t>
            </a:r>
            <a:r>
              <a:rPr lang="en-US" dirty="0">
                <a:latin typeface="+mj-lt"/>
                <a:ea typeface="Times New Roman" panose="02020603050405020304" pitchFamily="18" charset="0"/>
                <a:cs typeface="Times New Roman" panose="02020603050405020304" pitchFamily="18" charset="0"/>
              </a:rPr>
              <a:t>P</a:t>
            </a:r>
            <a:r>
              <a:rPr lang="en-US" dirty="0">
                <a:effectLst/>
                <a:latin typeface="+mj-lt"/>
                <a:ea typeface="Times New Roman" panose="02020603050405020304" pitchFamily="18" charset="0"/>
                <a:cs typeface="Times New Roman" panose="02020603050405020304" pitchFamily="18" charset="0"/>
              </a:rPr>
              <a:t>lease tell me how </a:t>
            </a:r>
            <a:r>
              <a:rPr lang="en-US" u="sng" dirty="0">
                <a:effectLst/>
                <a:latin typeface="+mj-lt"/>
                <a:ea typeface="Times New Roman" panose="02020603050405020304" pitchFamily="18" charset="0"/>
                <a:cs typeface="Times New Roman" panose="02020603050405020304" pitchFamily="18" charset="0"/>
              </a:rPr>
              <a:t>satisfied</a:t>
            </a:r>
            <a:r>
              <a:rPr lang="en-US" dirty="0">
                <a:effectLst/>
                <a:latin typeface="+mj-lt"/>
                <a:ea typeface="Times New Roman" panose="02020603050405020304" pitchFamily="18" charset="0"/>
                <a:cs typeface="Times New Roman" panose="02020603050405020304" pitchFamily="18" charset="0"/>
              </a:rPr>
              <a:t> you are with that service: very satisfied, somewhat satisfied, somewhat dissatisfied, or very dissatisfied. Split Sample</a:t>
            </a:r>
            <a:endParaRPr lang="en-US" dirty="0">
              <a:latin typeface="+mj-lt"/>
            </a:endParaRPr>
          </a:p>
        </p:txBody>
      </p:sp>
      <p:graphicFrame>
        <p:nvGraphicFramePr>
          <p:cNvPr id="4" name="Chart 3">
            <a:extLst>
              <a:ext uri="{FF2B5EF4-FFF2-40B4-BE49-F238E27FC236}">
                <a16:creationId xmlns:a16="http://schemas.microsoft.com/office/drawing/2014/main" id="{992E9C82-76A5-124D-79B3-303765024DFD}"/>
              </a:ext>
            </a:extLst>
          </p:cNvPr>
          <p:cNvGraphicFramePr/>
          <p:nvPr>
            <p:extLst>
              <p:ext uri="{D42A27DB-BD31-4B8C-83A1-F6EECF244321}">
                <p14:modId xmlns:p14="http://schemas.microsoft.com/office/powerpoint/2010/main" val="994756706"/>
              </p:ext>
            </p:extLst>
          </p:nvPr>
        </p:nvGraphicFramePr>
        <p:xfrm>
          <a:off x="-209005" y="1026490"/>
          <a:ext cx="8363492" cy="53549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59816E44-CC9F-0C75-8973-4D4E8B699F76}"/>
              </a:ext>
            </a:extLst>
          </p:cNvPr>
          <p:cNvGraphicFramePr>
            <a:graphicFrameLocks noGrp="1"/>
          </p:cNvGraphicFramePr>
          <p:nvPr>
            <p:extLst>
              <p:ext uri="{D42A27DB-BD31-4B8C-83A1-F6EECF244321}">
                <p14:modId xmlns:p14="http://schemas.microsoft.com/office/powerpoint/2010/main" val="2941910117"/>
              </p:ext>
            </p:extLst>
          </p:nvPr>
        </p:nvGraphicFramePr>
        <p:xfrm>
          <a:off x="7907384" y="1124464"/>
          <a:ext cx="1244701" cy="4884445"/>
        </p:xfrm>
        <a:graphic>
          <a:graphicData uri="http://schemas.openxmlformats.org/drawingml/2006/table">
            <a:tbl>
              <a:tblPr>
                <a:tableStyleId>{5C22544A-7EE6-4342-B048-85BDC9FD1C3A}</a:tableStyleId>
              </a:tblPr>
              <a:tblGrid>
                <a:gridCol w="518625">
                  <a:extLst>
                    <a:ext uri="{9D8B030D-6E8A-4147-A177-3AD203B41FA5}">
                      <a16:colId xmlns:a16="http://schemas.microsoft.com/office/drawing/2014/main" val="20000"/>
                    </a:ext>
                  </a:extLst>
                </a:gridCol>
                <a:gridCol w="726076">
                  <a:extLst>
                    <a:ext uri="{9D8B030D-6E8A-4147-A177-3AD203B41FA5}">
                      <a16:colId xmlns:a16="http://schemas.microsoft.com/office/drawing/2014/main" val="2545238178"/>
                    </a:ext>
                  </a:extLst>
                </a:gridCol>
              </a:tblGrid>
              <a:tr h="475948">
                <a:tc>
                  <a:txBody>
                    <a:bodyPr/>
                    <a:lstStyle/>
                    <a:p>
                      <a:pPr algn="ctr" fontAlgn="b">
                        <a:lnSpc>
                          <a:spcPts val="1800"/>
                        </a:lnSpc>
                      </a:pPr>
                      <a:r>
                        <a:rPr lang="en-US" sz="1700" b="1" i="0" u="none" strike="noStrike" dirty="0">
                          <a:solidFill>
                            <a:schemeClr val="accent1"/>
                          </a:solidFill>
                          <a:effectLst/>
                          <a:latin typeface="Calibri" panose="020F0502020204030204" pitchFamily="34" charset="0"/>
                        </a:rPr>
                        <a:t>Total Sat.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800"/>
                        </a:lnSpc>
                      </a:pPr>
                      <a:r>
                        <a:rPr lang="en-US" sz="1700" b="1" i="0" u="none" strike="noStrike" dirty="0">
                          <a:solidFill>
                            <a:schemeClr val="accent4"/>
                          </a:solidFill>
                          <a:effectLst/>
                          <a:latin typeface="Calibri" panose="020F0502020204030204" pitchFamily="34" charset="0"/>
                        </a:rPr>
                        <a:t>Total Dissat.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9119">
                <a:tc>
                  <a:txBody>
                    <a:bodyPr/>
                    <a:lstStyle/>
                    <a:p>
                      <a:pPr algn="ctr" fontAlgn="b"/>
                      <a:r>
                        <a:rPr lang="en-US" sz="1700" b="1" i="0" u="none" strike="noStrike" dirty="0">
                          <a:solidFill>
                            <a:schemeClr val="accent1"/>
                          </a:solidFill>
                          <a:effectLst/>
                          <a:latin typeface="Calibri" panose="020F0502020204030204" pitchFamily="34" charset="0"/>
                        </a:rPr>
                        <a:t>58%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accent4"/>
                          </a:solidFill>
                          <a:effectLst/>
                          <a:latin typeface="Calibri" panose="020F0502020204030204" pitchFamily="34" charset="0"/>
                        </a:rPr>
                        <a:t>41%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4742134"/>
                  </a:ext>
                </a:extLst>
              </a:tr>
              <a:tr h="614687">
                <a:tc>
                  <a:txBody>
                    <a:bodyPr/>
                    <a:lstStyle/>
                    <a:p>
                      <a:pPr algn="ctr" fontAlgn="b"/>
                      <a:r>
                        <a:rPr lang="en-US" sz="1700" b="1" i="0" u="none" strike="noStrike">
                          <a:solidFill>
                            <a:schemeClr val="accent1"/>
                          </a:solidFill>
                          <a:effectLst/>
                          <a:latin typeface="Calibri" panose="020F0502020204030204" pitchFamily="34" charset="0"/>
                        </a:rPr>
                        <a:t>58%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27%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4926">
                <a:tc>
                  <a:txBody>
                    <a:bodyPr/>
                    <a:lstStyle/>
                    <a:p>
                      <a:pPr algn="ctr" fontAlgn="b"/>
                      <a:r>
                        <a:rPr lang="en-US" sz="1700" b="1" i="0" u="none" strike="noStrike">
                          <a:solidFill>
                            <a:schemeClr val="accent1"/>
                          </a:solidFill>
                          <a:effectLst/>
                          <a:latin typeface="Calibri" panose="020F0502020204030204" pitchFamily="34" charset="0"/>
                        </a:rPr>
                        <a:t>57%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accent4"/>
                          </a:solidFill>
                          <a:effectLst/>
                          <a:latin typeface="Calibri" panose="020F0502020204030204" pitchFamily="34" charset="0"/>
                        </a:rPr>
                        <a:t>37%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589075">
                <a:tc>
                  <a:txBody>
                    <a:bodyPr/>
                    <a:lstStyle/>
                    <a:p>
                      <a:pPr algn="ctr" fontAlgn="b"/>
                      <a:r>
                        <a:rPr lang="en-US" sz="1700" b="1" i="0" u="none" strike="noStrike">
                          <a:solidFill>
                            <a:schemeClr val="accent1"/>
                          </a:solidFill>
                          <a:effectLst/>
                          <a:latin typeface="Calibri" panose="020F0502020204030204" pitchFamily="34" charset="0"/>
                        </a:rPr>
                        <a:t>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23%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7613">
                <a:tc>
                  <a:txBody>
                    <a:bodyPr/>
                    <a:lstStyle/>
                    <a:p>
                      <a:pPr algn="ctr" fontAlgn="b"/>
                      <a:r>
                        <a:rPr lang="en-US" sz="1700" b="1" i="0" u="none" strike="noStrike">
                          <a:solidFill>
                            <a:schemeClr val="accent1"/>
                          </a:solidFill>
                          <a:effectLst/>
                          <a:latin typeface="Calibri" panose="020F0502020204030204" pitchFamily="34" charset="0"/>
                        </a:rPr>
                        <a:t>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19%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6150">
                <a:tc>
                  <a:txBody>
                    <a:bodyPr/>
                    <a:lstStyle/>
                    <a:p>
                      <a:pPr algn="ctr" fontAlgn="b"/>
                      <a:r>
                        <a:rPr lang="en-US" sz="1700" b="1" i="0" u="none" strike="noStrike">
                          <a:solidFill>
                            <a:schemeClr val="accent1"/>
                          </a:solidFill>
                          <a:effectLst/>
                          <a:latin typeface="Calibri" panose="020F0502020204030204" pitchFamily="34" charset="0"/>
                        </a:rPr>
                        <a:t>51%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accent4"/>
                          </a:solidFill>
                          <a:effectLst/>
                          <a:latin typeface="Calibri" panose="020F0502020204030204" pitchFamily="34" charset="0"/>
                        </a:rPr>
                        <a:t>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3464">
                <a:tc>
                  <a:txBody>
                    <a:bodyPr/>
                    <a:lstStyle/>
                    <a:p>
                      <a:pPr algn="ctr" fontAlgn="b"/>
                      <a:r>
                        <a:rPr lang="en-US" sz="1700" b="1" i="0" u="none" strike="noStrike">
                          <a:solidFill>
                            <a:schemeClr val="accent1"/>
                          </a:solidFill>
                          <a:effectLst/>
                          <a:latin typeface="Calibri" panose="020F0502020204030204" pitchFamily="34" charset="0"/>
                        </a:rPr>
                        <a:t>49%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a:solidFill>
                            <a:schemeClr val="accent4"/>
                          </a:solidFill>
                          <a:effectLst/>
                          <a:latin typeface="Calibri" panose="020F0502020204030204" pitchFamily="34" charset="0"/>
                        </a:rPr>
                        <a:t>43%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63463">
                <a:tc>
                  <a:txBody>
                    <a:bodyPr/>
                    <a:lstStyle/>
                    <a:p>
                      <a:pPr algn="ctr" fontAlgn="b"/>
                      <a:r>
                        <a:rPr lang="en-US" sz="1700" b="1" i="0" u="none" strike="noStrike">
                          <a:solidFill>
                            <a:schemeClr val="accent1"/>
                          </a:solidFill>
                          <a:effectLst/>
                          <a:latin typeface="Calibri" panose="020F0502020204030204" pitchFamily="34" charset="0"/>
                        </a:rPr>
                        <a:t>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accent4"/>
                          </a:solidFill>
                          <a:effectLst/>
                          <a:latin typeface="Calibri" panose="020F0502020204030204" pitchFamily="34" charset="0"/>
                        </a:rPr>
                        <a:t>38%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6" name="Speech Bubble: Rectangle with Corners Rounded 5">
            <a:extLst>
              <a:ext uri="{FF2B5EF4-FFF2-40B4-BE49-F238E27FC236}">
                <a16:creationId xmlns:a16="http://schemas.microsoft.com/office/drawing/2014/main" id="{DA48A854-2597-BD42-56EF-C494A99A57A9}"/>
              </a:ext>
            </a:extLst>
          </p:cNvPr>
          <p:cNvSpPr/>
          <p:nvPr/>
        </p:nvSpPr>
        <p:spPr>
          <a:xfrm>
            <a:off x="8528180" y="1576874"/>
            <a:ext cx="513184" cy="429208"/>
          </a:xfrm>
          <a:prstGeom prst="wedgeRoundRectCallout">
            <a:avLst>
              <a:gd name="adj1" fmla="val -20833"/>
              <a:gd name="adj2" fmla="val 32311"/>
              <a:gd name="adj3" fmla="val 16667"/>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Speech Bubble: Rectangle with Corners Rounded 6">
            <a:extLst>
              <a:ext uri="{FF2B5EF4-FFF2-40B4-BE49-F238E27FC236}">
                <a16:creationId xmlns:a16="http://schemas.microsoft.com/office/drawing/2014/main" id="{C8472330-59B2-6100-4DEB-4002269C6DA6}"/>
              </a:ext>
            </a:extLst>
          </p:cNvPr>
          <p:cNvSpPr/>
          <p:nvPr/>
        </p:nvSpPr>
        <p:spPr>
          <a:xfrm>
            <a:off x="8528180" y="5113177"/>
            <a:ext cx="513184" cy="429208"/>
          </a:xfrm>
          <a:prstGeom prst="wedgeRoundRectCallout">
            <a:avLst>
              <a:gd name="adj1" fmla="val -20833"/>
              <a:gd name="adj2" fmla="val 32311"/>
              <a:gd name="adj3" fmla="val 16667"/>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513217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92106-F0B5-5B57-84A6-D6AD126B8A33}"/>
              </a:ext>
            </a:extLst>
          </p:cNvPr>
          <p:cNvSpPr>
            <a:spLocks noGrp="1"/>
          </p:cNvSpPr>
          <p:nvPr>
            <p:ph type="title"/>
          </p:nvPr>
        </p:nvSpPr>
        <p:spPr/>
        <p:txBody>
          <a:bodyPr/>
          <a:lstStyle/>
          <a:p>
            <a:r>
              <a:rPr lang="en-US" dirty="0"/>
              <a:t>Views of City Funding </a:t>
            </a:r>
            <a:br>
              <a:rPr lang="en-US" dirty="0"/>
            </a:br>
            <a:r>
              <a:rPr lang="en-US" dirty="0"/>
              <a:t>Levels and Needs</a:t>
            </a:r>
          </a:p>
        </p:txBody>
      </p:sp>
    </p:spTree>
    <p:extLst>
      <p:ext uri="{BB962C8B-B14F-4D97-AF65-F5344CB8AC3E}">
        <p14:creationId xmlns:p14="http://schemas.microsoft.com/office/powerpoint/2010/main" val="1091187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464A-1A5E-E339-9FC0-078123B00B60}"/>
              </a:ext>
            </a:extLst>
          </p:cNvPr>
          <p:cNvSpPr>
            <a:spLocks noGrp="1"/>
          </p:cNvSpPr>
          <p:nvPr>
            <p:ph type="title"/>
          </p:nvPr>
        </p:nvSpPr>
        <p:spPr/>
        <p:txBody>
          <a:bodyPr/>
          <a:lstStyle/>
          <a:p>
            <a:r>
              <a:rPr lang="en-US" dirty="0"/>
              <a:t>Four in five see “a great need” or “some need” for additional funding for services and infrastructure.</a:t>
            </a:r>
          </a:p>
        </p:txBody>
      </p:sp>
      <p:sp>
        <p:nvSpPr>
          <p:cNvPr id="4" name="TextBox 3">
            <a:extLst>
              <a:ext uri="{FF2B5EF4-FFF2-40B4-BE49-F238E27FC236}">
                <a16:creationId xmlns:a16="http://schemas.microsoft.com/office/drawing/2014/main" id="{D00A7190-88DA-FA6F-D946-33F8AEF38E85}"/>
              </a:ext>
            </a:extLst>
          </p:cNvPr>
          <p:cNvSpPr txBox="1"/>
          <p:nvPr/>
        </p:nvSpPr>
        <p:spPr>
          <a:xfrm>
            <a:off x="0" y="1232934"/>
            <a:ext cx="9144000" cy="714170"/>
          </a:xfrm>
          <a:prstGeom prst="rect">
            <a:avLst/>
          </a:prstGeom>
          <a:noFill/>
        </p:spPr>
        <p:txBody>
          <a:bodyPr wrap="square" rtlCol="0">
            <a:spAutoFit/>
          </a:bodyPr>
          <a:lstStyle/>
          <a:p>
            <a:pPr algn="ctr">
              <a:lnSpc>
                <a:spcPts val="1600"/>
              </a:lnSpc>
            </a:pPr>
            <a:r>
              <a:rPr lang="en-US" sz="1700" i="1" dirty="0"/>
              <a:t>In your personal opinion, do you think there is a great need, some need, a little need, </a:t>
            </a:r>
            <a:br>
              <a:rPr lang="en-US" sz="1700" i="1" dirty="0"/>
            </a:br>
            <a:r>
              <a:rPr lang="en-US" sz="1700" i="1" dirty="0"/>
              <a:t>or no real need for additional funds to provide the level of (</a:t>
            </a:r>
            <a:r>
              <a:rPr lang="en-US" sz="1700" b="1" i="1" dirty="0"/>
              <a:t>SPLIT SAMPLE:</a:t>
            </a:r>
            <a:r>
              <a:rPr lang="en-US" sz="1700" i="1" dirty="0"/>
              <a:t> City services) </a:t>
            </a:r>
            <a:br>
              <a:rPr lang="en-US" sz="1700" i="1" dirty="0"/>
            </a:br>
            <a:r>
              <a:rPr lang="en-US" sz="1700" i="1" dirty="0"/>
              <a:t>(</a:t>
            </a:r>
            <a:r>
              <a:rPr lang="en-US" sz="1700" b="1" i="1" dirty="0"/>
              <a:t>SPLIT SAMPLE:</a:t>
            </a:r>
            <a:r>
              <a:rPr lang="en-US" sz="1700" i="1" dirty="0"/>
              <a:t> public infrastructure) that residents of the City of East Palo Alto need and want? </a:t>
            </a:r>
          </a:p>
        </p:txBody>
      </p:sp>
      <p:graphicFrame>
        <p:nvGraphicFramePr>
          <p:cNvPr id="5" name="Chart 4">
            <a:extLst>
              <a:ext uri="{FF2B5EF4-FFF2-40B4-BE49-F238E27FC236}">
                <a16:creationId xmlns:a16="http://schemas.microsoft.com/office/drawing/2014/main" id="{6F5E0FDD-394C-961B-2235-82950ED41EAC}"/>
              </a:ext>
            </a:extLst>
          </p:cNvPr>
          <p:cNvGraphicFramePr/>
          <p:nvPr>
            <p:extLst>
              <p:ext uri="{D42A27DB-BD31-4B8C-83A1-F6EECF244321}">
                <p14:modId xmlns:p14="http://schemas.microsoft.com/office/powerpoint/2010/main" val="257889776"/>
              </p:ext>
            </p:extLst>
          </p:nvPr>
        </p:nvGraphicFramePr>
        <p:xfrm>
          <a:off x="1678827" y="2543573"/>
          <a:ext cx="2833800" cy="3851951"/>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ket 5">
            <a:extLst>
              <a:ext uri="{FF2B5EF4-FFF2-40B4-BE49-F238E27FC236}">
                <a16:creationId xmlns:a16="http://schemas.microsoft.com/office/drawing/2014/main" id="{9780B2DA-AE2C-2504-1F00-6E9BB134BF03}"/>
              </a:ext>
            </a:extLst>
          </p:cNvPr>
          <p:cNvSpPr/>
          <p:nvPr/>
        </p:nvSpPr>
        <p:spPr bwMode="auto">
          <a:xfrm>
            <a:off x="3673930" y="2648500"/>
            <a:ext cx="146304"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7" name="Right Bracket 6">
            <a:extLst>
              <a:ext uri="{FF2B5EF4-FFF2-40B4-BE49-F238E27FC236}">
                <a16:creationId xmlns:a16="http://schemas.microsoft.com/office/drawing/2014/main" id="{A7584C43-41EA-A84E-131B-3E906341475C}"/>
              </a:ext>
            </a:extLst>
          </p:cNvPr>
          <p:cNvSpPr/>
          <p:nvPr/>
        </p:nvSpPr>
        <p:spPr bwMode="auto">
          <a:xfrm>
            <a:off x="2400248" y="4162664"/>
            <a:ext cx="146304"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graphicFrame>
        <p:nvGraphicFramePr>
          <p:cNvPr id="8" name="Table 7">
            <a:extLst>
              <a:ext uri="{FF2B5EF4-FFF2-40B4-BE49-F238E27FC236}">
                <a16:creationId xmlns:a16="http://schemas.microsoft.com/office/drawing/2014/main" id="{A42FA5C7-4726-F89F-7261-F60A26CFB3B1}"/>
              </a:ext>
            </a:extLst>
          </p:cNvPr>
          <p:cNvGraphicFramePr>
            <a:graphicFrameLocks noGrp="1"/>
          </p:cNvGraphicFramePr>
          <p:nvPr>
            <p:extLst>
              <p:ext uri="{D42A27DB-BD31-4B8C-83A1-F6EECF244321}">
                <p14:modId xmlns:p14="http://schemas.microsoft.com/office/powerpoint/2010/main" val="1234479391"/>
              </p:ext>
            </p:extLst>
          </p:nvPr>
        </p:nvGraphicFramePr>
        <p:xfrm>
          <a:off x="46855" y="2709595"/>
          <a:ext cx="1717971" cy="3275258"/>
        </p:xfrm>
        <a:graphic>
          <a:graphicData uri="http://schemas.openxmlformats.org/drawingml/2006/table">
            <a:tbl>
              <a:tblPr>
                <a:tableStyleId>{5C22544A-7EE6-4342-B048-85BDC9FD1C3A}</a:tableStyleId>
              </a:tblPr>
              <a:tblGrid>
                <a:gridCol w="1717971">
                  <a:extLst>
                    <a:ext uri="{9D8B030D-6E8A-4147-A177-3AD203B41FA5}">
                      <a16:colId xmlns:a16="http://schemas.microsoft.com/office/drawing/2014/main" val="20000"/>
                    </a:ext>
                  </a:extLst>
                </a:gridCol>
              </a:tblGrid>
              <a:tr h="0">
                <a:tc>
                  <a:txBody>
                    <a:bodyPr/>
                    <a:lstStyle/>
                    <a:p>
                      <a:pPr algn="r" fontAlgn="ctr"/>
                      <a:r>
                        <a:rPr lang="en-US" sz="1800" b="0" i="0" u="none" strike="noStrike" dirty="0">
                          <a:solidFill>
                            <a:schemeClr val="tx1"/>
                          </a:solidFill>
                          <a:effectLst/>
                          <a:latin typeface="+mn-lt"/>
                        </a:rPr>
                        <a:t>Great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0137">
                <a:tc>
                  <a:txBody>
                    <a:bodyPr/>
                    <a:lstStyle/>
                    <a:p>
                      <a:pPr algn="r" fontAlgn="b"/>
                      <a:r>
                        <a:rPr lang="en-US" sz="1800" b="0" i="0" u="none" strike="noStrike" dirty="0">
                          <a:solidFill>
                            <a:schemeClr val="tx1"/>
                          </a:solidFill>
                          <a:effectLst/>
                          <a:latin typeface="+mn-lt"/>
                        </a:rPr>
                        <a:t>Some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6302">
                <a:tc>
                  <a:txBody>
                    <a:bodyPr/>
                    <a:lstStyle/>
                    <a:p>
                      <a:pPr algn="r" fontAlgn="b"/>
                      <a:endParaRPr lang="en-US" sz="1800" b="0" i="0" u="none" strike="noStrike" dirty="0">
                        <a:solidFill>
                          <a:schemeClr val="tx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9105">
                <a:tc>
                  <a:txBody>
                    <a:bodyPr/>
                    <a:lstStyle/>
                    <a:p>
                      <a:pPr algn="r" fontAlgn="ctr"/>
                      <a:r>
                        <a:rPr lang="en-US" sz="1800" b="0" i="0" u="none" strike="noStrike" dirty="0">
                          <a:solidFill>
                            <a:schemeClr val="tx1"/>
                          </a:solidFill>
                          <a:effectLst/>
                          <a:latin typeface="+mn-lt"/>
                        </a:rPr>
                        <a:t>A little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6701">
                <a:tc>
                  <a:txBody>
                    <a:bodyPr/>
                    <a:lstStyle/>
                    <a:p>
                      <a:pPr algn="r" fontAlgn="b"/>
                      <a:r>
                        <a:rPr lang="en-US" sz="1800" b="0" i="0" u="none" strike="noStrike" dirty="0">
                          <a:solidFill>
                            <a:schemeClr val="tx1"/>
                          </a:solidFill>
                          <a:effectLst/>
                          <a:latin typeface="+mn-lt"/>
                        </a:rPr>
                        <a:t>No real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6302">
                <a:tc>
                  <a:txBody>
                    <a:bodyPr/>
                    <a:lstStyle/>
                    <a:p>
                      <a:pPr algn="r" fontAlgn="ctr"/>
                      <a:endParaRPr lang="en-US" sz="1800" b="0" i="0" u="none" strike="noStrike" dirty="0">
                        <a:solidFill>
                          <a:schemeClr val="tx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34771">
                <a:tc>
                  <a:txBody>
                    <a:bodyPr/>
                    <a:lstStyle/>
                    <a:p>
                      <a:pPr algn="r" fontAlgn="ctr"/>
                      <a:r>
                        <a:rPr lang="en-US" sz="1800" u="none" strike="noStrike" dirty="0">
                          <a:solidFill>
                            <a:schemeClr val="tx1"/>
                          </a:solidFill>
                          <a:effectLst/>
                          <a:latin typeface="+mn-lt"/>
                        </a:rPr>
                        <a:t>Don’t know</a:t>
                      </a:r>
                      <a:endParaRPr lang="en-US" sz="1800" b="0" i="0" u="none" strike="noStrike" dirty="0">
                        <a:solidFill>
                          <a:schemeClr val="tx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8">
            <a:extLst>
              <a:ext uri="{FF2B5EF4-FFF2-40B4-BE49-F238E27FC236}">
                <a16:creationId xmlns:a16="http://schemas.microsoft.com/office/drawing/2014/main" id="{D1144CCE-B7C2-A61E-60B7-22B4B7D747AC}"/>
              </a:ext>
            </a:extLst>
          </p:cNvPr>
          <p:cNvSpPr txBox="1"/>
          <p:nvPr/>
        </p:nvSpPr>
        <p:spPr>
          <a:xfrm>
            <a:off x="1852974" y="2017090"/>
            <a:ext cx="2485507"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City Services</a:t>
            </a:r>
          </a:p>
        </p:txBody>
      </p:sp>
      <p:sp>
        <p:nvSpPr>
          <p:cNvPr id="10" name="TextBox 9">
            <a:extLst>
              <a:ext uri="{FF2B5EF4-FFF2-40B4-BE49-F238E27FC236}">
                <a16:creationId xmlns:a16="http://schemas.microsoft.com/office/drawing/2014/main" id="{CDA66B35-A29D-169A-47C9-B59AD5ABD6CA}"/>
              </a:ext>
            </a:extLst>
          </p:cNvPr>
          <p:cNvSpPr txBox="1"/>
          <p:nvPr/>
        </p:nvSpPr>
        <p:spPr>
          <a:xfrm>
            <a:off x="5783041" y="2017090"/>
            <a:ext cx="2485507"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Public Infrastructure</a:t>
            </a:r>
          </a:p>
        </p:txBody>
      </p:sp>
      <p:sp>
        <p:nvSpPr>
          <p:cNvPr id="11" name="TextBox 10">
            <a:extLst>
              <a:ext uri="{FF2B5EF4-FFF2-40B4-BE49-F238E27FC236}">
                <a16:creationId xmlns:a16="http://schemas.microsoft.com/office/drawing/2014/main" id="{08228693-93CC-F432-3C72-0A7E245CC3E5}"/>
              </a:ext>
            </a:extLst>
          </p:cNvPr>
          <p:cNvSpPr txBox="1"/>
          <p:nvPr/>
        </p:nvSpPr>
        <p:spPr>
          <a:xfrm>
            <a:off x="3759271" y="2713876"/>
            <a:ext cx="1370070" cy="826765"/>
          </a:xfrm>
          <a:prstGeom prst="rect">
            <a:avLst/>
          </a:prstGeom>
          <a:noFill/>
        </p:spPr>
        <p:txBody>
          <a:bodyPr wrap="square" rtlCol="0">
            <a:spAutoFit/>
          </a:bodyPr>
          <a:lstStyle/>
          <a:p>
            <a:pPr algn="ctr">
              <a:lnSpc>
                <a:spcPts val="1900"/>
              </a:lnSpc>
            </a:pPr>
            <a:r>
              <a:rPr lang="en-US" b="1" dirty="0">
                <a:solidFill>
                  <a:schemeClr val="accent1"/>
                </a:solidFill>
              </a:rPr>
              <a:t>Great/</a:t>
            </a:r>
            <a:br>
              <a:rPr lang="en-US" b="1" dirty="0">
                <a:solidFill>
                  <a:schemeClr val="accent1"/>
                </a:solidFill>
              </a:rPr>
            </a:br>
            <a:r>
              <a:rPr lang="en-US" b="1" dirty="0">
                <a:solidFill>
                  <a:schemeClr val="accent1"/>
                </a:solidFill>
              </a:rPr>
              <a:t>Some Need </a:t>
            </a:r>
            <a:br>
              <a:rPr lang="en-US" b="1" dirty="0">
                <a:solidFill>
                  <a:schemeClr val="accent1"/>
                </a:solidFill>
              </a:rPr>
            </a:br>
            <a:r>
              <a:rPr lang="en-US" b="1" dirty="0">
                <a:solidFill>
                  <a:schemeClr val="accent1"/>
                </a:solidFill>
              </a:rPr>
              <a:t>84%</a:t>
            </a:r>
          </a:p>
        </p:txBody>
      </p:sp>
      <p:sp>
        <p:nvSpPr>
          <p:cNvPr id="12" name="TextBox 11">
            <a:extLst>
              <a:ext uri="{FF2B5EF4-FFF2-40B4-BE49-F238E27FC236}">
                <a16:creationId xmlns:a16="http://schemas.microsoft.com/office/drawing/2014/main" id="{0E2BB097-57E2-8466-88CC-054E0B8D3CB5}"/>
              </a:ext>
            </a:extLst>
          </p:cNvPr>
          <p:cNvSpPr txBox="1"/>
          <p:nvPr/>
        </p:nvSpPr>
        <p:spPr>
          <a:xfrm>
            <a:off x="2507825" y="4238176"/>
            <a:ext cx="1366570" cy="826765"/>
          </a:xfrm>
          <a:prstGeom prst="rect">
            <a:avLst/>
          </a:prstGeom>
          <a:noFill/>
        </p:spPr>
        <p:txBody>
          <a:bodyPr wrap="square" rtlCol="0">
            <a:spAutoFit/>
          </a:bodyPr>
          <a:lstStyle/>
          <a:p>
            <a:pPr algn="ctr">
              <a:lnSpc>
                <a:spcPts val="1900"/>
              </a:lnSpc>
            </a:pPr>
            <a:r>
              <a:rPr lang="en-US" b="1" dirty="0">
                <a:solidFill>
                  <a:schemeClr val="accent4"/>
                </a:solidFill>
              </a:rPr>
              <a:t>A Little/No Real Need</a:t>
            </a:r>
            <a:br>
              <a:rPr lang="en-US" b="1" dirty="0">
                <a:solidFill>
                  <a:schemeClr val="accent4"/>
                </a:solidFill>
              </a:rPr>
            </a:br>
            <a:r>
              <a:rPr lang="en-US" b="1" dirty="0">
                <a:solidFill>
                  <a:schemeClr val="accent4"/>
                </a:solidFill>
              </a:rPr>
              <a:t>11%</a:t>
            </a:r>
          </a:p>
        </p:txBody>
      </p:sp>
      <p:graphicFrame>
        <p:nvGraphicFramePr>
          <p:cNvPr id="13" name="Chart 12">
            <a:extLst>
              <a:ext uri="{FF2B5EF4-FFF2-40B4-BE49-F238E27FC236}">
                <a16:creationId xmlns:a16="http://schemas.microsoft.com/office/drawing/2014/main" id="{036755EF-7545-D3C4-F571-3415B8166E12}"/>
              </a:ext>
            </a:extLst>
          </p:cNvPr>
          <p:cNvGraphicFramePr/>
          <p:nvPr>
            <p:extLst>
              <p:ext uri="{D42A27DB-BD31-4B8C-83A1-F6EECF244321}">
                <p14:modId xmlns:p14="http://schemas.microsoft.com/office/powerpoint/2010/main" val="1363081973"/>
              </p:ext>
            </p:extLst>
          </p:nvPr>
        </p:nvGraphicFramePr>
        <p:xfrm>
          <a:off x="5586799" y="2543573"/>
          <a:ext cx="2833800" cy="3851951"/>
        </p:xfrm>
        <a:graphic>
          <a:graphicData uri="http://schemas.openxmlformats.org/drawingml/2006/chart">
            <c:chart xmlns:c="http://schemas.openxmlformats.org/drawingml/2006/chart" xmlns:r="http://schemas.openxmlformats.org/officeDocument/2006/relationships" r:id="rId3"/>
          </a:graphicData>
        </a:graphic>
      </p:graphicFrame>
      <p:sp>
        <p:nvSpPr>
          <p:cNvPr id="14" name="Right Bracket 13">
            <a:extLst>
              <a:ext uri="{FF2B5EF4-FFF2-40B4-BE49-F238E27FC236}">
                <a16:creationId xmlns:a16="http://schemas.microsoft.com/office/drawing/2014/main" id="{97F61555-165B-4BBE-EDFB-B248FBBFB58D}"/>
              </a:ext>
            </a:extLst>
          </p:cNvPr>
          <p:cNvSpPr/>
          <p:nvPr/>
        </p:nvSpPr>
        <p:spPr bwMode="auto">
          <a:xfrm>
            <a:off x="7748770" y="2659463"/>
            <a:ext cx="146304"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5" name="Right Bracket 14">
            <a:extLst>
              <a:ext uri="{FF2B5EF4-FFF2-40B4-BE49-F238E27FC236}">
                <a16:creationId xmlns:a16="http://schemas.microsoft.com/office/drawing/2014/main" id="{D06D34C5-95BD-CA21-6339-702938371A65}"/>
              </a:ext>
            </a:extLst>
          </p:cNvPr>
          <p:cNvSpPr/>
          <p:nvPr/>
        </p:nvSpPr>
        <p:spPr bwMode="auto">
          <a:xfrm>
            <a:off x="6360472" y="4162664"/>
            <a:ext cx="146304"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2A1EF006-D36E-BE7A-0D7D-3955306676BB}"/>
              </a:ext>
            </a:extLst>
          </p:cNvPr>
          <p:cNvSpPr txBox="1"/>
          <p:nvPr/>
        </p:nvSpPr>
        <p:spPr>
          <a:xfrm>
            <a:off x="7811078" y="2719824"/>
            <a:ext cx="1370070" cy="826765"/>
          </a:xfrm>
          <a:prstGeom prst="rect">
            <a:avLst/>
          </a:prstGeom>
          <a:noFill/>
        </p:spPr>
        <p:txBody>
          <a:bodyPr wrap="square" rtlCol="0">
            <a:spAutoFit/>
          </a:bodyPr>
          <a:lstStyle/>
          <a:p>
            <a:pPr algn="ctr">
              <a:lnSpc>
                <a:spcPts val="1900"/>
              </a:lnSpc>
            </a:pPr>
            <a:r>
              <a:rPr lang="en-US" b="1" dirty="0">
                <a:solidFill>
                  <a:schemeClr val="accent1"/>
                </a:solidFill>
              </a:rPr>
              <a:t>Great/</a:t>
            </a:r>
            <a:br>
              <a:rPr lang="en-US" b="1" dirty="0">
                <a:solidFill>
                  <a:schemeClr val="accent1"/>
                </a:solidFill>
              </a:rPr>
            </a:br>
            <a:r>
              <a:rPr lang="en-US" b="1" dirty="0">
                <a:solidFill>
                  <a:schemeClr val="accent1"/>
                </a:solidFill>
              </a:rPr>
              <a:t>Some Need </a:t>
            </a:r>
            <a:br>
              <a:rPr lang="en-US" b="1" dirty="0">
                <a:solidFill>
                  <a:schemeClr val="accent1"/>
                </a:solidFill>
              </a:rPr>
            </a:br>
            <a:r>
              <a:rPr lang="en-US" b="1" dirty="0">
                <a:solidFill>
                  <a:schemeClr val="accent1"/>
                </a:solidFill>
              </a:rPr>
              <a:t>82%</a:t>
            </a:r>
          </a:p>
        </p:txBody>
      </p:sp>
      <p:sp>
        <p:nvSpPr>
          <p:cNvPr id="17" name="TextBox 16">
            <a:extLst>
              <a:ext uri="{FF2B5EF4-FFF2-40B4-BE49-F238E27FC236}">
                <a16:creationId xmlns:a16="http://schemas.microsoft.com/office/drawing/2014/main" id="{F946915C-C571-5AE2-939E-1759885C42F8}"/>
              </a:ext>
            </a:extLst>
          </p:cNvPr>
          <p:cNvSpPr txBox="1"/>
          <p:nvPr/>
        </p:nvSpPr>
        <p:spPr>
          <a:xfrm>
            <a:off x="6468049" y="4238176"/>
            <a:ext cx="1366570" cy="826765"/>
          </a:xfrm>
          <a:prstGeom prst="rect">
            <a:avLst/>
          </a:prstGeom>
          <a:noFill/>
        </p:spPr>
        <p:txBody>
          <a:bodyPr wrap="square" rtlCol="0">
            <a:spAutoFit/>
          </a:bodyPr>
          <a:lstStyle/>
          <a:p>
            <a:pPr algn="ctr">
              <a:lnSpc>
                <a:spcPts val="1900"/>
              </a:lnSpc>
            </a:pPr>
            <a:r>
              <a:rPr lang="en-US" b="1" dirty="0">
                <a:solidFill>
                  <a:schemeClr val="accent4"/>
                </a:solidFill>
              </a:rPr>
              <a:t>A Little/No Real Need</a:t>
            </a:r>
            <a:br>
              <a:rPr lang="en-US" b="1" dirty="0">
                <a:solidFill>
                  <a:schemeClr val="accent4"/>
                </a:solidFill>
              </a:rPr>
            </a:br>
            <a:r>
              <a:rPr lang="en-US" b="1" dirty="0">
                <a:solidFill>
                  <a:schemeClr val="accent4"/>
                </a:solidFill>
              </a:rPr>
              <a:t>13%</a:t>
            </a:r>
          </a:p>
        </p:txBody>
      </p:sp>
      <p:sp>
        <p:nvSpPr>
          <p:cNvPr id="19" name="Text Placeholder 18">
            <a:extLst>
              <a:ext uri="{FF2B5EF4-FFF2-40B4-BE49-F238E27FC236}">
                <a16:creationId xmlns:a16="http://schemas.microsoft.com/office/drawing/2014/main" id="{A7DE9AF5-35DD-A041-22A7-19B687F33E0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00591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B00-D06D-A2C8-4314-2F535572E77C}"/>
              </a:ext>
            </a:extLst>
          </p:cNvPr>
          <p:cNvSpPr>
            <a:spLocks noGrp="1"/>
          </p:cNvSpPr>
          <p:nvPr>
            <p:ph type="title"/>
          </p:nvPr>
        </p:nvSpPr>
        <p:spPr/>
        <p:txBody>
          <a:bodyPr/>
          <a:lstStyle/>
          <a:p>
            <a:r>
              <a:rPr lang="en-US" dirty="0"/>
              <a:t>Housing is residents’ top priority, followed by improvements to infrastructure and streets.</a:t>
            </a:r>
          </a:p>
        </p:txBody>
      </p:sp>
      <p:sp>
        <p:nvSpPr>
          <p:cNvPr id="4" name="Rectangle 3">
            <a:extLst>
              <a:ext uri="{FF2B5EF4-FFF2-40B4-BE49-F238E27FC236}">
                <a16:creationId xmlns:a16="http://schemas.microsoft.com/office/drawing/2014/main" id="{CF19F115-5E4D-C699-A666-059062BAE9C7}"/>
              </a:ext>
            </a:extLst>
          </p:cNvPr>
          <p:cNvSpPr/>
          <p:nvPr/>
        </p:nvSpPr>
        <p:spPr>
          <a:xfrm>
            <a:off x="0" y="1202869"/>
            <a:ext cx="9144000" cy="615553"/>
          </a:xfrm>
          <a:prstGeom prst="rect">
            <a:avLst/>
          </a:prstGeom>
        </p:spPr>
        <p:txBody>
          <a:bodyPr wrap="square">
            <a:spAutoFit/>
          </a:bodyPr>
          <a:lstStyle/>
          <a:p>
            <a:pPr algn="ctr"/>
            <a:r>
              <a:rPr lang="en-US" sz="1700" i="1" dirty="0">
                <a:ea typeface="Times New Roman" panose="02020603050405020304" pitchFamily="18" charset="0"/>
                <a:cs typeface="Times New Roman" panose="02020603050405020304" pitchFamily="18" charset="0"/>
              </a:rPr>
              <a:t>What do you feel is the </a:t>
            </a:r>
            <a:r>
              <a:rPr lang="en-US" sz="1700" i="1" u="sng" dirty="0">
                <a:ea typeface="Times New Roman" panose="02020603050405020304" pitchFamily="18" charset="0"/>
                <a:cs typeface="Times New Roman" panose="02020603050405020304" pitchFamily="18" charset="0"/>
              </a:rPr>
              <a:t>most important</a:t>
            </a:r>
            <a:r>
              <a:rPr lang="en-US" sz="1700" i="1" dirty="0">
                <a:ea typeface="Times New Roman" panose="02020603050405020304" pitchFamily="18" charset="0"/>
                <a:cs typeface="Times New Roman" panose="02020603050405020304" pitchFamily="18" charset="0"/>
              </a:rPr>
              <a:t> thing the City of East Palo Alto </a:t>
            </a:r>
            <a:br>
              <a:rPr lang="en-US" sz="1700" i="1" dirty="0">
                <a:ea typeface="Times New Roman" panose="02020603050405020304" pitchFamily="18" charset="0"/>
                <a:cs typeface="Times New Roman" panose="02020603050405020304" pitchFamily="18" charset="0"/>
              </a:rPr>
            </a:br>
            <a:r>
              <a:rPr lang="en-US" sz="1700" i="1" dirty="0">
                <a:ea typeface="Times New Roman" panose="02020603050405020304" pitchFamily="18" charset="0"/>
                <a:cs typeface="Times New Roman" panose="02020603050405020304" pitchFamily="18" charset="0"/>
              </a:rPr>
              <a:t>should do with any additional funds it has in the future? </a:t>
            </a:r>
            <a:endParaRPr lang="en-US" i="1" dirty="0"/>
          </a:p>
        </p:txBody>
      </p:sp>
      <p:graphicFrame>
        <p:nvGraphicFramePr>
          <p:cNvPr id="5" name="Chart 4">
            <a:extLst>
              <a:ext uri="{FF2B5EF4-FFF2-40B4-BE49-F238E27FC236}">
                <a16:creationId xmlns:a16="http://schemas.microsoft.com/office/drawing/2014/main" id="{C7792542-AF5F-32FC-5BFE-455A88EBFA88}"/>
              </a:ext>
            </a:extLst>
          </p:cNvPr>
          <p:cNvGraphicFramePr/>
          <p:nvPr>
            <p:extLst>
              <p:ext uri="{D42A27DB-BD31-4B8C-83A1-F6EECF244321}">
                <p14:modId xmlns:p14="http://schemas.microsoft.com/office/powerpoint/2010/main" val="25820474"/>
              </p:ext>
            </p:extLst>
          </p:nvPr>
        </p:nvGraphicFramePr>
        <p:xfrm>
          <a:off x="134554" y="2155232"/>
          <a:ext cx="8826565" cy="42455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7DB54A7-8FF1-C038-F427-773AFF0EA5D2}"/>
              </a:ext>
            </a:extLst>
          </p:cNvPr>
          <p:cNvSpPr txBox="1"/>
          <p:nvPr/>
        </p:nvSpPr>
        <p:spPr>
          <a:xfrm>
            <a:off x="0" y="1816678"/>
            <a:ext cx="9128759" cy="338554"/>
          </a:xfrm>
          <a:prstGeom prst="rect">
            <a:avLst/>
          </a:prstGeom>
          <a:noFill/>
        </p:spPr>
        <p:txBody>
          <a:bodyPr wrap="square">
            <a:spAutoFit/>
          </a:bodyPr>
          <a:lstStyle/>
          <a:p>
            <a:pPr algn="ctr"/>
            <a:r>
              <a:rPr lang="en-US" sz="1600" i="1" dirty="0">
                <a:ea typeface="Times New Roman" panose="02020603050405020304" pitchFamily="18" charset="0"/>
                <a:cs typeface="Times New Roman" panose="02020603050405020304" pitchFamily="18" charset="0"/>
              </a:rPr>
              <a:t>(Open-ended; </a:t>
            </a:r>
            <a:r>
              <a:rPr lang="en-US" sz="1600" i="1" dirty="0"/>
              <a:t>Asked of Yes Voters Only</a:t>
            </a:r>
            <a:r>
              <a:rPr lang="en-US" sz="1600" i="1" dirty="0">
                <a:ea typeface="Times New Roman" panose="02020603050405020304" pitchFamily="18" charset="0"/>
                <a:cs typeface="Times New Roman" panose="02020603050405020304" pitchFamily="18" charset="0"/>
              </a:rPr>
              <a:t>)</a:t>
            </a:r>
            <a:endParaRPr lang="en-US" sz="1600" dirty="0"/>
          </a:p>
        </p:txBody>
      </p:sp>
      <p:sp>
        <p:nvSpPr>
          <p:cNvPr id="8" name="Text Placeholder 7">
            <a:extLst>
              <a:ext uri="{FF2B5EF4-FFF2-40B4-BE49-F238E27FC236}">
                <a16:creationId xmlns:a16="http://schemas.microsoft.com/office/drawing/2014/main" id="{B85F47B2-4BEE-EEBD-2EC6-F633BB4A31A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11117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08205" y="736643"/>
            <a:ext cx="2746206" cy="1389387"/>
          </a:xfrm>
          <a:prstGeom prst="wedgeRoundRectCallout">
            <a:avLst>
              <a:gd name="adj1" fmla="val 40765"/>
              <a:gd name="adj2" fmla="val 61482"/>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a:rPr>
              <a:t>C</a:t>
            </a:r>
            <a:r>
              <a:rPr kumimoji="0" lang="en-US" sz="1800" b="0" i="0" u="none" strike="noStrike" kern="1200" cap="none" spc="0" normalizeH="0" baseline="0" noProof="0" dirty="0">
                <a:ln>
                  <a:noFill/>
                </a:ln>
                <a:solidFill>
                  <a:schemeClr val="tx1"/>
                </a:solidFill>
                <a:effectLst/>
                <a:uLnTx/>
                <a:uFillTx/>
                <a:latin typeface="Calibri"/>
                <a:ea typeface="+mn-ea"/>
                <a:cs typeface="+mn-cs"/>
              </a:rPr>
              <a:t>lean streets, no graffiti, better housing options by encouraging developers to renovate/rebuild.</a:t>
            </a:r>
          </a:p>
        </p:txBody>
      </p:sp>
      <p:sp>
        <p:nvSpPr>
          <p:cNvPr id="5" name="Rounded Rectangular Callout 4"/>
          <p:cNvSpPr/>
          <p:nvPr/>
        </p:nvSpPr>
        <p:spPr>
          <a:xfrm>
            <a:off x="121578" y="4828958"/>
            <a:ext cx="3103536" cy="1273941"/>
          </a:xfrm>
          <a:prstGeom prst="wedgeRoundRectCallout">
            <a:avLst>
              <a:gd name="adj1" fmla="val 40765"/>
              <a:gd name="adj2" fmla="val 61482"/>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Safety for the community. Clean up blight and fix roads and sidewalks. Reform the water company.</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6" name="Rounded Rectangular Callout 5"/>
          <p:cNvSpPr/>
          <p:nvPr/>
        </p:nvSpPr>
        <p:spPr>
          <a:xfrm>
            <a:off x="2227448" y="2418164"/>
            <a:ext cx="2163969" cy="2170951"/>
          </a:xfrm>
          <a:prstGeom prst="wedgeRoundRectCallout">
            <a:avLst>
              <a:gd name="adj1" fmla="val 4863"/>
              <a:gd name="adj2" fmla="val 56276"/>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A deep investment in updating and maintaining existing infrastructure and city property. </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7" name="Rounded Rectangular Callout 6"/>
          <p:cNvSpPr/>
          <p:nvPr/>
        </p:nvSpPr>
        <p:spPr>
          <a:xfrm>
            <a:off x="3422822" y="4879723"/>
            <a:ext cx="2593075" cy="1325220"/>
          </a:xfrm>
          <a:prstGeom prst="wedgeRoundRectCallout">
            <a:avLst>
              <a:gd name="adj1" fmla="val 40765"/>
              <a:gd name="adj2" fmla="val 61482"/>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Prompt removal of garbage on the streets, making East Palo Alto a safe place to live.</a:t>
            </a:r>
          </a:p>
        </p:txBody>
      </p:sp>
      <p:sp>
        <p:nvSpPr>
          <p:cNvPr id="8" name="Rounded Rectangular Callout 7"/>
          <p:cNvSpPr/>
          <p:nvPr/>
        </p:nvSpPr>
        <p:spPr>
          <a:xfrm>
            <a:off x="124793" y="2361707"/>
            <a:ext cx="1954215" cy="1004610"/>
          </a:xfrm>
          <a:prstGeom prst="wedgeRoundRectCallout">
            <a:avLst>
              <a:gd name="adj1" fmla="val -43613"/>
              <a:gd name="adj2" fmla="val 63916"/>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Stop blocking development.</a:t>
            </a:r>
          </a:p>
        </p:txBody>
      </p:sp>
      <p:sp>
        <p:nvSpPr>
          <p:cNvPr id="2" name="Title 1"/>
          <p:cNvSpPr>
            <a:spLocks noGrp="1"/>
          </p:cNvSpPr>
          <p:nvPr>
            <p:ph type="title"/>
          </p:nvPr>
        </p:nvSpPr>
        <p:spPr>
          <a:xfrm>
            <a:off x="0" y="184277"/>
            <a:ext cx="9144000" cy="706439"/>
          </a:xfrm>
        </p:spPr>
        <p:txBody>
          <a:bodyPr>
            <a:normAutofit/>
          </a:bodyPr>
          <a:lstStyle/>
          <a:p>
            <a:r>
              <a:rPr lang="en-US" dirty="0"/>
              <a:t>Verbatim Responses from Residents</a:t>
            </a:r>
          </a:p>
        </p:txBody>
      </p:sp>
      <p:sp>
        <p:nvSpPr>
          <p:cNvPr id="12" name="Text Placeholder 11">
            <a:extLst>
              <a:ext uri="{FF2B5EF4-FFF2-40B4-BE49-F238E27FC236}">
                <a16:creationId xmlns:a16="http://schemas.microsoft.com/office/drawing/2014/main" id="{F133FAD2-26BA-429E-82F0-04865E6BC50E}"/>
              </a:ext>
            </a:extLst>
          </p:cNvPr>
          <p:cNvSpPr>
            <a:spLocks noGrp="1"/>
          </p:cNvSpPr>
          <p:nvPr>
            <p:ph type="body" sz="quarter" idx="10"/>
          </p:nvPr>
        </p:nvSpPr>
        <p:spPr/>
        <p:txBody>
          <a:bodyPr/>
          <a:lstStyle/>
          <a:p>
            <a:r>
              <a:rPr lang="en-US" sz="1000" i="1" dirty="0">
                <a:ea typeface="Times New Roman" panose="02020603050405020304" pitchFamily="18" charset="0"/>
                <a:cs typeface="Times New Roman" panose="02020603050405020304" pitchFamily="18" charset="0"/>
              </a:rPr>
              <a:t>What do you feel is the </a:t>
            </a:r>
            <a:r>
              <a:rPr lang="en-US" sz="1000" i="1" u="sng" dirty="0">
                <a:ea typeface="Times New Roman" panose="02020603050405020304" pitchFamily="18" charset="0"/>
                <a:cs typeface="Times New Roman" panose="02020603050405020304" pitchFamily="18" charset="0"/>
              </a:rPr>
              <a:t>most important</a:t>
            </a:r>
            <a:r>
              <a:rPr lang="en-US" sz="1000" i="1" dirty="0">
                <a:ea typeface="Times New Roman" panose="02020603050405020304" pitchFamily="18" charset="0"/>
                <a:cs typeface="Times New Roman" panose="02020603050405020304" pitchFamily="18" charset="0"/>
              </a:rPr>
              <a:t> thing the City of East Palo Alto should do with any additional funds it has in the future? </a:t>
            </a:r>
            <a:endParaRPr lang="en-US" i="1" dirty="0"/>
          </a:p>
        </p:txBody>
      </p:sp>
      <p:sp>
        <p:nvSpPr>
          <p:cNvPr id="10" name="Rounded Rectangular Callout 5">
            <a:extLst>
              <a:ext uri="{FF2B5EF4-FFF2-40B4-BE49-F238E27FC236}">
                <a16:creationId xmlns:a16="http://schemas.microsoft.com/office/drawing/2014/main" id="{449E41AE-F60F-4D22-B661-BF4C9BE8D0EF}"/>
              </a:ext>
            </a:extLst>
          </p:cNvPr>
          <p:cNvSpPr/>
          <p:nvPr/>
        </p:nvSpPr>
        <p:spPr>
          <a:xfrm>
            <a:off x="6213606" y="4879723"/>
            <a:ext cx="2807566" cy="1396496"/>
          </a:xfrm>
          <a:prstGeom prst="wedgeRoundRectCallout">
            <a:avLst>
              <a:gd name="adj1" fmla="val 3758"/>
              <a:gd name="adj2" fmla="val 65203"/>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Additional funding needs to be allocate to weekend and summer recreational activities for the youth.</a:t>
            </a:r>
            <a:r>
              <a:rPr lang="en-US" dirty="0"/>
              <a:t> </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1" name="Rounded Rectangular Callout 5">
            <a:extLst>
              <a:ext uri="{FF2B5EF4-FFF2-40B4-BE49-F238E27FC236}">
                <a16:creationId xmlns:a16="http://schemas.microsoft.com/office/drawing/2014/main" id="{73D335DE-0D43-4664-82E9-1153F52167DE}"/>
              </a:ext>
            </a:extLst>
          </p:cNvPr>
          <p:cNvSpPr/>
          <p:nvPr/>
        </p:nvSpPr>
        <p:spPr>
          <a:xfrm>
            <a:off x="4539857" y="2361707"/>
            <a:ext cx="2459848" cy="922462"/>
          </a:xfrm>
          <a:prstGeom prst="wedgeRoundRectCallout">
            <a:avLst>
              <a:gd name="adj1" fmla="val 10436"/>
              <a:gd name="adj2" fmla="val 67430"/>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Provide everyone with clean</a:t>
            </a:r>
            <a:r>
              <a:rPr lang="en-US" dirty="0">
                <a:solidFill>
                  <a:schemeClr val="tx1"/>
                </a:solidFill>
                <a:latin typeface="Calibri"/>
              </a:rPr>
              <a:t> drinking water.</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3" name="Rounded Rectangular Callout 5">
            <a:extLst>
              <a:ext uri="{FF2B5EF4-FFF2-40B4-BE49-F238E27FC236}">
                <a16:creationId xmlns:a16="http://schemas.microsoft.com/office/drawing/2014/main" id="{CD302F48-0CF4-4D4F-AC80-6E451B4294F2}"/>
              </a:ext>
            </a:extLst>
          </p:cNvPr>
          <p:cNvSpPr/>
          <p:nvPr/>
        </p:nvSpPr>
        <p:spPr>
          <a:xfrm>
            <a:off x="7148145" y="2195662"/>
            <a:ext cx="1871690" cy="2318503"/>
          </a:xfrm>
          <a:prstGeom prst="wedgeRoundRectCallout">
            <a:avLst>
              <a:gd name="adj1" fmla="val -40147"/>
              <a:gd name="adj2" fmla="val 62975"/>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Adding speed bumps and sidewalks. Bringing in more business including restaurants and a Safeway.</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4" name="Rounded Rectangular Callout 5">
            <a:extLst>
              <a:ext uri="{FF2B5EF4-FFF2-40B4-BE49-F238E27FC236}">
                <a16:creationId xmlns:a16="http://schemas.microsoft.com/office/drawing/2014/main" id="{82F7EA5D-8A5D-4DF5-9892-2B638398F7B2}"/>
              </a:ext>
            </a:extLst>
          </p:cNvPr>
          <p:cNvSpPr/>
          <p:nvPr/>
        </p:nvSpPr>
        <p:spPr>
          <a:xfrm>
            <a:off x="5817027" y="717355"/>
            <a:ext cx="3190495" cy="1178860"/>
          </a:xfrm>
          <a:prstGeom prst="wedgeRoundRectCallout">
            <a:avLst>
              <a:gd name="adj1" fmla="val 5308"/>
              <a:gd name="adj2" fmla="val 62392"/>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Programs for children, improving the sewer system, expanding the library.</a:t>
            </a:r>
          </a:p>
        </p:txBody>
      </p:sp>
      <p:sp>
        <p:nvSpPr>
          <p:cNvPr id="15" name="Rounded Rectangular Callout 5">
            <a:extLst>
              <a:ext uri="{FF2B5EF4-FFF2-40B4-BE49-F238E27FC236}">
                <a16:creationId xmlns:a16="http://schemas.microsoft.com/office/drawing/2014/main" id="{E7A4122D-F68A-4410-B0F6-FC6B19E070E7}"/>
              </a:ext>
            </a:extLst>
          </p:cNvPr>
          <p:cNvSpPr/>
          <p:nvPr/>
        </p:nvSpPr>
        <p:spPr>
          <a:xfrm>
            <a:off x="2962616" y="721653"/>
            <a:ext cx="2483893" cy="1389387"/>
          </a:xfrm>
          <a:prstGeom prst="wedgeRoundRectCallout">
            <a:avLst>
              <a:gd name="adj1" fmla="val 5308"/>
              <a:gd name="adj2" fmla="val 62392"/>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Funding affordable housing and mental health support for the homeless.</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6" name="Rounded Rectangular Callout 5">
            <a:extLst>
              <a:ext uri="{FF2B5EF4-FFF2-40B4-BE49-F238E27FC236}">
                <a16:creationId xmlns:a16="http://schemas.microsoft.com/office/drawing/2014/main" id="{3EC4ACD1-CC18-41FF-9773-3336D15EC811}"/>
              </a:ext>
            </a:extLst>
          </p:cNvPr>
          <p:cNvSpPr/>
          <p:nvPr/>
        </p:nvSpPr>
        <p:spPr>
          <a:xfrm>
            <a:off x="4539857" y="3579211"/>
            <a:ext cx="2442360" cy="922462"/>
          </a:xfrm>
          <a:prstGeom prst="wedgeRoundRectCallout">
            <a:avLst>
              <a:gd name="adj1" fmla="val 37051"/>
              <a:gd name="adj2" fmla="val 72305"/>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Helping homeless people find shelter.</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7" name="Rounded Rectangular Callout 7">
            <a:extLst>
              <a:ext uri="{FF2B5EF4-FFF2-40B4-BE49-F238E27FC236}">
                <a16:creationId xmlns:a16="http://schemas.microsoft.com/office/drawing/2014/main" id="{1B4E2D0D-2ABF-458D-A910-990752482080}"/>
              </a:ext>
            </a:extLst>
          </p:cNvPr>
          <p:cNvSpPr/>
          <p:nvPr/>
        </p:nvSpPr>
        <p:spPr>
          <a:xfrm>
            <a:off x="142281" y="3601993"/>
            <a:ext cx="1954215" cy="987123"/>
          </a:xfrm>
          <a:prstGeom prst="wedgeRoundRectCallout">
            <a:avLst>
              <a:gd name="adj1" fmla="val 42299"/>
              <a:gd name="adj2" fmla="val 63916"/>
              <a:gd name="adj3" fmla="val 16667"/>
            </a:avLst>
          </a:prstGeom>
          <a:solidFill>
            <a:schemeClr val="accent1">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Support and fund the police department.</a:t>
            </a:r>
          </a:p>
        </p:txBody>
      </p:sp>
    </p:spTree>
    <p:extLst>
      <p:ext uri="{BB962C8B-B14F-4D97-AF65-F5344CB8AC3E}">
        <p14:creationId xmlns:p14="http://schemas.microsoft.com/office/powerpoint/2010/main" val="2461729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3506-2CD6-4205-4109-3D7E8A320432}"/>
              </a:ext>
            </a:extLst>
          </p:cNvPr>
          <p:cNvSpPr>
            <a:spLocks noGrp="1"/>
          </p:cNvSpPr>
          <p:nvPr>
            <p:ph type="title"/>
          </p:nvPr>
        </p:nvSpPr>
        <p:spPr/>
        <p:txBody>
          <a:bodyPr>
            <a:noAutofit/>
          </a:bodyPr>
          <a:lstStyle/>
          <a:p>
            <a:r>
              <a:rPr lang="en-US" sz="2800" dirty="0"/>
              <a:t>Four in five support the City seeking additional funding, </a:t>
            </a:r>
            <a:br>
              <a:rPr lang="en-US" sz="2800" dirty="0"/>
            </a:br>
            <a:r>
              <a:rPr lang="en-US" sz="2800" dirty="0"/>
              <a:t>with a preference for infrastructure improvements.</a:t>
            </a:r>
          </a:p>
        </p:txBody>
      </p:sp>
      <p:sp>
        <p:nvSpPr>
          <p:cNvPr id="4" name="TextBox 3">
            <a:extLst>
              <a:ext uri="{FF2B5EF4-FFF2-40B4-BE49-F238E27FC236}">
                <a16:creationId xmlns:a16="http://schemas.microsoft.com/office/drawing/2014/main" id="{581FE0D5-1FD9-88E2-CD3C-1874C0937EC3}"/>
              </a:ext>
            </a:extLst>
          </p:cNvPr>
          <p:cNvSpPr txBox="1"/>
          <p:nvPr/>
        </p:nvSpPr>
        <p:spPr>
          <a:xfrm>
            <a:off x="0" y="1302606"/>
            <a:ext cx="9144000" cy="353943"/>
          </a:xfrm>
          <a:prstGeom prst="rect">
            <a:avLst/>
          </a:prstGeom>
          <a:noFill/>
        </p:spPr>
        <p:txBody>
          <a:bodyPr wrap="square" rtlCol="0">
            <a:spAutoFit/>
          </a:bodyPr>
          <a:lstStyle/>
          <a:p>
            <a:pPr algn="ctr"/>
            <a:r>
              <a:rPr lang="en-US" sz="1700" i="1" dirty="0"/>
              <a:t>Which of the following four statements comes closest to your personal opinion?</a:t>
            </a:r>
          </a:p>
        </p:txBody>
      </p:sp>
      <p:graphicFrame>
        <p:nvGraphicFramePr>
          <p:cNvPr id="5" name="Chart 4">
            <a:extLst>
              <a:ext uri="{FF2B5EF4-FFF2-40B4-BE49-F238E27FC236}">
                <a16:creationId xmlns:a16="http://schemas.microsoft.com/office/drawing/2014/main" id="{BA865160-3242-211F-39E0-7530AD1F1164}"/>
              </a:ext>
            </a:extLst>
          </p:cNvPr>
          <p:cNvGraphicFramePr/>
          <p:nvPr>
            <p:extLst>
              <p:ext uri="{D42A27DB-BD31-4B8C-83A1-F6EECF244321}">
                <p14:modId xmlns:p14="http://schemas.microsoft.com/office/powerpoint/2010/main" val="3461713955"/>
              </p:ext>
            </p:extLst>
          </p:nvPr>
        </p:nvGraphicFramePr>
        <p:xfrm>
          <a:off x="6183086" y="1733005"/>
          <a:ext cx="1922735" cy="46677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EA71EA58-3E74-FDAF-1030-45A71F430A54}"/>
              </a:ext>
            </a:extLst>
          </p:cNvPr>
          <p:cNvGraphicFramePr>
            <a:graphicFrameLocks noGrp="1"/>
          </p:cNvGraphicFramePr>
          <p:nvPr>
            <p:extLst>
              <p:ext uri="{D42A27DB-BD31-4B8C-83A1-F6EECF244321}">
                <p14:modId xmlns:p14="http://schemas.microsoft.com/office/powerpoint/2010/main" val="1181872135"/>
              </p:ext>
            </p:extLst>
          </p:nvPr>
        </p:nvGraphicFramePr>
        <p:xfrm>
          <a:off x="-78377" y="1815737"/>
          <a:ext cx="6339840" cy="4184469"/>
        </p:xfrm>
        <a:graphic>
          <a:graphicData uri="http://schemas.openxmlformats.org/drawingml/2006/table">
            <a:tbl>
              <a:tblPr>
                <a:tableStyleId>{93296810-A885-4BE3-A3E7-6D5BEEA58F35}</a:tableStyleId>
              </a:tblPr>
              <a:tblGrid>
                <a:gridCol w="6339840">
                  <a:extLst>
                    <a:ext uri="{9D8B030D-6E8A-4147-A177-3AD203B41FA5}">
                      <a16:colId xmlns:a16="http://schemas.microsoft.com/office/drawing/2014/main" val="1217243812"/>
                    </a:ext>
                  </a:extLst>
                </a:gridCol>
              </a:tblGrid>
              <a:tr h="0">
                <a:tc>
                  <a:txBody>
                    <a:bodyPr/>
                    <a:lstStyle/>
                    <a:p>
                      <a:pPr algn="r" fontAlgn="ctr">
                        <a:lnSpc>
                          <a:spcPts val="1600"/>
                        </a:lnSpc>
                      </a:pPr>
                      <a:r>
                        <a:rPr lang="en-US" sz="1800" b="0" u="none" strike="noStrike" dirty="0">
                          <a:effectLst/>
                          <a:latin typeface="+mn-lt"/>
                        </a:rPr>
                        <a:t>I think the City of East Palo Alto should seek additional funding </a:t>
                      </a:r>
                      <a:br>
                        <a:rPr lang="en-US" sz="1800" b="0" u="none" strike="noStrike" dirty="0">
                          <a:effectLst/>
                          <a:latin typeface="+mn-lt"/>
                        </a:rPr>
                      </a:br>
                      <a:r>
                        <a:rPr lang="en-US" sz="1800" b="0" u="none" strike="noStrike" dirty="0">
                          <a:effectLst/>
                          <a:latin typeface="+mn-lt"/>
                        </a:rPr>
                        <a:t>in order to improve our local infrastructure, including drinking water systems, parks, and other public facilities</a:t>
                      </a:r>
                      <a:endParaRPr lang="en-US" sz="1800" b="0" i="0" u="none" strike="noStrike" dirty="0">
                        <a:solidFill>
                          <a:srgbClr val="FF0000"/>
                        </a:solidFill>
                        <a:effectLst/>
                        <a:latin typeface="+mn-lt"/>
                      </a:endParaRPr>
                    </a:p>
                  </a:txBody>
                  <a:tcPr marL="8572" marR="8572" marT="85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6594000"/>
                  </a:ext>
                </a:extLst>
              </a:tr>
              <a:tr h="552768">
                <a:tc>
                  <a:txBody>
                    <a:bodyPr/>
                    <a:lstStyle/>
                    <a:p>
                      <a:pPr algn="r" fontAlgn="ctr">
                        <a:lnSpc>
                          <a:spcPts val="1600"/>
                        </a:lnSpc>
                      </a:pPr>
                      <a:r>
                        <a:rPr lang="en-US" sz="1800" b="0" u="none" strike="noStrike" dirty="0">
                          <a:effectLst/>
                          <a:latin typeface="+mn-lt"/>
                        </a:rPr>
                        <a:t>I think the City of East Palo Alto should seek additional funding </a:t>
                      </a:r>
                      <a:br>
                        <a:rPr lang="en-US" sz="1800" b="0" u="none" strike="noStrike" dirty="0">
                          <a:effectLst/>
                          <a:latin typeface="+mn-lt"/>
                        </a:rPr>
                      </a:br>
                      <a:r>
                        <a:rPr lang="en-US" sz="1800" b="0" u="none" strike="noStrike" dirty="0">
                          <a:effectLst/>
                          <a:latin typeface="+mn-lt"/>
                        </a:rPr>
                        <a:t>in order to provide additional services to its residents</a:t>
                      </a:r>
                      <a:endParaRPr lang="en-US" sz="1800" b="0" i="0" u="none" strike="noStrike" dirty="0">
                        <a:solidFill>
                          <a:srgbClr val="FF0000"/>
                        </a:solidFill>
                        <a:effectLst/>
                        <a:latin typeface="+mn-lt"/>
                      </a:endParaRPr>
                    </a:p>
                  </a:txBody>
                  <a:tcPr marL="8572" marR="8572" marT="85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3480544"/>
                  </a:ext>
                </a:extLst>
              </a:tr>
              <a:tr h="618309">
                <a:tc>
                  <a:txBody>
                    <a:bodyPr/>
                    <a:lstStyle/>
                    <a:p>
                      <a:pPr algn="r" fontAlgn="ctr">
                        <a:lnSpc>
                          <a:spcPts val="1600"/>
                        </a:lnSpc>
                      </a:pPr>
                      <a:r>
                        <a:rPr lang="en-US" sz="1800" b="0" u="none" strike="noStrike" dirty="0">
                          <a:effectLst/>
                          <a:latin typeface="+mn-lt"/>
                        </a:rPr>
                        <a:t>I think the City of East Palo Alto should seek additional funding </a:t>
                      </a:r>
                      <a:br>
                        <a:rPr lang="en-US" sz="1800" b="0" u="none" strike="noStrike" dirty="0">
                          <a:effectLst/>
                          <a:latin typeface="+mn-lt"/>
                        </a:rPr>
                      </a:br>
                      <a:r>
                        <a:rPr lang="en-US" sz="1800" b="0" u="none" strike="noStrike" dirty="0">
                          <a:effectLst/>
                          <a:latin typeface="+mn-lt"/>
                        </a:rPr>
                        <a:t>in order to maintain and improve the services it currently provides</a:t>
                      </a:r>
                      <a:endParaRPr lang="en-US" sz="1800" b="0" i="0" u="none" strike="noStrike" dirty="0">
                        <a:solidFill>
                          <a:srgbClr val="FF0000"/>
                        </a:solidFill>
                        <a:effectLst/>
                        <a:latin typeface="+mn-lt"/>
                      </a:endParaRPr>
                    </a:p>
                  </a:txBody>
                  <a:tcPr marL="8572" marR="8572" marT="85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2535578"/>
                  </a:ext>
                </a:extLst>
              </a:tr>
              <a:tr h="281894">
                <a:tc>
                  <a:txBody>
                    <a:bodyPr/>
                    <a:lstStyle/>
                    <a:p>
                      <a:pPr algn="r" fontAlgn="ctr">
                        <a:lnSpc>
                          <a:spcPts val="1600"/>
                        </a:lnSpc>
                      </a:pPr>
                      <a:endParaRPr lang="en-US" sz="1800" b="0" i="0" u="none" strike="noStrike">
                        <a:solidFill>
                          <a:srgbClr val="000000"/>
                        </a:solidFill>
                        <a:effectLst/>
                        <a:latin typeface="+mn-lt"/>
                      </a:endParaRPr>
                    </a:p>
                  </a:txBody>
                  <a:tcPr marL="8572" marR="8572" marT="85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9389527"/>
                  </a:ext>
                </a:extLst>
              </a:tr>
              <a:tr h="946014">
                <a:tc>
                  <a:txBody>
                    <a:bodyPr/>
                    <a:lstStyle/>
                    <a:p>
                      <a:pPr algn="r" fontAlgn="ctr">
                        <a:lnSpc>
                          <a:spcPts val="1600"/>
                        </a:lnSpc>
                      </a:pPr>
                      <a:r>
                        <a:rPr lang="en-US" sz="1800" b="0" u="none" strike="noStrike" dirty="0">
                          <a:effectLst/>
                          <a:latin typeface="+mn-lt"/>
                        </a:rPr>
                        <a:t>I do not think the City of East Palo Alto should seek </a:t>
                      </a:r>
                      <a:br>
                        <a:rPr lang="en-US" sz="1800" b="0" u="none" strike="noStrike" dirty="0">
                          <a:effectLst/>
                          <a:latin typeface="+mn-lt"/>
                        </a:rPr>
                      </a:br>
                      <a:r>
                        <a:rPr lang="en-US" sz="1800" b="0" u="none" strike="noStrike" dirty="0">
                          <a:effectLst/>
                          <a:latin typeface="+mn-lt"/>
                        </a:rPr>
                        <a:t>additional funding</a:t>
                      </a:r>
                      <a:endParaRPr lang="en-US" sz="1800" b="0" i="0" u="none" strike="noStrike" dirty="0">
                        <a:solidFill>
                          <a:srgbClr val="000000"/>
                        </a:solidFill>
                        <a:effectLst/>
                        <a:latin typeface="+mn-lt"/>
                      </a:endParaRPr>
                    </a:p>
                  </a:txBody>
                  <a:tcPr marL="8572" marR="8572" marT="85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759532"/>
                  </a:ext>
                </a:extLst>
              </a:tr>
              <a:tr h="281894">
                <a:tc>
                  <a:txBody>
                    <a:bodyPr/>
                    <a:lstStyle/>
                    <a:p>
                      <a:pPr algn="r" fontAlgn="ctr">
                        <a:lnSpc>
                          <a:spcPts val="1600"/>
                        </a:lnSpc>
                      </a:pPr>
                      <a:endParaRPr lang="en-US" sz="1800" b="0" i="0" u="none" strike="noStrike" dirty="0">
                        <a:solidFill>
                          <a:srgbClr val="000000"/>
                        </a:solidFill>
                        <a:effectLst/>
                        <a:latin typeface="+mn-lt"/>
                      </a:endParaRPr>
                    </a:p>
                  </a:txBody>
                  <a:tcPr marL="8572" marR="8572" marT="85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2346858"/>
                  </a:ext>
                </a:extLst>
              </a:tr>
              <a:tr h="867638">
                <a:tc>
                  <a:txBody>
                    <a:bodyPr/>
                    <a:lstStyle/>
                    <a:p>
                      <a:pPr algn="r" fontAlgn="ctr">
                        <a:lnSpc>
                          <a:spcPts val="1600"/>
                        </a:lnSpc>
                      </a:pPr>
                      <a:r>
                        <a:rPr lang="en-US" sz="1800" b="0" u="none" strike="noStrike" dirty="0">
                          <a:effectLst/>
                          <a:latin typeface="+mn-lt"/>
                        </a:rPr>
                        <a:t>All/None/Don't know</a:t>
                      </a:r>
                      <a:endParaRPr lang="en-US" sz="1800" b="0" i="0" u="none" strike="noStrike" dirty="0">
                        <a:solidFill>
                          <a:srgbClr val="000000"/>
                        </a:solidFill>
                        <a:effectLst/>
                        <a:latin typeface="+mn-lt"/>
                      </a:endParaRPr>
                    </a:p>
                  </a:txBody>
                  <a:tcPr marL="8572" marR="8572" marT="85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8987945"/>
                  </a:ext>
                </a:extLst>
              </a:tr>
            </a:tbl>
          </a:graphicData>
        </a:graphic>
      </p:graphicFrame>
      <p:sp>
        <p:nvSpPr>
          <p:cNvPr id="7" name="Right Bracket 6">
            <a:extLst>
              <a:ext uri="{FF2B5EF4-FFF2-40B4-BE49-F238E27FC236}">
                <a16:creationId xmlns:a16="http://schemas.microsoft.com/office/drawing/2014/main" id="{8E9E477A-2937-077F-1265-3B1A830BC3FE}"/>
              </a:ext>
            </a:extLst>
          </p:cNvPr>
          <p:cNvSpPr/>
          <p:nvPr/>
        </p:nvSpPr>
        <p:spPr bwMode="auto">
          <a:xfrm>
            <a:off x="7968340" y="1902838"/>
            <a:ext cx="115067" cy="1737345"/>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1D01096D-C4B2-F04F-EA62-266289084D59}"/>
              </a:ext>
            </a:extLst>
          </p:cNvPr>
          <p:cNvSpPr txBox="1"/>
          <p:nvPr/>
        </p:nvSpPr>
        <p:spPr>
          <a:xfrm>
            <a:off x="8083407" y="2238031"/>
            <a:ext cx="994959" cy="1066959"/>
          </a:xfrm>
          <a:prstGeom prst="rect">
            <a:avLst/>
          </a:prstGeom>
          <a:noFill/>
        </p:spPr>
        <p:txBody>
          <a:bodyPr wrap="square" rtlCol="0">
            <a:spAutoFit/>
          </a:bodyPr>
          <a:lstStyle/>
          <a:p>
            <a:pPr algn="ctr">
              <a:lnSpc>
                <a:spcPts val="1900"/>
              </a:lnSpc>
            </a:pPr>
            <a:r>
              <a:rPr lang="en-US" b="1" dirty="0">
                <a:solidFill>
                  <a:schemeClr val="accent1"/>
                </a:solidFill>
              </a:rPr>
              <a:t>Total Seek Funding</a:t>
            </a:r>
            <a:br>
              <a:rPr lang="en-US" b="1" dirty="0">
                <a:solidFill>
                  <a:schemeClr val="accent1"/>
                </a:solidFill>
              </a:rPr>
            </a:br>
            <a:r>
              <a:rPr lang="en-US" b="1" dirty="0">
                <a:solidFill>
                  <a:schemeClr val="accent1"/>
                </a:solidFill>
              </a:rPr>
              <a:t>86%</a:t>
            </a:r>
          </a:p>
        </p:txBody>
      </p:sp>
      <p:sp>
        <p:nvSpPr>
          <p:cNvPr id="10" name="Text Placeholder 9">
            <a:extLst>
              <a:ext uri="{FF2B5EF4-FFF2-40B4-BE49-F238E27FC236}">
                <a16:creationId xmlns:a16="http://schemas.microsoft.com/office/drawing/2014/main" id="{AE5D2A53-35CB-A694-2A0B-ABAB0453E69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60571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92106-F0B5-5B57-84A6-D6AD126B8A33}"/>
              </a:ext>
            </a:extLst>
          </p:cNvPr>
          <p:cNvSpPr>
            <a:spLocks noGrp="1"/>
          </p:cNvSpPr>
          <p:nvPr>
            <p:ph type="title"/>
          </p:nvPr>
        </p:nvSpPr>
        <p:spPr/>
        <p:txBody>
          <a:bodyPr/>
          <a:lstStyle/>
          <a:p>
            <a:r>
              <a:rPr lang="en-US" dirty="0"/>
              <a:t>Sewer and Water Services</a:t>
            </a:r>
          </a:p>
        </p:txBody>
      </p:sp>
    </p:spTree>
    <p:extLst>
      <p:ext uri="{BB962C8B-B14F-4D97-AF65-F5344CB8AC3E}">
        <p14:creationId xmlns:p14="http://schemas.microsoft.com/office/powerpoint/2010/main" val="193188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54C9A-2841-4ADA-930B-B458CB1CAE5B}"/>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r>
              <a:rPr lang="en-US" sz="4700" kern="1200">
                <a:solidFill>
                  <a:schemeClr val="tx1"/>
                </a:solidFill>
                <a:latin typeface="+mj-lt"/>
                <a:ea typeface="+mj-ea"/>
                <a:cs typeface="+mj-cs"/>
              </a:rPr>
              <a:t>Project Objectives </a:t>
            </a: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 name="connsiteX0" fmla="*/ 0 w 7818120"/>
              <a:gd name="connsiteY0" fmla="*/ 0 h 18288"/>
              <a:gd name="connsiteX1" fmla="*/ 573329 w 7818120"/>
              <a:gd name="connsiteY1" fmla="*/ 0 h 18288"/>
              <a:gd name="connsiteX2" fmla="*/ 990295 w 7818120"/>
              <a:gd name="connsiteY2" fmla="*/ 0 h 18288"/>
              <a:gd name="connsiteX3" fmla="*/ 1394232 w 7818120"/>
              <a:gd name="connsiteY3" fmla="*/ 0 h 18288"/>
              <a:gd name="connsiteX4" fmla="*/ 1798168 w 7818120"/>
              <a:gd name="connsiteY4" fmla="*/ 0 h 18288"/>
              <a:gd name="connsiteX5" fmla="*/ 2371496 w 7818120"/>
              <a:gd name="connsiteY5" fmla="*/ 0 h 18288"/>
              <a:gd name="connsiteX6" fmla="*/ 2944825 w 7818120"/>
              <a:gd name="connsiteY6" fmla="*/ 0 h 18288"/>
              <a:gd name="connsiteX7" fmla="*/ 3752698 w 7818120"/>
              <a:gd name="connsiteY7" fmla="*/ 0 h 18288"/>
              <a:gd name="connsiteX8" fmla="*/ 4247845 w 7818120"/>
              <a:gd name="connsiteY8" fmla="*/ 0 h 18288"/>
              <a:gd name="connsiteX9" fmla="*/ 5055718 w 7818120"/>
              <a:gd name="connsiteY9" fmla="*/ 0 h 18288"/>
              <a:gd name="connsiteX10" fmla="*/ 5863590 w 7818120"/>
              <a:gd name="connsiteY10" fmla="*/ 0 h 18288"/>
              <a:gd name="connsiteX11" fmla="*/ 6515100 w 7818120"/>
              <a:gd name="connsiteY11" fmla="*/ 0 h 18288"/>
              <a:gd name="connsiteX12" fmla="*/ 7818120 w 7818120"/>
              <a:gd name="connsiteY12" fmla="*/ 0 h 18288"/>
              <a:gd name="connsiteX13" fmla="*/ 7818120 w 7818120"/>
              <a:gd name="connsiteY13" fmla="*/ 18288 h 18288"/>
              <a:gd name="connsiteX14" fmla="*/ 7401154 w 7818120"/>
              <a:gd name="connsiteY14" fmla="*/ 18288 h 18288"/>
              <a:gd name="connsiteX15" fmla="*/ 6593281 w 7818120"/>
              <a:gd name="connsiteY15" fmla="*/ 18288 h 18288"/>
              <a:gd name="connsiteX16" fmla="*/ 6098134 w 7818120"/>
              <a:gd name="connsiteY16" fmla="*/ 18288 h 18288"/>
              <a:gd name="connsiteX17" fmla="*/ 5446624 w 7818120"/>
              <a:gd name="connsiteY17" fmla="*/ 18288 h 18288"/>
              <a:gd name="connsiteX18" fmla="*/ 4638751 w 7818120"/>
              <a:gd name="connsiteY18" fmla="*/ 18288 h 18288"/>
              <a:gd name="connsiteX19" fmla="*/ 3987241 w 7818120"/>
              <a:gd name="connsiteY19" fmla="*/ 18288 h 18288"/>
              <a:gd name="connsiteX20" fmla="*/ 3570275 w 7818120"/>
              <a:gd name="connsiteY20" fmla="*/ 18288 h 18288"/>
              <a:gd name="connsiteX21" fmla="*/ 3075127 w 7818120"/>
              <a:gd name="connsiteY21" fmla="*/ 18288 h 18288"/>
              <a:gd name="connsiteX22" fmla="*/ 2267255 w 7818120"/>
              <a:gd name="connsiteY22" fmla="*/ 18288 h 18288"/>
              <a:gd name="connsiteX23" fmla="*/ 1615745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552" y="7862"/>
                  <a:pt x="7817901" y="13269"/>
                  <a:pt x="7818120" y="18288"/>
                </a:cubicBezTo>
                <a:cubicBezTo>
                  <a:pt x="7701883" y="-33961"/>
                  <a:pt x="7395843" y="8437"/>
                  <a:pt x="7244791" y="18288"/>
                </a:cubicBezTo>
                <a:cubicBezTo>
                  <a:pt x="7088282" y="14407"/>
                  <a:pt x="6958165" y="20902"/>
                  <a:pt x="6827825" y="18288"/>
                </a:cubicBezTo>
                <a:cubicBezTo>
                  <a:pt x="6715653" y="-2805"/>
                  <a:pt x="6356779" y="33124"/>
                  <a:pt x="6176315" y="18288"/>
                </a:cubicBezTo>
                <a:cubicBezTo>
                  <a:pt x="6015867" y="-5301"/>
                  <a:pt x="5852369" y="-275"/>
                  <a:pt x="5681167" y="18288"/>
                </a:cubicBezTo>
                <a:cubicBezTo>
                  <a:pt x="5508002" y="48742"/>
                  <a:pt x="5304989" y="-7247"/>
                  <a:pt x="5029657" y="18288"/>
                </a:cubicBezTo>
                <a:cubicBezTo>
                  <a:pt x="4760375" y="46790"/>
                  <a:pt x="4637400" y="35678"/>
                  <a:pt x="4378147" y="18288"/>
                </a:cubicBezTo>
                <a:cubicBezTo>
                  <a:pt x="4094943" y="8043"/>
                  <a:pt x="4037303" y="27568"/>
                  <a:pt x="3726637" y="18288"/>
                </a:cubicBezTo>
                <a:cubicBezTo>
                  <a:pt x="3400340" y="-2459"/>
                  <a:pt x="3320728" y="61058"/>
                  <a:pt x="3075127" y="18288"/>
                </a:cubicBezTo>
                <a:cubicBezTo>
                  <a:pt x="2809301" y="-25757"/>
                  <a:pt x="2702630" y="16477"/>
                  <a:pt x="2501798" y="18288"/>
                </a:cubicBezTo>
                <a:cubicBezTo>
                  <a:pt x="2308686" y="20751"/>
                  <a:pt x="2079466" y="5550"/>
                  <a:pt x="1772107" y="18288"/>
                </a:cubicBezTo>
                <a:cubicBezTo>
                  <a:pt x="1420202" y="47064"/>
                  <a:pt x="1431765" y="28913"/>
                  <a:pt x="1120597" y="18288"/>
                </a:cubicBezTo>
                <a:cubicBezTo>
                  <a:pt x="791266" y="31607"/>
                  <a:pt x="235945" y="82322"/>
                  <a:pt x="0" y="18288"/>
                </a:cubicBezTo>
                <a:cubicBezTo>
                  <a:pt x="-589" y="13471"/>
                  <a:pt x="-474" y="7409"/>
                  <a:pt x="0" y="0"/>
                </a:cubicBezTo>
                <a:close/>
              </a:path>
              <a:path w="7818120" h="18288"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8163" y="8895"/>
                  <a:pt x="7818750" y="9828"/>
                  <a:pt x="7818120" y="18288"/>
                </a:cubicBezTo>
                <a:cubicBezTo>
                  <a:pt x="7615777" y="-1071"/>
                  <a:pt x="7527543" y="-5750"/>
                  <a:pt x="7401154" y="18288"/>
                </a:cubicBezTo>
                <a:cubicBezTo>
                  <a:pt x="7322611" y="47896"/>
                  <a:pt x="6964426" y="-24966"/>
                  <a:pt x="6593281" y="18288"/>
                </a:cubicBezTo>
                <a:cubicBezTo>
                  <a:pt x="6260055" y="33833"/>
                  <a:pt x="6287545" y="-3963"/>
                  <a:pt x="6098134" y="18288"/>
                </a:cubicBezTo>
                <a:cubicBezTo>
                  <a:pt x="5900337" y="14995"/>
                  <a:pt x="5605990" y="72621"/>
                  <a:pt x="5446624" y="18288"/>
                </a:cubicBezTo>
                <a:cubicBezTo>
                  <a:pt x="5244167" y="-23104"/>
                  <a:pt x="4914971" y="-34358"/>
                  <a:pt x="4638751" y="18288"/>
                </a:cubicBezTo>
                <a:cubicBezTo>
                  <a:pt x="4353273" y="8380"/>
                  <a:pt x="4297533" y="13876"/>
                  <a:pt x="3987241" y="18288"/>
                </a:cubicBezTo>
                <a:cubicBezTo>
                  <a:pt x="3687723" y="41876"/>
                  <a:pt x="3776181" y="30039"/>
                  <a:pt x="3570275" y="18288"/>
                </a:cubicBezTo>
                <a:cubicBezTo>
                  <a:pt x="3396160" y="10249"/>
                  <a:pt x="3285909" y="48310"/>
                  <a:pt x="3075127" y="18288"/>
                </a:cubicBezTo>
                <a:cubicBezTo>
                  <a:pt x="2869474" y="41512"/>
                  <a:pt x="2676329" y="4972"/>
                  <a:pt x="2267255" y="18288"/>
                </a:cubicBezTo>
                <a:cubicBezTo>
                  <a:pt x="1866401" y="24532"/>
                  <a:pt x="1882987" y="25696"/>
                  <a:pt x="1615745" y="18288"/>
                </a:cubicBezTo>
                <a:cubicBezTo>
                  <a:pt x="1346085" y="13379"/>
                  <a:pt x="1323312" y="12392"/>
                  <a:pt x="1120597" y="18288"/>
                </a:cubicBezTo>
                <a:cubicBezTo>
                  <a:pt x="940237" y="-60975"/>
                  <a:pt x="569386" y="27591"/>
                  <a:pt x="0" y="18288"/>
                </a:cubicBezTo>
                <a:cubicBezTo>
                  <a:pt x="1751" y="14440"/>
                  <a:pt x="-1272" y="7740"/>
                  <a:pt x="0" y="0"/>
                </a:cubicBezTo>
                <a:close/>
              </a:path>
              <a:path w="7818120" h="18288"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7705" y="7748"/>
                  <a:pt x="7817189" y="13015"/>
                  <a:pt x="7818120" y="18288"/>
                </a:cubicBezTo>
                <a:cubicBezTo>
                  <a:pt x="7693944" y="-3615"/>
                  <a:pt x="7376376" y="-6677"/>
                  <a:pt x="7244791" y="18288"/>
                </a:cubicBezTo>
                <a:cubicBezTo>
                  <a:pt x="7100086" y="-5717"/>
                  <a:pt x="6942350" y="35421"/>
                  <a:pt x="6827825" y="18288"/>
                </a:cubicBezTo>
                <a:cubicBezTo>
                  <a:pt x="6691364" y="27873"/>
                  <a:pt x="6342432" y="37332"/>
                  <a:pt x="6176315" y="18288"/>
                </a:cubicBezTo>
                <a:cubicBezTo>
                  <a:pt x="6012850" y="28657"/>
                  <a:pt x="5862979" y="-980"/>
                  <a:pt x="5681167" y="18288"/>
                </a:cubicBezTo>
                <a:cubicBezTo>
                  <a:pt x="5485624" y="71662"/>
                  <a:pt x="5295851" y="1288"/>
                  <a:pt x="5029657" y="18288"/>
                </a:cubicBezTo>
                <a:cubicBezTo>
                  <a:pt x="4753680" y="49046"/>
                  <a:pt x="4640335" y="38506"/>
                  <a:pt x="4378147" y="18288"/>
                </a:cubicBezTo>
                <a:cubicBezTo>
                  <a:pt x="4103046" y="-4537"/>
                  <a:pt x="4022480" y="43848"/>
                  <a:pt x="3726637" y="18288"/>
                </a:cubicBezTo>
                <a:cubicBezTo>
                  <a:pt x="3429109" y="3476"/>
                  <a:pt x="3316488" y="61415"/>
                  <a:pt x="3075127" y="18288"/>
                </a:cubicBezTo>
                <a:cubicBezTo>
                  <a:pt x="2821014" y="6093"/>
                  <a:pt x="2665050" y="-11263"/>
                  <a:pt x="2501798" y="18288"/>
                </a:cubicBezTo>
                <a:cubicBezTo>
                  <a:pt x="2343345" y="29394"/>
                  <a:pt x="2120041" y="-50427"/>
                  <a:pt x="1772107" y="18288"/>
                </a:cubicBezTo>
                <a:cubicBezTo>
                  <a:pt x="1424078" y="50665"/>
                  <a:pt x="1427418" y="32572"/>
                  <a:pt x="1120597" y="18288"/>
                </a:cubicBezTo>
                <a:cubicBezTo>
                  <a:pt x="796486" y="45938"/>
                  <a:pt x="243712" y="47798"/>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ext Placeholder 6">
            <a:extLst>
              <a:ext uri="{FF2B5EF4-FFF2-40B4-BE49-F238E27FC236}">
                <a16:creationId xmlns:a16="http://schemas.microsoft.com/office/drawing/2014/main" id="{AC405C5A-DB3C-9F66-1A3A-0D605F67D608}"/>
              </a:ext>
            </a:extLst>
          </p:cNvPr>
          <p:cNvGraphicFramePr/>
          <p:nvPr>
            <p:extLst>
              <p:ext uri="{D42A27DB-BD31-4B8C-83A1-F6EECF244321}">
                <p14:modId xmlns:p14="http://schemas.microsoft.com/office/powerpoint/2010/main" val="1319630477"/>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515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FDC04-77E2-E0B8-0D0B-F0AB9BB1563E}"/>
              </a:ext>
            </a:extLst>
          </p:cNvPr>
          <p:cNvSpPr>
            <a:spLocks noGrp="1"/>
          </p:cNvSpPr>
          <p:nvPr>
            <p:ph type="title"/>
          </p:nvPr>
        </p:nvSpPr>
        <p:spPr/>
        <p:txBody>
          <a:bodyPr/>
          <a:lstStyle/>
          <a:p>
            <a:r>
              <a:rPr lang="en-US" dirty="0"/>
              <a:t>Residents are broadly satisfied with the safety, quality and pressure of their drinking water. </a:t>
            </a:r>
          </a:p>
        </p:txBody>
      </p:sp>
      <p:sp>
        <p:nvSpPr>
          <p:cNvPr id="3" name="Text Placeholder 2">
            <a:extLst>
              <a:ext uri="{FF2B5EF4-FFF2-40B4-BE49-F238E27FC236}">
                <a16:creationId xmlns:a16="http://schemas.microsoft.com/office/drawing/2014/main" id="{085EC36F-A9E5-5FB4-4F91-32DFC9DB7218}"/>
              </a:ext>
            </a:extLst>
          </p:cNvPr>
          <p:cNvSpPr>
            <a:spLocks noGrp="1"/>
          </p:cNvSpPr>
          <p:nvPr>
            <p:ph type="body" sz="quarter" idx="10"/>
          </p:nvPr>
        </p:nvSpPr>
        <p:spPr/>
        <p:txBody>
          <a:bodyPr/>
          <a:lstStyle/>
          <a:p>
            <a:r>
              <a:rPr lang="en-US" dirty="0"/>
              <a:t>I am going to ask you about a few different aspects of water services in East Palo Alto.  please tell me whether you would rate that aspect of your local water service as excellent, good, fair, poor, or very poor. </a:t>
            </a:r>
          </a:p>
        </p:txBody>
      </p:sp>
      <p:graphicFrame>
        <p:nvGraphicFramePr>
          <p:cNvPr id="6" name="Chart 5">
            <a:extLst>
              <a:ext uri="{FF2B5EF4-FFF2-40B4-BE49-F238E27FC236}">
                <a16:creationId xmlns:a16="http://schemas.microsoft.com/office/drawing/2014/main" id="{A689C4D9-D2E5-F29F-2FCE-64FB341F1ECC}"/>
              </a:ext>
            </a:extLst>
          </p:cNvPr>
          <p:cNvGraphicFramePr/>
          <p:nvPr>
            <p:extLst>
              <p:ext uri="{D42A27DB-BD31-4B8C-83A1-F6EECF244321}">
                <p14:modId xmlns:p14="http://schemas.microsoft.com/office/powerpoint/2010/main" val="3311619867"/>
              </p:ext>
            </p:extLst>
          </p:nvPr>
        </p:nvGraphicFramePr>
        <p:xfrm>
          <a:off x="62841" y="1445623"/>
          <a:ext cx="7792994" cy="49060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68EA9CD4-A75E-FCE8-27C5-14BB14CE0604}"/>
              </a:ext>
            </a:extLst>
          </p:cNvPr>
          <p:cNvGraphicFramePr>
            <a:graphicFrameLocks noGrp="1"/>
          </p:cNvGraphicFramePr>
          <p:nvPr>
            <p:extLst>
              <p:ext uri="{D42A27DB-BD31-4B8C-83A1-F6EECF244321}">
                <p14:modId xmlns:p14="http://schemas.microsoft.com/office/powerpoint/2010/main" val="1784718912"/>
              </p:ext>
            </p:extLst>
          </p:nvPr>
        </p:nvGraphicFramePr>
        <p:xfrm>
          <a:off x="7712974" y="1187071"/>
          <a:ext cx="1398374" cy="4594746"/>
        </p:xfrm>
        <a:graphic>
          <a:graphicData uri="http://schemas.openxmlformats.org/drawingml/2006/table">
            <a:tbl>
              <a:tblPr>
                <a:tableStyleId>{5C22544A-7EE6-4342-B048-85BDC9FD1C3A}</a:tableStyleId>
              </a:tblPr>
              <a:tblGrid>
                <a:gridCol w="699187">
                  <a:extLst>
                    <a:ext uri="{9D8B030D-6E8A-4147-A177-3AD203B41FA5}">
                      <a16:colId xmlns:a16="http://schemas.microsoft.com/office/drawing/2014/main" val="20000"/>
                    </a:ext>
                  </a:extLst>
                </a:gridCol>
                <a:gridCol w="699187">
                  <a:extLst>
                    <a:ext uri="{9D8B030D-6E8A-4147-A177-3AD203B41FA5}">
                      <a16:colId xmlns:a16="http://schemas.microsoft.com/office/drawing/2014/main" val="2621941874"/>
                    </a:ext>
                  </a:extLst>
                </a:gridCol>
              </a:tblGrid>
              <a:tr h="0">
                <a:tc>
                  <a:txBody>
                    <a:bodyPr/>
                    <a:lstStyle/>
                    <a:p>
                      <a:pPr algn="ctr" fontAlgn="b">
                        <a:lnSpc>
                          <a:spcPts val="1900"/>
                        </a:lnSpc>
                      </a:pPr>
                      <a:r>
                        <a:rPr lang="en-US" sz="1800" b="1" i="0" u="none" strike="noStrike" dirty="0">
                          <a:solidFill>
                            <a:schemeClr val="accent1"/>
                          </a:solidFill>
                          <a:effectLst/>
                          <a:latin typeface="+mn-lt"/>
                        </a:rPr>
                        <a:t>Exc./</a:t>
                      </a:r>
                      <a:br>
                        <a:rPr lang="en-US" sz="1800" b="1" i="0" u="none" strike="noStrike" dirty="0">
                          <a:solidFill>
                            <a:schemeClr val="accent1"/>
                          </a:solidFill>
                          <a:effectLst/>
                          <a:latin typeface="+mn-lt"/>
                        </a:rPr>
                      </a:br>
                      <a:r>
                        <a:rPr lang="en-US" sz="1800" b="1" i="0" u="none" strike="noStrike" dirty="0">
                          <a:solidFill>
                            <a:schemeClr val="accent1"/>
                          </a:solidFill>
                          <a:effectLst/>
                          <a:latin typeface="+mn-lt"/>
                        </a:rPr>
                        <a:t>Good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900"/>
                        </a:lnSpc>
                      </a:pPr>
                      <a:r>
                        <a:rPr lang="en-US" sz="1800" b="1" i="0" u="none" strike="noStrike" dirty="0">
                          <a:solidFill>
                            <a:schemeClr val="accent4"/>
                          </a:solidFill>
                          <a:effectLst/>
                          <a:latin typeface="+mn-lt"/>
                        </a:rPr>
                        <a:t>Poor/ Very</a:t>
                      </a:r>
                      <a:br>
                        <a:rPr lang="en-US" sz="1800" b="1" i="0" u="none" strike="noStrike" dirty="0">
                          <a:solidFill>
                            <a:schemeClr val="accent4"/>
                          </a:solidFill>
                          <a:effectLst/>
                          <a:latin typeface="+mn-lt"/>
                        </a:rPr>
                      </a:br>
                      <a:r>
                        <a:rPr lang="en-US" sz="1800" b="1" i="0" u="none" strike="noStrike" dirty="0">
                          <a:solidFill>
                            <a:schemeClr val="accent4"/>
                          </a:solidFill>
                          <a:effectLst/>
                          <a:latin typeface="+mn-lt"/>
                        </a:rPr>
                        <a:t>Poor</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9465">
                <a:tc>
                  <a:txBody>
                    <a:bodyPr/>
                    <a:lstStyle/>
                    <a:p>
                      <a:pPr algn="ctr" fontAlgn="b"/>
                      <a:r>
                        <a:rPr lang="en-US" sz="1800" b="1" i="0" u="none" strike="noStrike" dirty="0">
                          <a:solidFill>
                            <a:schemeClr val="accent1"/>
                          </a:solidFill>
                          <a:effectLst/>
                          <a:latin typeface="Calibri" panose="020F0502020204030204" pitchFamily="34" charset="0"/>
                        </a:rPr>
                        <a:t>61%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27314">
                <a:tc>
                  <a:txBody>
                    <a:bodyPr/>
                    <a:lstStyle/>
                    <a:p>
                      <a:pPr algn="ctr" fontAlgn="b"/>
                      <a:r>
                        <a:rPr lang="en-US" sz="1800" b="1" i="0" u="none" strike="noStrike" dirty="0">
                          <a:solidFill>
                            <a:schemeClr val="accent1"/>
                          </a:solidFill>
                          <a:effectLst/>
                          <a:latin typeface="Calibri" panose="020F0502020204030204" pitchFamily="34" charset="0"/>
                        </a:rPr>
                        <a:t>57%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17%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62149">
                <a:tc>
                  <a:txBody>
                    <a:bodyPr/>
                    <a:lstStyle/>
                    <a:p>
                      <a:pPr algn="ctr" fontAlgn="b"/>
                      <a:r>
                        <a:rPr lang="en-US" sz="1800" b="1" i="0" u="none" strike="noStrike" dirty="0">
                          <a:solidFill>
                            <a:schemeClr val="accent1"/>
                          </a:solidFill>
                          <a:effectLst/>
                          <a:latin typeface="Calibri" panose="020F0502020204030204" pitchFamily="34" charset="0"/>
                        </a:rPr>
                        <a:t>67%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16%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2149">
                <a:tc>
                  <a:txBody>
                    <a:bodyPr/>
                    <a:lstStyle/>
                    <a:p>
                      <a:pPr algn="ctr" fontAlgn="b"/>
                      <a:r>
                        <a:rPr lang="en-US" sz="1800" b="1" i="0" u="none" strike="noStrike" dirty="0">
                          <a:solidFill>
                            <a:schemeClr val="accent1"/>
                          </a:solidFill>
                          <a:effectLst/>
                          <a:latin typeface="Calibri" panose="020F0502020204030204" pitchFamily="34" charset="0"/>
                        </a:rPr>
                        <a:t>57%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19%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7067329"/>
                  </a:ext>
                </a:extLst>
              </a:tr>
              <a:tr h="862149">
                <a:tc>
                  <a:txBody>
                    <a:bodyPr/>
                    <a:lstStyle/>
                    <a:p>
                      <a:pPr algn="ctr" fontAlgn="b"/>
                      <a:r>
                        <a:rPr lang="en-US" sz="1800" b="1" i="0" u="none" strike="noStrike" dirty="0">
                          <a:solidFill>
                            <a:schemeClr val="accent1"/>
                          </a:solidFill>
                          <a:effectLst/>
                          <a:latin typeface="Calibri" panose="020F0502020204030204" pitchFamily="34" charset="0"/>
                        </a:rPr>
                        <a:t>59%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4847304"/>
                  </a:ext>
                </a:extLst>
              </a:tr>
            </a:tbl>
          </a:graphicData>
        </a:graphic>
      </p:graphicFrame>
      <p:cxnSp>
        <p:nvCxnSpPr>
          <p:cNvPr id="9" name="Straight Connector 8">
            <a:extLst>
              <a:ext uri="{FF2B5EF4-FFF2-40B4-BE49-F238E27FC236}">
                <a16:creationId xmlns:a16="http://schemas.microsoft.com/office/drawing/2014/main" id="{C770335D-67D4-8F20-C55A-65FED95F32D7}"/>
              </a:ext>
            </a:extLst>
          </p:cNvPr>
          <p:cNvCxnSpPr/>
          <p:nvPr/>
        </p:nvCxnSpPr>
        <p:spPr>
          <a:xfrm>
            <a:off x="852971" y="2168434"/>
            <a:ext cx="557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5BFE36-5864-6116-DA5B-CADD6320530B}"/>
              </a:ext>
            </a:extLst>
          </p:cNvPr>
          <p:cNvCxnSpPr>
            <a:cxnSpLocks/>
          </p:cNvCxnSpPr>
          <p:nvPr/>
        </p:nvCxnSpPr>
        <p:spPr>
          <a:xfrm>
            <a:off x="800717" y="2939142"/>
            <a:ext cx="6361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AF028A9-C05F-C6B8-8E68-6B8C84F714E9}"/>
              </a:ext>
            </a:extLst>
          </p:cNvPr>
          <p:cNvCxnSpPr>
            <a:cxnSpLocks/>
          </p:cNvCxnSpPr>
          <p:nvPr/>
        </p:nvCxnSpPr>
        <p:spPr>
          <a:xfrm>
            <a:off x="635019" y="3910147"/>
            <a:ext cx="7757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09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FBAA2-7896-FEDC-647F-1BA0A22BCFCD}"/>
              </a:ext>
            </a:extLst>
          </p:cNvPr>
          <p:cNvSpPr>
            <a:spLocks noGrp="1"/>
          </p:cNvSpPr>
          <p:nvPr>
            <p:ph type="title"/>
          </p:nvPr>
        </p:nvSpPr>
        <p:spPr/>
        <p:txBody>
          <a:bodyPr/>
          <a:lstStyle/>
          <a:p>
            <a:r>
              <a:rPr lang="en-US" dirty="0"/>
              <a:t>Seven in ten support the City operation of the Sanitary District given a brief explanation. </a:t>
            </a:r>
          </a:p>
        </p:txBody>
      </p:sp>
      <p:graphicFrame>
        <p:nvGraphicFramePr>
          <p:cNvPr id="6" name="Chart 5">
            <a:extLst>
              <a:ext uri="{FF2B5EF4-FFF2-40B4-BE49-F238E27FC236}">
                <a16:creationId xmlns:a16="http://schemas.microsoft.com/office/drawing/2014/main" id="{351F5BCC-688D-72FE-D404-0A08C4769F5C}"/>
              </a:ext>
            </a:extLst>
          </p:cNvPr>
          <p:cNvGraphicFramePr/>
          <p:nvPr>
            <p:extLst>
              <p:ext uri="{D42A27DB-BD31-4B8C-83A1-F6EECF244321}">
                <p14:modId xmlns:p14="http://schemas.microsoft.com/office/powerpoint/2010/main" val="3965727495"/>
              </p:ext>
            </p:extLst>
          </p:nvPr>
        </p:nvGraphicFramePr>
        <p:xfrm>
          <a:off x="499104" y="2985513"/>
          <a:ext cx="7674864" cy="3216573"/>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a:extLst>
              <a:ext uri="{FF2B5EF4-FFF2-40B4-BE49-F238E27FC236}">
                <a16:creationId xmlns:a16="http://schemas.microsoft.com/office/drawing/2014/main" id="{A6EB0E24-3AFB-0692-B517-6A2B10734561}"/>
              </a:ext>
            </a:extLst>
          </p:cNvPr>
          <p:cNvSpPr/>
          <p:nvPr/>
        </p:nvSpPr>
        <p:spPr bwMode="auto">
          <a:xfrm>
            <a:off x="7495342" y="3123890"/>
            <a:ext cx="108702" cy="757352"/>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8" name="Right Bracket 7">
            <a:extLst>
              <a:ext uri="{FF2B5EF4-FFF2-40B4-BE49-F238E27FC236}">
                <a16:creationId xmlns:a16="http://schemas.microsoft.com/office/drawing/2014/main" id="{929B6DA0-3582-087F-24F8-B29843A89E1F}"/>
              </a:ext>
            </a:extLst>
          </p:cNvPr>
          <p:cNvSpPr/>
          <p:nvPr/>
        </p:nvSpPr>
        <p:spPr bwMode="auto">
          <a:xfrm>
            <a:off x="4050643" y="4328160"/>
            <a:ext cx="108702" cy="75735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9" name="TextBox 8">
            <a:extLst>
              <a:ext uri="{FF2B5EF4-FFF2-40B4-BE49-F238E27FC236}">
                <a16:creationId xmlns:a16="http://schemas.microsoft.com/office/drawing/2014/main" id="{A06B270F-C741-80A3-10CD-8C78BD63C50F}"/>
              </a:ext>
            </a:extLst>
          </p:cNvPr>
          <p:cNvSpPr txBox="1"/>
          <p:nvPr/>
        </p:nvSpPr>
        <p:spPr>
          <a:xfrm>
            <a:off x="7514414" y="3089184"/>
            <a:ext cx="1142936" cy="826765"/>
          </a:xfrm>
          <a:prstGeom prst="rect">
            <a:avLst/>
          </a:prstGeom>
          <a:noFill/>
        </p:spPr>
        <p:txBody>
          <a:bodyPr wrap="square" rtlCol="0">
            <a:spAutoFit/>
          </a:bodyPr>
          <a:lstStyle/>
          <a:p>
            <a:pPr algn="ctr">
              <a:lnSpc>
                <a:spcPts val="1900"/>
              </a:lnSpc>
            </a:pPr>
            <a:r>
              <a:rPr lang="en-US" b="1" dirty="0">
                <a:solidFill>
                  <a:schemeClr val="accent1"/>
                </a:solidFill>
              </a:rPr>
              <a:t>Total Support</a:t>
            </a:r>
            <a:br>
              <a:rPr lang="en-US" b="1" dirty="0">
                <a:solidFill>
                  <a:schemeClr val="accent1"/>
                </a:solidFill>
              </a:rPr>
            </a:br>
            <a:r>
              <a:rPr lang="en-US" b="1" dirty="0">
                <a:solidFill>
                  <a:schemeClr val="accent1"/>
                </a:solidFill>
              </a:rPr>
              <a:t>70%</a:t>
            </a:r>
          </a:p>
        </p:txBody>
      </p:sp>
      <p:sp>
        <p:nvSpPr>
          <p:cNvPr id="10" name="TextBox 9">
            <a:extLst>
              <a:ext uri="{FF2B5EF4-FFF2-40B4-BE49-F238E27FC236}">
                <a16:creationId xmlns:a16="http://schemas.microsoft.com/office/drawing/2014/main" id="{739B04D6-8FBC-0428-10D3-223FF8DE3864}"/>
              </a:ext>
            </a:extLst>
          </p:cNvPr>
          <p:cNvSpPr txBox="1"/>
          <p:nvPr/>
        </p:nvSpPr>
        <p:spPr>
          <a:xfrm>
            <a:off x="4050643" y="4293584"/>
            <a:ext cx="1104831" cy="826765"/>
          </a:xfrm>
          <a:prstGeom prst="rect">
            <a:avLst/>
          </a:prstGeom>
          <a:noFill/>
        </p:spPr>
        <p:txBody>
          <a:bodyPr wrap="square" rtlCol="0">
            <a:spAutoFit/>
          </a:bodyPr>
          <a:lstStyle/>
          <a:p>
            <a:pPr algn="ctr">
              <a:lnSpc>
                <a:spcPts val="1900"/>
              </a:lnSpc>
            </a:pPr>
            <a:r>
              <a:rPr lang="en-US" b="1" dirty="0">
                <a:solidFill>
                  <a:schemeClr val="accent4"/>
                </a:solidFill>
              </a:rPr>
              <a:t>Total Oppose</a:t>
            </a:r>
            <a:br>
              <a:rPr lang="en-US" b="1" dirty="0">
                <a:solidFill>
                  <a:schemeClr val="accent4"/>
                </a:solidFill>
              </a:rPr>
            </a:br>
            <a:r>
              <a:rPr lang="en-US" b="1" dirty="0">
                <a:solidFill>
                  <a:schemeClr val="accent4"/>
                </a:solidFill>
              </a:rPr>
              <a:t>18%</a:t>
            </a:r>
          </a:p>
        </p:txBody>
      </p:sp>
      <p:sp>
        <p:nvSpPr>
          <p:cNvPr id="11" name="TextBox 10">
            <a:extLst>
              <a:ext uri="{FF2B5EF4-FFF2-40B4-BE49-F238E27FC236}">
                <a16:creationId xmlns:a16="http://schemas.microsoft.com/office/drawing/2014/main" id="{C90ED3B4-40F8-7097-FF30-E064B33FB851}"/>
              </a:ext>
            </a:extLst>
          </p:cNvPr>
          <p:cNvSpPr txBox="1"/>
          <p:nvPr/>
        </p:nvSpPr>
        <p:spPr>
          <a:xfrm>
            <a:off x="205494" y="1359378"/>
            <a:ext cx="8795128" cy="1400383"/>
          </a:xfrm>
          <a:prstGeom prst="rect">
            <a:avLst/>
          </a:prstGeom>
          <a:solidFill>
            <a:schemeClr val="accent6">
              <a:lumMod val="20000"/>
              <a:lumOff val="80000"/>
            </a:schemeClr>
          </a:solidFill>
          <a:ln>
            <a:solidFill>
              <a:schemeClr val="accent1"/>
            </a:solidFill>
          </a:ln>
        </p:spPr>
        <p:txBody>
          <a:bodyPr wrap="square" rtlCol="0">
            <a:spAutoFit/>
          </a:bodyPr>
          <a:lstStyle/>
          <a:p>
            <a:pPr algn="just"/>
            <a:r>
              <a:rPr lang="en-US" sz="1700" dirty="0"/>
              <a:t>The majority of East Palo Alto residents are provided with sewer and wastewater services by the East Palo Alto Sanitary District, which is an independent government agency and separate from the City. The City has recently started the process to assume operation of the Sanitary District and functionally absorb it into the City. While many of the details of this proposal are still undergoing study, in general, does this sound like something you would support or oppose? </a:t>
            </a:r>
          </a:p>
        </p:txBody>
      </p:sp>
      <p:sp>
        <p:nvSpPr>
          <p:cNvPr id="4" name="Text Placeholder 3">
            <a:extLst>
              <a:ext uri="{FF2B5EF4-FFF2-40B4-BE49-F238E27FC236}">
                <a16:creationId xmlns:a16="http://schemas.microsoft.com/office/drawing/2014/main" id="{21FE7487-F764-961F-59A2-B2A7BB0FA95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43021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17E84-C1E0-72BC-18BE-1B655E7DE6EA}"/>
              </a:ext>
            </a:extLst>
          </p:cNvPr>
          <p:cNvSpPr>
            <a:spLocks noGrp="1"/>
          </p:cNvSpPr>
          <p:nvPr>
            <p:ph type="title"/>
          </p:nvPr>
        </p:nvSpPr>
        <p:spPr/>
        <p:txBody>
          <a:bodyPr>
            <a:normAutofit fontScale="90000"/>
          </a:bodyPr>
          <a:lstStyle/>
          <a:p>
            <a:r>
              <a:rPr lang="en-US" dirty="0"/>
              <a:t>After hearing information on all sides of the issue, three-quarters expressed support for the City’s assuming responsibility of wastewater/sewer services.</a:t>
            </a:r>
          </a:p>
        </p:txBody>
      </p:sp>
      <p:sp>
        <p:nvSpPr>
          <p:cNvPr id="3" name="Text Placeholder 2">
            <a:extLst>
              <a:ext uri="{FF2B5EF4-FFF2-40B4-BE49-F238E27FC236}">
                <a16:creationId xmlns:a16="http://schemas.microsoft.com/office/drawing/2014/main" id="{B894EB03-468A-B238-0A65-16C7F3DC2C99}"/>
              </a:ext>
            </a:extLst>
          </p:cNvPr>
          <p:cNvSpPr>
            <a:spLocks noGrp="1"/>
          </p:cNvSpPr>
          <p:nvPr>
            <p:ph type="body" sz="quarter" idx="10"/>
          </p:nvPr>
        </p:nvSpPr>
        <p:spPr/>
        <p:txBody>
          <a:bodyPr/>
          <a:lstStyle/>
          <a:p>
            <a:r>
              <a:rPr lang="en-US" dirty="0"/>
              <a:t>While many of the details of this proposal are still undergoing study, in general, does this sound like something you would support or oppose? </a:t>
            </a:r>
            <a:br>
              <a:rPr lang="en-US" dirty="0"/>
            </a:br>
            <a:r>
              <a:rPr lang="en-US" dirty="0"/>
              <a:t>Having heard these statements, does the proposal for the City of East Palo Alto to assume operation of the East Palo Alto Sanitary District sound like something you would support or oppose?</a:t>
            </a:r>
          </a:p>
        </p:txBody>
      </p:sp>
      <p:graphicFrame>
        <p:nvGraphicFramePr>
          <p:cNvPr id="6" name="Chart 5">
            <a:extLst>
              <a:ext uri="{FF2B5EF4-FFF2-40B4-BE49-F238E27FC236}">
                <a16:creationId xmlns:a16="http://schemas.microsoft.com/office/drawing/2014/main" id="{C9412165-0BCC-AEF7-62A1-4024161409A1}"/>
              </a:ext>
            </a:extLst>
          </p:cNvPr>
          <p:cNvGraphicFramePr/>
          <p:nvPr>
            <p:extLst>
              <p:ext uri="{D42A27DB-BD31-4B8C-83A1-F6EECF244321}">
                <p14:modId xmlns:p14="http://schemas.microsoft.com/office/powerpoint/2010/main" val="400714468"/>
              </p:ext>
            </p:extLst>
          </p:nvPr>
        </p:nvGraphicFramePr>
        <p:xfrm>
          <a:off x="5665518" y="2313716"/>
          <a:ext cx="2611201" cy="3851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6B8AEE8-AC4A-E8AB-730F-9C4DA73B0A5D}"/>
              </a:ext>
            </a:extLst>
          </p:cNvPr>
          <p:cNvGraphicFramePr/>
          <p:nvPr>
            <p:extLst>
              <p:ext uri="{D42A27DB-BD31-4B8C-83A1-F6EECF244321}">
                <p14:modId xmlns:p14="http://schemas.microsoft.com/office/powerpoint/2010/main" val="164074419"/>
              </p:ext>
            </p:extLst>
          </p:nvPr>
        </p:nvGraphicFramePr>
        <p:xfrm>
          <a:off x="2122420" y="2313716"/>
          <a:ext cx="2611201" cy="3851951"/>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ket 7">
            <a:extLst>
              <a:ext uri="{FF2B5EF4-FFF2-40B4-BE49-F238E27FC236}">
                <a16:creationId xmlns:a16="http://schemas.microsoft.com/office/drawing/2014/main" id="{DB2B8F84-D7AF-D805-8F0E-FDB6074EE86F}"/>
              </a:ext>
            </a:extLst>
          </p:cNvPr>
          <p:cNvSpPr/>
          <p:nvPr/>
        </p:nvSpPr>
        <p:spPr bwMode="auto">
          <a:xfrm>
            <a:off x="4243024" y="2429606"/>
            <a:ext cx="146304"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0" name="Right Bracket 9">
            <a:extLst>
              <a:ext uri="{FF2B5EF4-FFF2-40B4-BE49-F238E27FC236}">
                <a16:creationId xmlns:a16="http://schemas.microsoft.com/office/drawing/2014/main" id="{621E9304-C09E-8410-7F2B-3D8167EF669D}"/>
              </a:ext>
            </a:extLst>
          </p:cNvPr>
          <p:cNvSpPr/>
          <p:nvPr/>
        </p:nvSpPr>
        <p:spPr bwMode="auto">
          <a:xfrm>
            <a:off x="3231556" y="3932807"/>
            <a:ext cx="146304"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85C7F0BA-FD39-0F5B-CFD8-A10974F93441}"/>
              </a:ext>
            </a:extLst>
          </p:cNvPr>
          <p:cNvSpPr txBox="1"/>
          <p:nvPr/>
        </p:nvSpPr>
        <p:spPr>
          <a:xfrm>
            <a:off x="4289707" y="2473077"/>
            <a:ext cx="1189964" cy="826765"/>
          </a:xfrm>
          <a:prstGeom prst="rect">
            <a:avLst/>
          </a:prstGeom>
          <a:noFill/>
        </p:spPr>
        <p:txBody>
          <a:bodyPr wrap="square" rtlCol="0">
            <a:spAutoFit/>
          </a:bodyPr>
          <a:lstStyle/>
          <a:p>
            <a:pPr algn="ctr">
              <a:lnSpc>
                <a:spcPts val="1900"/>
              </a:lnSpc>
            </a:pPr>
            <a:r>
              <a:rPr lang="en-US" b="1" dirty="0">
                <a:solidFill>
                  <a:schemeClr val="accent1"/>
                </a:solidFill>
              </a:rPr>
              <a:t>Total Support</a:t>
            </a:r>
            <a:br>
              <a:rPr lang="en-US" b="1" dirty="0">
                <a:solidFill>
                  <a:schemeClr val="accent1"/>
                </a:solidFill>
              </a:rPr>
            </a:br>
            <a:r>
              <a:rPr lang="en-US" b="1" dirty="0">
                <a:solidFill>
                  <a:schemeClr val="accent1"/>
                </a:solidFill>
              </a:rPr>
              <a:t>70%</a:t>
            </a:r>
          </a:p>
        </p:txBody>
      </p:sp>
      <p:sp>
        <p:nvSpPr>
          <p:cNvPr id="14" name="TextBox 13">
            <a:extLst>
              <a:ext uri="{FF2B5EF4-FFF2-40B4-BE49-F238E27FC236}">
                <a16:creationId xmlns:a16="http://schemas.microsoft.com/office/drawing/2014/main" id="{1CFE4224-2DCC-8B0B-6B2E-C710088F56D3}"/>
              </a:ext>
            </a:extLst>
          </p:cNvPr>
          <p:cNvSpPr txBox="1"/>
          <p:nvPr/>
        </p:nvSpPr>
        <p:spPr>
          <a:xfrm>
            <a:off x="3208186" y="3982720"/>
            <a:ext cx="1281232" cy="826765"/>
          </a:xfrm>
          <a:prstGeom prst="rect">
            <a:avLst/>
          </a:prstGeom>
          <a:noFill/>
        </p:spPr>
        <p:txBody>
          <a:bodyPr wrap="square" rtlCol="0">
            <a:spAutoFit/>
          </a:bodyPr>
          <a:lstStyle/>
          <a:p>
            <a:pPr algn="ctr">
              <a:lnSpc>
                <a:spcPts val="1900"/>
              </a:lnSpc>
            </a:pPr>
            <a:r>
              <a:rPr lang="en-US" b="1" dirty="0">
                <a:solidFill>
                  <a:schemeClr val="accent4"/>
                </a:solidFill>
              </a:rPr>
              <a:t>Total Oppose</a:t>
            </a:r>
            <a:br>
              <a:rPr lang="en-US" b="1" dirty="0">
                <a:solidFill>
                  <a:schemeClr val="accent4"/>
                </a:solidFill>
              </a:rPr>
            </a:br>
            <a:r>
              <a:rPr lang="en-US" b="1" dirty="0">
                <a:solidFill>
                  <a:schemeClr val="accent4"/>
                </a:solidFill>
              </a:rPr>
              <a:t>18%</a:t>
            </a:r>
          </a:p>
        </p:txBody>
      </p:sp>
      <p:graphicFrame>
        <p:nvGraphicFramePr>
          <p:cNvPr id="17" name="Table 16">
            <a:extLst>
              <a:ext uri="{FF2B5EF4-FFF2-40B4-BE49-F238E27FC236}">
                <a16:creationId xmlns:a16="http://schemas.microsoft.com/office/drawing/2014/main" id="{37427237-D152-55CA-F9AB-C08C4F2F4009}"/>
              </a:ext>
            </a:extLst>
          </p:cNvPr>
          <p:cNvGraphicFramePr>
            <a:graphicFrameLocks noGrp="1"/>
          </p:cNvGraphicFramePr>
          <p:nvPr>
            <p:extLst>
              <p:ext uri="{D42A27DB-BD31-4B8C-83A1-F6EECF244321}">
                <p14:modId xmlns:p14="http://schemas.microsoft.com/office/powerpoint/2010/main" val="3104238655"/>
              </p:ext>
            </p:extLst>
          </p:nvPr>
        </p:nvGraphicFramePr>
        <p:xfrm>
          <a:off x="361168" y="2479738"/>
          <a:ext cx="1931753" cy="3281245"/>
        </p:xfrm>
        <a:graphic>
          <a:graphicData uri="http://schemas.openxmlformats.org/drawingml/2006/table">
            <a:tbl>
              <a:tblPr>
                <a:tableStyleId>{5C22544A-7EE6-4342-B048-85BDC9FD1C3A}</a:tableStyleId>
              </a:tblPr>
              <a:tblGrid>
                <a:gridCol w="1931753">
                  <a:extLst>
                    <a:ext uri="{9D8B030D-6E8A-4147-A177-3AD203B41FA5}">
                      <a16:colId xmlns:a16="http://schemas.microsoft.com/office/drawing/2014/main" val="20000"/>
                    </a:ext>
                  </a:extLst>
                </a:gridCol>
              </a:tblGrid>
              <a:tr h="0">
                <a:tc>
                  <a:txBody>
                    <a:bodyPr/>
                    <a:lstStyle/>
                    <a:p>
                      <a:pPr algn="r" fontAlgn="ctr"/>
                      <a:r>
                        <a:rPr lang="en-US" sz="1800" u="none" strike="noStrike" dirty="0">
                          <a:effectLst/>
                          <a:latin typeface="+mn-lt"/>
                        </a:rPr>
                        <a:t>Strongly support</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5894">
                <a:tc>
                  <a:txBody>
                    <a:bodyPr/>
                    <a:lstStyle/>
                    <a:p>
                      <a:pPr algn="r" fontAlgn="b"/>
                      <a:r>
                        <a:rPr lang="en-US" sz="1800" u="none" strike="noStrike" dirty="0">
                          <a:effectLst/>
                          <a:latin typeface="+mn-lt"/>
                        </a:rPr>
                        <a:t>Somewhat support</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6302">
                <a:tc>
                  <a:txBody>
                    <a:bodyPr/>
                    <a:lstStyle/>
                    <a:p>
                      <a:pPr algn="r" fontAlgn="ct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6875">
                <a:tc>
                  <a:txBody>
                    <a:bodyPr/>
                    <a:lstStyle/>
                    <a:p>
                      <a:pPr algn="r" fontAlgn="ctr"/>
                      <a:r>
                        <a:rPr lang="en-US" sz="1800" u="none" strike="noStrike" dirty="0">
                          <a:effectLst/>
                          <a:latin typeface="+mn-lt"/>
                        </a:rPr>
                        <a:t>Somewhat oppose</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0599">
                <a:tc>
                  <a:txBody>
                    <a:bodyPr/>
                    <a:lstStyle/>
                    <a:p>
                      <a:pPr algn="r" fontAlgn="b"/>
                      <a:r>
                        <a:rPr lang="en-US" sz="1800" u="none" strike="noStrike" dirty="0">
                          <a:effectLst/>
                          <a:latin typeface="+mn-lt"/>
                        </a:rPr>
                        <a:t>Strongly oppose</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6302">
                <a:tc>
                  <a:txBody>
                    <a:bodyPr/>
                    <a:lstStyle/>
                    <a:p>
                      <a:pPr algn="r" fontAlgn="ct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23333">
                <a:tc>
                  <a:txBody>
                    <a:bodyPr/>
                    <a:lstStyle/>
                    <a:p>
                      <a:pPr algn="r" fontAlgn="ctr"/>
                      <a:r>
                        <a:rPr lang="en-US" sz="1800" u="none" strike="noStrike" dirty="0">
                          <a:effectLst/>
                          <a:latin typeface="+mn-lt"/>
                        </a:rPr>
                        <a:t>Don’t know</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8" name="Right Bracket 17">
            <a:extLst>
              <a:ext uri="{FF2B5EF4-FFF2-40B4-BE49-F238E27FC236}">
                <a16:creationId xmlns:a16="http://schemas.microsoft.com/office/drawing/2014/main" id="{B7A1EDA1-BA19-0F27-2B6A-CE2A4E678479}"/>
              </a:ext>
            </a:extLst>
          </p:cNvPr>
          <p:cNvSpPr/>
          <p:nvPr/>
        </p:nvSpPr>
        <p:spPr bwMode="auto">
          <a:xfrm>
            <a:off x="7687805" y="2429606"/>
            <a:ext cx="146304"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9" name="Right Bracket 18">
            <a:extLst>
              <a:ext uri="{FF2B5EF4-FFF2-40B4-BE49-F238E27FC236}">
                <a16:creationId xmlns:a16="http://schemas.microsoft.com/office/drawing/2014/main" id="{1F687353-702D-A1EC-E965-A6C79CA0F9D2}"/>
              </a:ext>
            </a:extLst>
          </p:cNvPr>
          <p:cNvSpPr/>
          <p:nvPr/>
        </p:nvSpPr>
        <p:spPr bwMode="auto">
          <a:xfrm>
            <a:off x="6492566" y="3943330"/>
            <a:ext cx="146304"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A3C39059-136B-54F0-0266-E7E2C504092A}"/>
              </a:ext>
            </a:extLst>
          </p:cNvPr>
          <p:cNvSpPr txBox="1"/>
          <p:nvPr/>
        </p:nvSpPr>
        <p:spPr>
          <a:xfrm>
            <a:off x="7717069" y="2483600"/>
            <a:ext cx="1189964" cy="826765"/>
          </a:xfrm>
          <a:prstGeom prst="rect">
            <a:avLst/>
          </a:prstGeom>
          <a:noFill/>
        </p:spPr>
        <p:txBody>
          <a:bodyPr wrap="square" rtlCol="0">
            <a:spAutoFit/>
          </a:bodyPr>
          <a:lstStyle/>
          <a:p>
            <a:pPr algn="ctr">
              <a:lnSpc>
                <a:spcPts val="1900"/>
              </a:lnSpc>
            </a:pPr>
            <a:r>
              <a:rPr lang="en-US" b="1" dirty="0">
                <a:solidFill>
                  <a:schemeClr val="accent1"/>
                </a:solidFill>
              </a:rPr>
              <a:t>Total Support</a:t>
            </a:r>
            <a:br>
              <a:rPr lang="en-US" b="1" dirty="0">
                <a:solidFill>
                  <a:schemeClr val="accent1"/>
                </a:solidFill>
              </a:rPr>
            </a:br>
            <a:r>
              <a:rPr lang="en-US" b="1" dirty="0">
                <a:solidFill>
                  <a:schemeClr val="accent1"/>
                </a:solidFill>
              </a:rPr>
              <a:t>76%</a:t>
            </a:r>
          </a:p>
        </p:txBody>
      </p:sp>
      <p:sp>
        <p:nvSpPr>
          <p:cNvPr id="21" name="TextBox 20">
            <a:extLst>
              <a:ext uri="{FF2B5EF4-FFF2-40B4-BE49-F238E27FC236}">
                <a16:creationId xmlns:a16="http://schemas.microsoft.com/office/drawing/2014/main" id="{599322D2-7897-89DF-0A7E-9B5503A897D0}"/>
              </a:ext>
            </a:extLst>
          </p:cNvPr>
          <p:cNvSpPr txBox="1"/>
          <p:nvPr/>
        </p:nvSpPr>
        <p:spPr>
          <a:xfrm>
            <a:off x="6469195" y="3993243"/>
            <a:ext cx="1281232" cy="826765"/>
          </a:xfrm>
          <a:prstGeom prst="rect">
            <a:avLst/>
          </a:prstGeom>
          <a:noFill/>
        </p:spPr>
        <p:txBody>
          <a:bodyPr wrap="square" rtlCol="0">
            <a:spAutoFit/>
          </a:bodyPr>
          <a:lstStyle/>
          <a:p>
            <a:pPr algn="ctr">
              <a:lnSpc>
                <a:spcPts val="1900"/>
              </a:lnSpc>
            </a:pPr>
            <a:r>
              <a:rPr lang="en-US" b="1" dirty="0">
                <a:solidFill>
                  <a:schemeClr val="accent4"/>
                </a:solidFill>
              </a:rPr>
              <a:t>Total Oppose</a:t>
            </a:r>
            <a:br>
              <a:rPr lang="en-US" b="1" dirty="0">
                <a:solidFill>
                  <a:schemeClr val="accent4"/>
                </a:solidFill>
              </a:rPr>
            </a:br>
            <a:r>
              <a:rPr lang="en-US" b="1" dirty="0">
                <a:solidFill>
                  <a:schemeClr val="accent4"/>
                </a:solidFill>
              </a:rPr>
              <a:t>12%</a:t>
            </a:r>
          </a:p>
        </p:txBody>
      </p:sp>
      <p:sp>
        <p:nvSpPr>
          <p:cNvPr id="22" name="TextBox 21">
            <a:extLst>
              <a:ext uri="{FF2B5EF4-FFF2-40B4-BE49-F238E27FC236}">
                <a16:creationId xmlns:a16="http://schemas.microsoft.com/office/drawing/2014/main" id="{37DCC879-80D7-E2DD-F150-4420F108736E}"/>
              </a:ext>
            </a:extLst>
          </p:cNvPr>
          <p:cNvSpPr txBox="1"/>
          <p:nvPr/>
        </p:nvSpPr>
        <p:spPr>
          <a:xfrm>
            <a:off x="2261469" y="1660580"/>
            <a:ext cx="2485507"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Initial Opinion</a:t>
            </a:r>
          </a:p>
        </p:txBody>
      </p:sp>
      <p:sp>
        <p:nvSpPr>
          <p:cNvPr id="23" name="TextBox 22">
            <a:extLst>
              <a:ext uri="{FF2B5EF4-FFF2-40B4-BE49-F238E27FC236}">
                <a16:creationId xmlns:a16="http://schemas.microsoft.com/office/drawing/2014/main" id="{72CE79A8-AE9D-14E9-8E20-F7551F289DE9}"/>
              </a:ext>
            </a:extLst>
          </p:cNvPr>
          <p:cNvSpPr txBox="1"/>
          <p:nvPr/>
        </p:nvSpPr>
        <p:spPr>
          <a:xfrm>
            <a:off x="5341459" y="1660580"/>
            <a:ext cx="3567715"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After Arguments on both sides</a:t>
            </a:r>
          </a:p>
        </p:txBody>
      </p:sp>
    </p:spTree>
    <p:extLst>
      <p:ext uri="{BB962C8B-B14F-4D97-AF65-F5344CB8AC3E}">
        <p14:creationId xmlns:p14="http://schemas.microsoft.com/office/powerpoint/2010/main" val="3893883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409B-4D68-15B6-C725-BC060F96C880}"/>
              </a:ext>
            </a:extLst>
          </p:cNvPr>
          <p:cNvSpPr>
            <a:spLocks noGrp="1"/>
          </p:cNvSpPr>
          <p:nvPr>
            <p:ph type="title"/>
          </p:nvPr>
        </p:nvSpPr>
        <p:spPr/>
        <p:txBody>
          <a:bodyPr>
            <a:normAutofit fontScale="90000"/>
          </a:bodyPr>
          <a:lstStyle/>
          <a:p>
            <a:r>
              <a:rPr lang="en-US" dirty="0"/>
              <a:t>Residents’ top priority for the City assuming oversight over wastewater/sewer services, is to enable</a:t>
            </a:r>
            <a:br>
              <a:rPr lang="en-US" dirty="0"/>
            </a:br>
            <a:r>
              <a:rPr lang="en-US" dirty="0"/>
              <a:t>better infrastructure for future development.</a:t>
            </a:r>
          </a:p>
        </p:txBody>
      </p:sp>
      <p:sp>
        <p:nvSpPr>
          <p:cNvPr id="4" name="TextBox 3">
            <a:extLst>
              <a:ext uri="{FF2B5EF4-FFF2-40B4-BE49-F238E27FC236}">
                <a16:creationId xmlns:a16="http://schemas.microsoft.com/office/drawing/2014/main" id="{78916DCD-3AA1-C886-5516-5A99FC6ED5E2}"/>
              </a:ext>
            </a:extLst>
          </p:cNvPr>
          <p:cNvSpPr txBox="1"/>
          <p:nvPr/>
        </p:nvSpPr>
        <p:spPr>
          <a:xfrm>
            <a:off x="148046" y="1507790"/>
            <a:ext cx="8798246" cy="512320"/>
          </a:xfrm>
          <a:prstGeom prst="rect">
            <a:avLst/>
          </a:prstGeom>
          <a:noFill/>
        </p:spPr>
        <p:txBody>
          <a:bodyPr wrap="square" rtlCol="0">
            <a:spAutoFit/>
          </a:bodyPr>
          <a:lstStyle/>
          <a:p>
            <a:pPr algn="ctr">
              <a:lnSpc>
                <a:spcPts val="1600"/>
              </a:lnSpc>
            </a:pPr>
            <a:r>
              <a:rPr lang="en-US" i="1" dirty="0"/>
              <a:t>When thinking about this issue, please select which of the </a:t>
            </a:r>
            <a:br>
              <a:rPr lang="en-US" i="1" dirty="0"/>
            </a:br>
            <a:r>
              <a:rPr lang="en-US" i="1" dirty="0"/>
              <a:t>following you feel is the most important one to consider. </a:t>
            </a:r>
          </a:p>
        </p:txBody>
      </p:sp>
      <p:graphicFrame>
        <p:nvGraphicFramePr>
          <p:cNvPr id="5" name="Chart 4">
            <a:extLst>
              <a:ext uri="{FF2B5EF4-FFF2-40B4-BE49-F238E27FC236}">
                <a16:creationId xmlns:a16="http://schemas.microsoft.com/office/drawing/2014/main" id="{E3BFEB57-4632-BA7F-8815-1B23FD428FF3}"/>
              </a:ext>
            </a:extLst>
          </p:cNvPr>
          <p:cNvGraphicFramePr/>
          <p:nvPr>
            <p:extLst>
              <p:ext uri="{D42A27DB-BD31-4B8C-83A1-F6EECF244321}">
                <p14:modId xmlns:p14="http://schemas.microsoft.com/office/powerpoint/2010/main" val="2062957607"/>
              </p:ext>
            </p:extLst>
          </p:nvPr>
        </p:nvGraphicFramePr>
        <p:xfrm>
          <a:off x="-235134" y="2013313"/>
          <a:ext cx="9181425" cy="4450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9456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92106-F0B5-5B57-84A6-D6AD126B8A33}"/>
              </a:ext>
            </a:extLst>
          </p:cNvPr>
          <p:cNvSpPr>
            <a:spLocks noGrp="1"/>
          </p:cNvSpPr>
          <p:nvPr>
            <p:ph type="title"/>
          </p:nvPr>
        </p:nvSpPr>
        <p:spPr/>
        <p:txBody>
          <a:bodyPr/>
          <a:lstStyle/>
          <a:p>
            <a:r>
              <a:rPr lang="en-US" dirty="0"/>
              <a:t>Satisfaction with</a:t>
            </a:r>
            <a:br>
              <a:rPr lang="en-US" dirty="0"/>
            </a:br>
            <a:r>
              <a:rPr lang="en-US" dirty="0"/>
              <a:t>City Staff Service and Next Steps</a:t>
            </a:r>
          </a:p>
        </p:txBody>
      </p:sp>
    </p:spTree>
    <p:extLst>
      <p:ext uri="{BB962C8B-B14F-4D97-AF65-F5344CB8AC3E}">
        <p14:creationId xmlns:p14="http://schemas.microsoft.com/office/powerpoint/2010/main" val="2262342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04E3A-1EF9-79ED-A179-A7A8E15BE9E7}"/>
              </a:ext>
            </a:extLst>
          </p:cNvPr>
          <p:cNvSpPr>
            <a:spLocks noGrp="1"/>
          </p:cNvSpPr>
          <p:nvPr>
            <p:ph type="title"/>
          </p:nvPr>
        </p:nvSpPr>
        <p:spPr/>
        <p:txBody>
          <a:bodyPr>
            <a:normAutofit fontScale="90000"/>
          </a:bodyPr>
          <a:lstStyle/>
          <a:p>
            <a:r>
              <a:rPr lang="en-US" dirty="0"/>
              <a:t>About one in five residents have had </a:t>
            </a:r>
            <a:br>
              <a:rPr lang="en-US" dirty="0"/>
            </a:br>
            <a:r>
              <a:rPr lang="en-US" dirty="0"/>
              <a:t>contact with City staff, and 2/3s were </a:t>
            </a:r>
            <a:br>
              <a:rPr lang="en-US" dirty="0"/>
            </a:br>
            <a:r>
              <a:rPr lang="en-US" dirty="0"/>
              <a:t>satisfied with customer service they received.</a:t>
            </a:r>
          </a:p>
        </p:txBody>
      </p:sp>
      <p:sp>
        <p:nvSpPr>
          <p:cNvPr id="4" name="TextBox 3">
            <a:extLst>
              <a:ext uri="{FF2B5EF4-FFF2-40B4-BE49-F238E27FC236}">
                <a16:creationId xmlns:a16="http://schemas.microsoft.com/office/drawing/2014/main" id="{6A3FCB74-A27E-A2E3-4F52-DC814D6E66EA}"/>
              </a:ext>
            </a:extLst>
          </p:cNvPr>
          <p:cNvSpPr txBox="1"/>
          <p:nvPr/>
        </p:nvSpPr>
        <p:spPr>
          <a:xfrm>
            <a:off x="0" y="1581135"/>
            <a:ext cx="4284617" cy="784830"/>
          </a:xfrm>
          <a:prstGeom prst="rect">
            <a:avLst/>
          </a:prstGeom>
          <a:noFill/>
        </p:spPr>
        <p:txBody>
          <a:bodyPr wrap="square" rtlCol="0">
            <a:spAutoFit/>
          </a:bodyPr>
          <a:lstStyle/>
          <a:p>
            <a:pPr algn="ctr">
              <a:lnSpc>
                <a:spcPts val="1800"/>
              </a:lnSpc>
            </a:pPr>
            <a:r>
              <a:rPr lang="en-US" sz="1700" i="1" dirty="0"/>
              <a:t>Over the last 2 years, have you had contact with a City department or agency in person, </a:t>
            </a:r>
            <a:br>
              <a:rPr lang="en-US" sz="1700" i="1" dirty="0"/>
            </a:br>
            <a:r>
              <a:rPr lang="en-US" sz="1700" i="1" dirty="0"/>
              <a:t>on the phone, or via email?</a:t>
            </a:r>
          </a:p>
        </p:txBody>
      </p:sp>
      <p:graphicFrame>
        <p:nvGraphicFramePr>
          <p:cNvPr id="5" name="Chart 4">
            <a:extLst>
              <a:ext uri="{FF2B5EF4-FFF2-40B4-BE49-F238E27FC236}">
                <a16:creationId xmlns:a16="http://schemas.microsoft.com/office/drawing/2014/main" id="{E052D973-CEF1-1C26-90E7-986E51592223}"/>
              </a:ext>
            </a:extLst>
          </p:cNvPr>
          <p:cNvGraphicFramePr/>
          <p:nvPr>
            <p:extLst>
              <p:ext uri="{D42A27DB-BD31-4B8C-83A1-F6EECF244321}">
                <p14:modId xmlns:p14="http://schemas.microsoft.com/office/powerpoint/2010/main" val="36675308"/>
              </p:ext>
            </p:extLst>
          </p:nvPr>
        </p:nvGraphicFramePr>
        <p:xfrm>
          <a:off x="-1175035" y="3084457"/>
          <a:ext cx="5410200" cy="322717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FE63535-132E-1075-C9D5-7F83A7C52DDF}"/>
              </a:ext>
            </a:extLst>
          </p:cNvPr>
          <p:cNvSpPr txBox="1"/>
          <p:nvPr/>
        </p:nvSpPr>
        <p:spPr>
          <a:xfrm>
            <a:off x="4824549" y="1581135"/>
            <a:ext cx="4243877" cy="1015663"/>
          </a:xfrm>
          <a:prstGeom prst="rect">
            <a:avLst/>
          </a:prstGeom>
          <a:noFill/>
        </p:spPr>
        <p:txBody>
          <a:bodyPr wrap="square" rtlCol="0">
            <a:spAutoFit/>
          </a:bodyPr>
          <a:lstStyle/>
          <a:p>
            <a:pPr algn="ctr">
              <a:lnSpc>
                <a:spcPts val="1800"/>
              </a:lnSpc>
            </a:pPr>
            <a:r>
              <a:rPr lang="en-US" sz="1700" i="1" dirty="0"/>
              <a:t>And would you say that you are very satisfied, somewhat satisfied, not too satisfied, or not at all satisfied with the overall level of customer service you received?</a:t>
            </a:r>
          </a:p>
        </p:txBody>
      </p:sp>
      <p:sp>
        <p:nvSpPr>
          <p:cNvPr id="10" name="Arrow: Chevron 9">
            <a:extLst>
              <a:ext uri="{FF2B5EF4-FFF2-40B4-BE49-F238E27FC236}">
                <a16:creationId xmlns:a16="http://schemas.microsoft.com/office/drawing/2014/main" id="{FE0CCB31-35BC-262B-C684-5122458E348C}"/>
              </a:ext>
            </a:extLst>
          </p:cNvPr>
          <p:cNvSpPr/>
          <p:nvPr/>
        </p:nvSpPr>
        <p:spPr bwMode="auto">
          <a:xfrm>
            <a:off x="3376816" y="3435461"/>
            <a:ext cx="578973" cy="2476500"/>
          </a:xfrm>
          <a:prstGeom prst="chevron">
            <a:avLst>
              <a:gd name="adj" fmla="val 75158"/>
            </a:avLst>
          </a:prstGeom>
          <a:solidFill>
            <a:schemeClr val="tx2">
              <a:alpha val="90000"/>
            </a:scheme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20738"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solidFill>
                <a:schemeClr val="tx1"/>
              </a:solidFill>
              <a:effectLst/>
              <a:uLnTx/>
              <a:uFillTx/>
              <a:latin typeface="Arial" charset="0"/>
            </a:endParaRPr>
          </a:p>
        </p:txBody>
      </p:sp>
      <p:graphicFrame>
        <p:nvGraphicFramePr>
          <p:cNvPr id="11" name="Chart 10">
            <a:extLst>
              <a:ext uri="{FF2B5EF4-FFF2-40B4-BE49-F238E27FC236}">
                <a16:creationId xmlns:a16="http://schemas.microsoft.com/office/drawing/2014/main" id="{F3124F58-472A-F5CC-3F15-74CA2386081B}"/>
              </a:ext>
            </a:extLst>
          </p:cNvPr>
          <p:cNvGraphicFramePr/>
          <p:nvPr>
            <p:extLst>
              <p:ext uri="{D42A27DB-BD31-4B8C-83A1-F6EECF244321}">
                <p14:modId xmlns:p14="http://schemas.microsoft.com/office/powerpoint/2010/main" val="1543026796"/>
              </p:ext>
            </p:extLst>
          </p:nvPr>
        </p:nvGraphicFramePr>
        <p:xfrm>
          <a:off x="5111930" y="2956835"/>
          <a:ext cx="3753395" cy="3587932"/>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Bracket 11">
            <a:extLst>
              <a:ext uri="{FF2B5EF4-FFF2-40B4-BE49-F238E27FC236}">
                <a16:creationId xmlns:a16="http://schemas.microsoft.com/office/drawing/2014/main" id="{59E1212D-381F-17A5-C433-65BF20BEB41D}"/>
              </a:ext>
            </a:extLst>
          </p:cNvPr>
          <p:cNvSpPr/>
          <p:nvPr/>
        </p:nvSpPr>
        <p:spPr bwMode="auto">
          <a:xfrm>
            <a:off x="8048673" y="2974266"/>
            <a:ext cx="109921"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3" name="Right Bracket 12">
            <a:extLst>
              <a:ext uri="{FF2B5EF4-FFF2-40B4-BE49-F238E27FC236}">
                <a16:creationId xmlns:a16="http://schemas.microsoft.com/office/drawing/2014/main" id="{DAD5ECE2-DB80-F9C2-B8C0-8CA2FC2B7E37}"/>
              </a:ext>
            </a:extLst>
          </p:cNvPr>
          <p:cNvSpPr/>
          <p:nvPr/>
        </p:nvSpPr>
        <p:spPr bwMode="auto">
          <a:xfrm>
            <a:off x="7469014" y="4411202"/>
            <a:ext cx="109921"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1B5054A2-1E3E-ADEA-9A68-A2A8D6C5A597}"/>
              </a:ext>
            </a:extLst>
          </p:cNvPr>
          <p:cNvSpPr txBox="1"/>
          <p:nvPr/>
        </p:nvSpPr>
        <p:spPr>
          <a:xfrm>
            <a:off x="8097631" y="3027069"/>
            <a:ext cx="1084262" cy="823302"/>
          </a:xfrm>
          <a:prstGeom prst="rect">
            <a:avLst/>
          </a:prstGeom>
          <a:noFill/>
        </p:spPr>
        <p:txBody>
          <a:bodyPr wrap="square" rtlCol="0">
            <a:spAutoFit/>
          </a:bodyPr>
          <a:lstStyle/>
          <a:p>
            <a:pPr algn="ctr">
              <a:lnSpc>
                <a:spcPts val="1900"/>
              </a:lnSpc>
            </a:pPr>
            <a:r>
              <a:rPr lang="en-US" sz="1700" b="1" dirty="0">
                <a:solidFill>
                  <a:schemeClr val="accent1"/>
                </a:solidFill>
              </a:rPr>
              <a:t>Total Satisfied</a:t>
            </a:r>
            <a:br>
              <a:rPr lang="en-US" sz="1700" b="1" dirty="0">
                <a:solidFill>
                  <a:schemeClr val="accent1"/>
                </a:solidFill>
              </a:rPr>
            </a:br>
            <a:r>
              <a:rPr lang="en-US" sz="1700" b="1" dirty="0">
                <a:solidFill>
                  <a:schemeClr val="accent1"/>
                </a:solidFill>
              </a:rPr>
              <a:t>66%</a:t>
            </a:r>
          </a:p>
        </p:txBody>
      </p:sp>
      <p:sp>
        <p:nvSpPr>
          <p:cNvPr id="15" name="TextBox 14">
            <a:extLst>
              <a:ext uri="{FF2B5EF4-FFF2-40B4-BE49-F238E27FC236}">
                <a16:creationId xmlns:a16="http://schemas.microsoft.com/office/drawing/2014/main" id="{B2D58948-3802-ACB4-2308-C75A992A36D4}"/>
              </a:ext>
            </a:extLst>
          </p:cNvPr>
          <p:cNvSpPr txBox="1"/>
          <p:nvPr/>
        </p:nvSpPr>
        <p:spPr>
          <a:xfrm>
            <a:off x="7541831" y="4461737"/>
            <a:ext cx="1265588" cy="823302"/>
          </a:xfrm>
          <a:prstGeom prst="rect">
            <a:avLst/>
          </a:prstGeom>
          <a:noFill/>
        </p:spPr>
        <p:txBody>
          <a:bodyPr wrap="square" rtlCol="0">
            <a:spAutoFit/>
          </a:bodyPr>
          <a:lstStyle/>
          <a:p>
            <a:pPr algn="ctr">
              <a:lnSpc>
                <a:spcPts val="1900"/>
              </a:lnSpc>
            </a:pPr>
            <a:r>
              <a:rPr lang="en-US" sz="1700" b="1" dirty="0">
                <a:solidFill>
                  <a:schemeClr val="accent4"/>
                </a:solidFill>
              </a:rPr>
              <a:t>Total Not Satisfied</a:t>
            </a:r>
            <a:br>
              <a:rPr lang="en-US" sz="1700" b="1" dirty="0">
                <a:solidFill>
                  <a:schemeClr val="accent4"/>
                </a:solidFill>
              </a:rPr>
            </a:br>
            <a:r>
              <a:rPr lang="en-US" sz="1700" b="1" dirty="0">
                <a:solidFill>
                  <a:schemeClr val="accent4"/>
                </a:solidFill>
              </a:rPr>
              <a:t>34%</a:t>
            </a:r>
          </a:p>
        </p:txBody>
      </p:sp>
      <p:sp>
        <p:nvSpPr>
          <p:cNvPr id="16" name="TextBox 15">
            <a:extLst>
              <a:ext uri="{FF2B5EF4-FFF2-40B4-BE49-F238E27FC236}">
                <a16:creationId xmlns:a16="http://schemas.microsoft.com/office/drawing/2014/main" id="{84B22333-CE10-2E30-CCEC-C854DC1F76D5}"/>
              </a:ext>
            </a:extLst>
          </p:cNvPr>
          <p:cNvSpPr txBox="1"/>
          <p:nvPr/>
        </p:nvSpPr>
        <p:spPr>
          <a:xfrm>
            <a:off x="4687314" y="2512835"/>
            <a:ext cx="4395723" cy="338554"/>
          </a:xfrm>
          <a:prstGeom prst="rect">
            <a:avLst/>
          </a:prstGeom>
          <a:noFill/>
        </p:spPr>
        <p:txBody>
          <a:bodyPr wrap="square" rtlCol="0">
            <a:spAutoFit/>
          </a:bodyPr>
          <a:lstStyle/>
          <a:p>
            <a:pPr algn="ctr"/>
            <a:r>
              <a:rPr lang="en-US" sz="1600" i="1" dirty="0"/>
              <a:t>(Asked of Those Who Had Contact, n=90)</a:t>
            </a:r>
          </a:p>
        </p:txBody>
      </p:sp>
      <p:grpSp>
        <p:nvGrpSpPr>
          <p:cNvPr id="24" name="Group 23">
            <a:extLst>
              <a:ext uri="{FF2B5EF4-FFF2-40B4-BE49-F238E27FC236}">
                <a16:creationId xmlns:a16="http://schemas.microsoft.com/office/drawing/2014/main" id="{BE11BD57-CA61-4A5E-C95B-23F065F71E52}"/>
              </a:ext>
            </a:extLst>
          </p:cNvPr>
          <p:cNvGrpSpPr/>
          <p:nvPr/>
        </p:nvGrpSpPr>
        <p:grpSpPr>
          <a:xfrm>
            <a:off x="3987965" y="3813245"/>
            <a:ext cx="639159" cy="1488572"/>
            <a:chOff x="3435260" y="3285168"/>
            <a:chExt cx="703075" cy="1637429"/>
          </a:xfrm>
        </p:grpSpPr>
        <p:pic>
          <p:nvPicPr>
            <p:cNvPr id="19" name="Graphic 18" descr="Receiver with solid fill">
              <a:extLst>
                <a:ext uri="{FF2B5EF4-FFF2-40B4-BE49-F238E27FC236}">
                  <a16:creationId xmlns:a16="http://schemas.microsoft.com/office/drawing/2014/main" id="{5FECF3B1-130D-D6A7-098A-6CC52589B9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52181" y="3931378"/>
              <a:ext cx="469232" cy="469232"/>
            </a:xfrm>
            <a:prstGeom prst="rect">
              <a:avLst/>
            </a:prstGeom>
          </p:spPr>
        </p:pic>
        <p:pic>
          <p:nvPicPr>
            <p:cNvPr id="21" name="Graphic 20" descr="Email with solid fill">
              <a:extLst>
                <a:ext uri="{FF2B5EF4-FFF2-40B4-BE49-F238E27FC236}">
                  <a16:creationId xmlns:a16="http://schemas.microsoft.com/office/drawing/2014/main" id="{83E05798-AA38-8C4D-77BF-627051B7BB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35070" y="4419142"/>
              <a:ext cx="503455" cy="503455"/>
            </a:xfrm>
            <a:prstGeom prst="rect">
              <a:avLst/>
            </a:prstGeom>
          </p:spPr>
        </p:pic>
        <p:pic>
          <p:nvPicPr>
            <p:cNvPr id="23" name="Graphic 22" descr="Group with solid fill">
              <a:extLst>
                <a:ext uri="{FF2B5EF4-FFF2-40B4-BE49-F238E27FC236}">
                  <a16:creationId xmlns:a16="http://schemas.microsoft.com/office/drawing/2014/main" id="{FF5AD35C-C737-8C3B-0AA4-E0F8D3A449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35260" y="3285168"/>
              <a:ext cx="703075" cy="703075"/>
            </a:xfrm>
            <a:prstGeom prst="rect">
              <a:avLst/>
            </a:prstGeom>
          </p:spPr>
        </p:pic>
      </p:grpSp>
    </p:spTree>
    <p:extLst>
      <p:ext uri="{BB962C8B-B14F-4D97-AF65-F5344CB8AC3E}">
        <p14:creationId xmlns:p14="http://schemas.microsoft.com/office/powerpoint/2010/main" val="2395530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E3CE57-1254-4F40-AA12-6D63DA9AAC49}"/>
              </a:ext>
            </a:extLst>
          </p:cNvPr>
          <p:cNvSpPr>
            <a:spLocks noGrp="1"/>
          </p:cNvSpPr>
          <p:nvPr>
            <p:ph type="title"/>
          </p:nvPr>
        </p:nvSpPr>
        <p:spPr/>
        <p:txBody>
          <a:bodyPr/>
          <a:lstStyle/>
          <a:p>
            <a:r>
              <a:rPr lang="en-US" dirty="0"/>
              <a:t>Conclusions and Next Steps</a:t>
            </a:r>
          </a:p>
        </p:txBody>
      </p:sp>
      <p:sp>
        <p:nvSpPr>
          <p:cNvPr id="6" name="Text Placeholder 5">
            <a:extLst>
              <a:ext uri="{FF2B5EF4-FFF2-40B4-BE49-F238E27FC236}">
                <a16:creationId xmlns:a16="http://schemas.microsoft.com/office/drawing/2014/main" id="{F617F02F-1D0E-0C92-2284-47C98B464447}"/>
              </a:ext>
            </a:extLst>
          </p:cNvPr>
          <p:cNvSpPr>
            <a:spLocks noGrp="1"/>
          </p:cNvSpPr>
          <p:nvPr>
            <p:ph type="body" sz="quarter" idx="10"/>
          </p:nvPr>
        </p:nvSpPr>
        <p:spPr/>
        <p:txBody>
          <a:bodyPr/>
          <a:lstStyle/>
          <a:p>
            <a:endParaRPr lang="en-US"/>
          </a:p>
        </p:txBody>
      </p:sp>
      <p:sp>
        <p:nvSpPr>
          <p:cNvPr id="7" name="Text Placeholder 6">
            <a:extLst>
              <a:ext uri="{FF2B5EF4-FFF2-40B4-BE49-F238E27FC236}">
                <a16:creationId xmlns:a16="http://schemas.microsoft.com/office/drawing/2014/main" id="{AEF66706-7E99-76D7-5E22-C781A5089E8D}"/>
              </a:ext>
            </a:extLst>
          </p:cNvPr>
          <p:cNvSpPr>
            <a:spLocks noGrp="1"/>
          </p:cNvSpPr>
          <p:nvPr>
            <p:ph type="body" sz="quarter" idx="11"/>
          </p:nvPr>
        </p:nvSpPr>
        <p:spPr>
          <a:xfrm>
            <a:off x="117872" y="760594"/>
            <a:ext cx="8908257" cy="5110552"/>
          </a:xfrm>
        </p:spPr>
        <p:txBody>
          <a:bodyPr/>
          <a:lstStyle/>
          <a:p>
            <a:pPr algn="just"/>
            <a:r>
              <a:rPr lang="en-US" sz="2800" dirty="0"/>
              <a:t>East Palo Alto residents are satisfied with the quality of life you provide and are proud to live in the City—kudos!</a:t>
            </a:r>
          </a:p>
          <a:p>
            <a:pPr algn="just"/>
            <a:r>
              <a:rPr lang="en-US" sz="2800" dirty="0"/>
              <a:t>Two-thirds are satisfied with City services and are the most highly satisfied with emergency response, police, and fire protection. </a:t>
            </a:r>
          </a:p>
          <a:p>
            <a:pPr algn="just"/>
            <a:r>
              <a:rPr lang="en-US" sz="2800" dirty="0"/>
              <a:t>The community would like to see more focus on improving efforts housing affordability, road conditions, and local economic development.</a:t>
            </a:r>
          </a:p>
          <a:p>
            <a:pPr algn="just"/>
            <a:r>
              <a:rPr lang="en-US" dirty="0"/>
              <a:t>With the conclusion of this quantitative research, our team will use these findings to build on:</a:t>
            </a:r>
          </a:p>
          <a:p>
            <a:pPr lvl="1" algn="just"/>
            <a:r>
              <a:rPr lang="en-US" dirty="0"/>
              <a:t>Communicating about management of sewer/water operations</a:t>
            </a:r>
          </a:p>
          <a:p>
            <a:pPr lvl="1" algn="just"/>
            <a:r>
              <a:rPr lang="en-US" dirty="0"/>
              <a:t>Creating qualitative community engagement sessions</a:t>
            </a:r>
          </a:p>
          <a:p>
            <a:pPr marL="0" indent="0">
              <a:buNone/>
            </a:pPr>
            <a:endParaRPr lang="en-US" dirty="0"/>
          </a:p>
        </p:txBody>
      </p:sp>
    </p:spTree>
    <p:extLst>
      <p:ext uri="{BB962C8B-B14F-4D97-AF65-F5344CB8AC3E}">
        <p14:creationId xmlns:p14="http://schemas.microsoft.com/office/powerpoint/2010/main" val="403222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E3CE57-1254-4F40-AA12-6D63DA9AAC49}"/>
              </a:ext>
            </a:extLst>
          </p:cNvPr>
          <p:cNvSpPr>
            <a:spLocks noGrp="1"/>
          </p:cNvSpPr>
          <p:nvPr>
            <p:ph type="title"/>
          </p:nvPr>
        </p:nvSpPr>
        <p:spPr/>
        <p:txBody>
          <a:bodyPr/>
          <a:lstStyle/>
          <a:p>
            <a:r>
              <a:rPr lang="en-US" dirty="0"/>
              <a:t>2023 Engagement/Communications Toolkit</a:t>
            </a:r>
          </a:p>
        </p:txBody>
      </p:sp>
      <p:sp>
        <p:nvSpPr>
          <p:cNvPr id="6" name="Text Placeholder 5">
            <a:extLst>
              <a:ext uri="{FF2B5EF4-FFF2-40B4-BE49-F238E27FC236}">
                <a16:creationId xmlns:a16="http://schemas.microsoft.com/office/drawing/2014/main" id="{F617F02F-1D0E-0C92-2284-47C98B464447}"/>
              </a:ext>
            </a:extLst>
          </p:cNvPr>
          <p:cNvSpPr>
            <a:spLocks noGrp="1"/>
          </p:cNvSpPr>
          <p:nvPr>
            <p:ph type="body" sz="quarter" idx="10"/>
          </p:nvPr>
        </p:nvSpPr>
        <p:spPr/>
        <p:txBody>
          <a:bodyPr/>
          <a:lstStyle/>
          <a:p>
            <a:endParaRPr lang="en-US"/>
          </a:p>
        </p:txBody>
      </p:sp>
      <p:sp>
        <p:nvSpPr>
          <p:cNvPr id="7" name="Text Placeholder 6">
            <a:extLst>
              <a:ext uri="{FF2B5EF4-FFF2-40B4-BE49-F238E27FC236}">
                <a16:creationId xmlns:a16="http://schemas.microsoft.com/office/drawing/2014/main" id="{AEF66706-7E99-76D7-5E22-C781A5089E8D}"/>
              </a:ext>
            </a:extLst>
          </p:cNvPr>
          <p:cNvSpPr>
            <a:spLocks noGrp="1"/>
          </p:cNvSpPr>
          <p:nvPr>
            <p:ph type="body" sz="quarter" idx="11"/>
          </p:nvPr>
        </p:nvSpPr>
        <p:spPr>
          <a:xfrm>
            <a:off x="117872" y="760594"/>
            <a:ext cx="8908257" cy="5110552"/>
          </a:xfrm>
        </p:spPr>
        <p:txBody>
          <a:bodyPr/>
          <a:lstStyle/>
          <a:p>
            <a:pPr algn="just">
              <a:buFont typeface="Wingdings" panose="05000000000000000000" pitchFamily="2" charset="2"/>
              <a:buChar char="q"/>
            </a:pPr>
            <a:r>
              <a:rPr lang="en-US" dirty="0"/>
              <a:t>July:  </a:t>
            </a:r>
          </a:p>
          <a:p>
            <a:pPr lvl="1" algn="just">
              <a:buFont typeface="Wingdings" panose="05000000000000000000" pitchFamily="2" charset="2"/>
              <a:buChar char="q"/>
            </a:pPr>
            <a:r>
              <a:rPr lang="en-US" dirty="0"/>
              <a:t>Thank community/inform on sewer &amp; water issues</a:t>
            </a:r>
          </a:p>
          <a:p>
            <a:pPr lvl="1" algn="just">
              <a:buFont typeface="Wingdings" panose="05000000000000000000" pitchFamily="2" charset="2"/>
              <a:buChar char="q"/>
            </a:pPr>
            <a:r>
              <a:rPr lang="en-US" dirty="0"/>
              <a:t>Finalize 2023 Engagement Schedule</a:t>
            </a:r>
          </a:p>
          <a:p>
            <a:pPr algn="just">
              <a:buFont typeface="Wingdings" panose="05000000000000000000" pitchFamily="2" charset="2"/>
              <a:buChar char="q"/>
            </a:pPr>
            <a:r>
              <a:rPr lang="en-US" dirty="0"/>
              <a:t>August: Create Engagement Messaging Toolkit</a:t>
            </a:r>
          </a:p>
          <a:p>
            <a:pPr algn="just">
              <a:buFont typeface="Wingdings" panose="05000000000000000000" pitchFamily="2" charset="2"/>
              <a:buChar char="q"/>
            </a:pPr>
            <a:r>
              <a:rPr lang="en-US" dirty="0"/>
              <a:t>September-November: Conduct qualitative Engagement</a:t>
            </a:r>
            <a:endParaRPr lang="en-US" sz="2800" dirty="0"/>
          </a:p>
          <a:p>
            <a:pPr lvl="1" algn="just">
              <a:buFont typeface="Wingdings" panose="05000000000000000000" pitchFamily="2" charset="2"/>
              <a:buChar char="q"/>
            </a:pPr>
            <a:r>
              <a:rPr lang="en-US" dirty="0"/>
              <a:t>Multi-lingual Citywide interactive mail</a:t>
            </a:r>
          </a:p>
          <a:p>
            <a:pPr lvl="1" algn="just">
              <a:buFont typeface="Wingdings" panose="05000000000000000000" pitchFamily="2" charset="2"/>
              <a:buChar char="q"/>
            </a:pPr>
            <a:r>
              <a:rPr lang="en-US" dirty="0"/>
              <a:t>City Visioning/Input Presentation</a:t>
            </a:r>
          </a:p>
          <a:p>
            <a:pPr lvl="1" algn="just">
              <a:buFont typeface="Wingdings" panose="05000000000000000000" pitchFamily="2" charset="2"/>
              <a:buChar char="q"/>
            </a:pPr>
            <a:r>
              <a:rPr lang="en-US" dirty="0"/>
              <a:t>Key Influential, Stakeholder and Community Focus Groups</a:t>
            </a:r>
          </a:p>
          <a:p>
            <a:pPr algn="just">
              <a:buFont typeface="Wingdings" panose="05000000000000000000" pitchFamily="2" charset="2"/>
              <a:buChar char="q"/>
            </a:pPr>
            <a:r>
              <a:rPr lang="en-US" dirty="0"/>
              <a:t>December:</a:t>
            </a:r>
            <a:endParaRPr lang="en-US" sz="2800" dirty="0"/>
          </a:p>
          <a:p>
            <a:pPr lvl="1" algn="just">
              <a:buFont typeface="Wingdings" panose="05000000000000000000" pitchFamily="2" charset="2"/>
              <a:buChar char="q"/>
            </a:pPr>
            <a:r>
              <a:rPr lang="en-US" dirty="0"/>
              <a:t>Assess 2023 efforts</a:t>
            </a:r>
          </a:p>
          <a:p>
            <a:pPr lvl="1" algn="just">
              <a:buFont typeface="Wingdings" panose="05000000000000000000" pitchFamily="2" charset="2"/>
              <a:buChar char="q"/>
            </a:pPr>
            <a:r>
              <a:rPr lang="en-US" dirty="0"/>
              <a:t>Make recommendations for 2024 Visioning, Engagement</a:t>
            </a:r>
          </a:p>
          <a:p>
            <a:pPr lvl="1" algn="just">
              <a:buFont typeface="Wingdings" panose="05000000000000000000" pitchFamily="2" charset="2"/>
              <a:buChar char="q"/>
            </a:pPr>
            <a:r>
              <a:rPr lang="en-US" dirty="0"/>
              <a:t>Report back to Council on visioning efforts/recommended 2024 Fiscal Sustainability planning</a:t>
            </a:r>
          </a:p>
          <a:p>
            <a:pPr marL="457200" lvl="1" indent="0" algn="just">
              <a:buNone/>
            </a:pPr>
            <a:endParaRPr lang="en-US" dirty="0"/>
          </a:p>
          <a:p>
            <a:pPr marL="0" indent="0">
              <a:buNone/>
            </a:pPr>
            <a:endParaRPr lang="en-US" dirty="0"/>
          </a:p>
        </p:txBody>
      </p:sp>
    </p:spTree>
    <p:extLst>
      <p:ext uri="{BB962C8B-B14F-4D97-AF65-F5344CB8AC3E}">
        <p14:creationId xmlns:p14="http://schemas.microsoft.com/office/powerpoint/2010/main" val="1975741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E3CE57-1254-4F40-AA12-6D63DA9AAC49}"/>
              </a:ext>
            </a:extLst>
          </p:cNvPr>
          <p:cNvSpPr>
            <a:spLocks noGrp="1"/>
          </p:cNvSpPr>
          <p:nvPr>
            <p:ph type="title"/>
          </p:nvPr>
        </p:nvSpPr>
        <p:spPr>
          <a:xfrm>
            <a:off x="840699" y="687480"/>
            <a:ext cx="5605629" cy="994172"/>
          </a:xfrm>
        </p:spPr>
        <p:txBody>
          <a:bodyPr vert="horz" lIns="91440" tIns="45720" rIns="91440" bIns="45720" rtlCol="0" anchor="ctr">
            <a:normAutofit/>
          </a:bodyPr>
          <a:lstStyle/>
          <a:p>
            <a:pPr algn="l"/>
            <a:r>
              <a:rPr lang="en-US" sz="3000" kern="1200">
                <a:solidFill>
                  <a:schemeClr val="tx1"/>
                </a:solidFill>
                <a:latin typeface="+mj-lt"/>
                <a:ea typeface="+mj-ea"/>
                <a:cs typeface="+mj-cs"/>
              </a:rPr>
              <a:t>2023 Community &amp; Stakeholder Engagement</a:t>
            </a:r>
          </a:p>
        </p:txBody>
      </p:sp>
      <p:sp>
        <p:nvSpPr>
          <p:cNvPr id="3" name="Text Placeholder 2">
            <a:extLst>
              <a:ext uri="{FF2B5EF4-FFF2-40B4-BE49-F238E27FC236}">
                <a16:creationId xmlns:a16="http://schemas.microsoft.com/office/drawing/2014/main" id="{12A6D770-6181-E88C-A08B-1C575AF76805}"/>
              </a:ext>
            </a:extLst>
          </p:cNvPr>
          <p:cNvSpPr>
            <a:spLocks noGrp="1"/>
          </p:cNvSpPr>
          <p:nvPr>
            <p:ph type="body" sz="quarter" idx="11"/>
          </p:nvPr>
        </p:nvSpPr>
        <p:spPr>
          <a:xfrm>
            <a:off x="852321" y="2227943"/>
            <a:ext cx="5033221" cy="3788227"/>
          </a:xfrm>
        </p:spPr>
        <p:txBody>
          <a:bodyPr vert="horz" lIns="91440" tIns="45720" rIns="91440" bIns="45720" rtlCol="0" anchor="ctr">
            <a:normAutofit/>
          </a:bodyPr>
          <a:lstStyle/>
          <a:p>
            <a:r>
              <a:rPr lang="en-US" sz="1600"/>
              <a:t>Public Dialogue Consortium (PDC) will conduct 2-3  qualitative  Community and/or Stakeholder Focus Groups</a:t>
            </a:r>
          </a:p>
          <a:p>
            <a:r>
              <a:rPr lang="en-US" sz="1600"/>
              <a:t>These sessions will build on these community survey results in facilitated, dynamic small group roundtable discussions</a:t>
            </a:r>
          </a:p>
          <a:p>
            <a:r>
              <a:rPr lang="en-US" sz="1600"/>
              <a:t>In consultation with City staff and LEG, PDC will develop:</a:t>
            </a:r>
          </a:p>
          <a:p>
            <a:pPr lvl="1">
              <a:buFont typeface="Arial" panose="020B0604020202020204" pitchFamily="34" charset="0"/>
              <a:buChar char="•"/>
            </a:pPr>
            <a:r>
              <a:rPr lang="en-US" sz="1600"/>
              <a:t>Focus Group agendas and informational presentation</a:t>
            </a:r>
          </a:p>
          <a:p>
            <a:pPr lvl="1">
              <a:buFont typeface="Arial" panose="020B0604020202020204" pitchFamily="34" charset="0"/>
              <a:buChar char="•"/>
            </a:pPr>
            <a:r>
              <a:rPr lang="en-US" sz="1600"/>
              <a:t>Recruitment targets for each session</a:t>
            </a:r>
          </a:p>
          <a:p>
            <a:pPr lvl="1">
              <a:buFont typeface="Arial" panose="020B0604020202020204" pitchFamily="34" charset="0"/>
              <a:buChar char="•"/>
            </a:pPr>
            <a:r>
              <a:rPr lang="en-US" sz="1600"/>
              <a:t>A qualitative online survey to continue input momentum</a:t>
            </a:r>
          </a:p>
          <a:p>
            <a:pPr lvl="1">
              <a:buFont typeface="Arial" panose="020B0604020202020204" pitchFamily="34" charset="0"/>
              <a:buChar char="•"/>
            </a:pPr>
            <a:r>
              <a:rPr lang="en-US" sz="1600"/>
              <a:t>Highlight notes of each session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E073AF31-4904-574D-BDAA-49D5217E8644}"/>
              </a:ext>
            </a:extLst>
          </p:cNvPr>
          <p:cNvPicPr>
            <a:picLocks noChangeAspect="1"/>
          </p:cNvPicPr>
          <p:nvPr/>
        </p:nvPicPr>
        <p:blipFill>
          <a:blip r:embed="rId3"/>
          <a:stretch>
            <a:fillRect/>
          </a:stretch>
        </p:blipFill>
        <p:spPr>
          <a:xfrm>
            <a:off x="6617342" y="2865141"/>
            <a:ext cx="1158700" cy="1143455"/>
          </a:xfrm>
          <a:prstGeom prst="rect">
            <a:avLst/>
          </a:prstGeom>
        </p:spPr>
      </p:pic>
    </p:spTree>
    <p:extLst>
      <p:ext uri="{BB962C8B-B14F-4D97-AF65-F5344CB8AC3E}">
        <p14:creationId xmlns:p14="http://schemas.microsoft.com/office/powerpoint/2010/main" val="1044671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8946" y="859948"/>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AE3CE57-1254-4F40-AA12-6D63DA9AAC49}"/>
              </a:ext>
            </a:extLst>
          </p:cNvPr>
          <p:cNvSpPr>
            <a:spLocks noGrp="1"/>
          </p:cNvSpPr>
          <p:nvPr>
            <p:ph type="title"/>
          </p:nvPr>
        </p:nvSpPr>
        <p:spPr>
          <a:xfrm>
            <a:off x="628650" y="643467"/>
            <a:ext cx="2476628" cy="5571066"/>
          </a:xfrm>
        </p:spPr>
        <p:txBody>
          <a:bodyPr vert="horz" lIns="91440" tIns="45720" rIns="91440" bIns="45720" rtlCol="0" anchor="ctr">
            <a:normAutofit/>
          </a:bodyPr>
          <a:lstStyle/>
          <a:p>
            <a:pPr algn="l"/>
            <a:r>
              <a:rPr lang="en-US" kern="1200" dirty="0">
                <a:solidFill>
                  <a:srgbClr val="FFFFFF"/>
                </a:solidFill>
                <a:latin typeface="+mj-lt"/>
                <a:ea typeface="+mj-ea"/>
                <a:cs typeface="+mj-cs"/>
              </a:rPr>
              <a:t>Questions &amp; Discussion</a:t>
            </a:r>
          </a:p>
        </p:txBody>
      </p:sp>
      <p:sp>
        <p:nvSpPr>
          <p:cNvPr id="26" name="Rectangle: Rounded Corners 25">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4089" y="434266"/>
            <a:ext cx="5413275"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9B8572D-1ADB-E11F-D1ED-9ECED0E3D567}"/>
              </a:ext>
            </a:extLst>
          </p:cNvPr>
          <p:cNvGrpSpPr/>
          <p:nvPr/>
        </p:nvGrpSpPr>
        <p:grpSpPr>
          <a:xfrm>
            <a:off x="3572933" y="2573094"/>
            <a:ext cx="5051583" cy="1637614"/>
            <a:chOff x="2044851" y="5126102"/>
            <a:chExt cx="4218107" cy="1376824"/>
          </a:xfrm>
        </p:grpSpPr>
        <p:pic>
          <p:nvPicPr>
            <p:cNvPr id="9" name="Picture 2">
              <a:extLst>
                <a:ext uri="{FF2B5EF4-FFF2-40B4-BE49-F238E27FC236}">
                  <a16:creationId xmlns:a16="http://schemas.microsoft.com/office/drawing/2014/main" id="{5D8C4E63-FB2D-6130-5799-FAD75E75B4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4886135" y="5126102"/>
              <a:ext cx="1376823" cy="137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A close up of a sign&#10;&#10;Description generated with very high confidence">
              <a:extLst>
                <a:ext uri="{FF2B5EF4-FFF2-40B4-BE49-F238E27FC236}">
                  <a16:creationId xmlns:a16="http://schemas.microsoft.com/office/drawing/2014/main" id="{C1542D1A-D785-288E-E26F-6B9F5230CA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44851" y="5363598"/>
              <a:ext cx="2781066" cy="1054358"/>
            </a:xfrm>
            <a:prstGeom prst="rect">
              <a:avLst/>
            </a:prstGeom>
          </p:spPr>
        </p:pic>
      </p:grpSp>
      <p:pic>
        <p:nvPicPr>
          <p:cNvPr id="12" name="Picture 11">
            <a:extLst>
              <a:ext uri="{FF2B5EF4-FFF2-40B4-BE49-F238E27FC236}">
                <a16:creationId xmlns:a16="http://schemas.microsoft.com/office/drawing/2014/main" id="{C3DAA03A-7BBB-A832-19D9-926BD977C870}"/>
              </a:ext>
            </a:extLst>
          </p:cNvPr>
          <p:cNvPicPr>
            <a:picLocks noChangeAspect="1"/>
          </p:cNvPicPr>
          <p:nvPr/>
        </p:nvPicPr>
        <p:blipFill>
          <a:blip r:embed="rId5"/>
          <a:stretch>
            <a:fillRect/>
          </a:stretch>
        </p:blipFill>
        <p:spPr>
          <a:xfrm>
            <a:off x="5412442" y="4543909"/>
            <a:ext cx="1371712" cy="1353664"/>
          </a:xfrm>
          <a:prstGeom prst="rect">
            <a:avLst/>
          </a:prstGeom>
        </p:spPr>
      </p:pic>
    </p:spTree>
    <p:extLst>
      <p:ext uri="{BB962C8B-B14F-4D97-AF65-F5344CB8AC3E}">
        <p14:creationId xmlns:p14="http://schemas.microsoft.com/office/powerpoint/2010/main" val="178241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AE3CE57-1254-4F40-AA12-6D63DA9AAC49}"/>
              </a:ext>
            </a:extLst>
          </p:cNvPr>
          <p:cNvSpPr>
            <a:spLocks noGrp="1"/>
          </p:cNvSpPr>
          <p:nvPr>
            <p:ph type="title"/>
          </p:nvPr>
        </p:nvSpPr>
        <p:spPr>
          <a:xfrm>
            <a:off x="630936" y="548640"/>
            <a:ext cx="2700645" cy="5431536"/>
          </a:xfrm>
        </p:spPr>
        <p:txBody>
          <a:bodyPr vert="horz" lIns="91440" tIns="45720" rIns="91440" bIns="45720" rtlCol="0" anchor="ctr">
            <a:normAutofit/>
          </a:bodyPr>
          <a:lstStyle/>
          <a:p>
            <a:pPr algn="l"/>
            <a:r>
              <a:rPr lang="en-US" sz="4700" kern="1200">
                <a:solidFill>
                  <a:schemeClr val="tx1"/>
                </a:solidFill>
                <a:latin typeface="+mj-lt"/>
                <a:ea typeface="+mj-ea"/>
                <a:cs typeface="+mj-cs"/>
              </a:rPr>
              <a:t>Key Survey Highlights</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AEF66706-7E99-76D7-5E22-C781A5089E8D}"/>
              </a:ext>
            </a:extLst>
          </p:cNvPr>
          <p:cNvSpPr>
            <a:spLocks noGrp="1"/>
          </p:cNvSpPr>
          <p:nvPr>
            <p:ph type="body" sz="quarter" idx="11"/>
          </p:nvPr>
        </p:nvSpPr>
        <p:spPr>
          <a:xfrm>
            <a:off x="3844814" y="557600"/>
            <a:ext cx="4668251" cy="5431536"/>
          </a:xfrm>
        </p:spPr>
        <p:txBody>
          <a:bodyPr vert="horz" lIns="91440" tIns="45720" rIns="91440" bIns="45720" rtlCol="0" anchor="ctr">
            <a:normAutofit/>
          </a:bodyPr>
          <a:lstStyle/>
          <a:p>
            <a:r>
              <a:rPr lang="en-US" sz="1900" dirty="0"/>
              <a:t>The Survey results show </a:t>
            </a:r>
            <a:r>
              <a:rPr lang="en-US" sz="1900" b="1" dirty="0"/>
              <a:t>East Palo Alto residents highly value their Quality of Life and the job the City is doing</a:t>
            </a:r>
            <a:r>
              <a:rPr lang="en-US" sz="1900" dirty="0"/>
              <a:t> to provide City services – great work!</a:t>
            </a:r>
          </a:p>
          <a:p>
            <a:pPr marL="0"/>
            <a:endParaRPr lang="en-US" sz="1900" dirty="0"/>
          </a:p>
          <a:p>
            <a:r>
              <a:rPr lang="en-US" sz="1900" b="1" dirty="0"/>
              <a:t>Priorities important to the community</a:t>
            </a:r>
            <a:r>
              <a:rPr lang="en-US" sz="1900" dirty="0"/>
              <a:t>: safe/clean drinking water, storm drains, traffic safety and 911/emergency/medical and disaster preparations; and housing, infrastructure/street repair for new funding</a:t>
            </a:r>
          </a:p>
          <a:p>
            <a:pPr marL="0"/>
            <a:endParaRPr lang="en-US" sz="1900" dirty="0"/>
          </a:p>
          <a:p>
            <a:r>
              <a:rPr lang="en-US" sz="1900" dirty="0"/>
              <a:t>Respondents </a:t>
            </a:r>
            <a:r>
              <a:rPr lang="en-US" sz="1900" b="1" dirty="0"/>
              <a:t>strongly support the City of East Palo Alto assuming management of the community’s sewer and wastewater services</a:t>
            </a:r>
          </a:p>
        </p:txBody>
      </p:sp>
    </p:spTree>
    <p:extLst>
      <p:ext uri="{BB962C8B-B14F-4D97-AF65-F5344CB8AC3E}">
        <p14:creationId xmlns:p14="http://schemas.microsoft.com/office/powerpoint/2010/main" val="1053287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562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E7C6-0DBD-DE28-B2C5-8EB75547B813}"/>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590498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398E-0EDE-67B9-BB55-E4A49D35B89E}"/>
              </a:ext>
            </a:extLst>
          </p:cNvPr>
          <p:cNvSpPr>
            <a:spLocks noGrp="1"/>
          </p:cNvSpPr>
          <p:nvPr>
            <p:ph type="title"/>
          </p:nvPr>
        </p:nvSpPr>
        <p:spPr>
          <a:xfrm>
            <a:off x="0" y="184278"/>
            <a:ext cx="9144000" cy="951466"/>
          </a:xfrm>
        </p:spPr>
        <p:txBody>
          <a:bodyPr>
            <a:normAutofit fontScale="90000"/>
          </a:bodyPr>
          <a:lstStyle/>
          <a:p>
            <a:r>
              <a:rPr lang="en-US" dirty="0"/>
              <a:t>Removing those unable to rate a service, </a:t>
            </a:r>
            <a:br>
              <a:rPr lang="en-US" dirty="0"/>
            </a:br>
            <a:r>
              <a:rPr lang="en-US" dirty="0"/>
              <a:t>provides residents’ “informed” satisfaction levels.</a:t>
            </a:r>
          </a:p>
        </p:txBody>
      </p:sp>
      <p:sp>
        <p:nvSpPr>
          <p:cNvPr id="3" name="Text Placeholder 2">
            <a:extLst>
              <a:ext uri="{FF2B5EF4-FFF2-40B4-BE49-F238E27FC236}">
                <a16:creationId xmlns:a16="http://schemas.microsoft.com/office/drawing/2014/main" id="{1DC271BF-2BFF-BF5D-B06A-AF4752732326}"/>
              </a:ext>
            </a:extLst>
          </p:cNvPr>
          <p:cNvSpPr>
            <a:spLocks noGrp="1"/>
          </p:cNvSpPr>
          <p:nvPr>
            <p:ph type="body" sz="quarter" idx="10"/>
          </p:nvPr>
        </p:nvSpPr>
        <p:spPr/>
        <p:txBody>
          <a:bodyPr/>
          <a:lstStyle/>
          <a:p>
            <a:endParaRPr lang="en-US"/>
          </a:p>
        </p:txBody>
      </p:sp>
      <p:graphicFrame>
        <p:nvGraphicFramePr>
          <p:cNvPr id="4" name="Table 4">
            <a:extLst>
              <a:ext uri="{FF2B5EF4-FFF2-40B4-BE49-F238E27FC236}">
                <a16:creationId xmlns:a16="http://schemas.microsoft.com/office/drawing/2014/main" id="{79446A3F-E4F1-6DF3-7A68-7D1156D8CC22}"/>
              </a:ext>
            </a:extLst>
          </p:cNvPr>
          <p:cNvGraphicFramePr>
            <a:graphicFrameLocks noGrp="1"/>
          </p:cNvGraphicFramePr>
          <p:nvPr/>
        </p:nvGraphicFramePr>
        <p:xfrm>
          <a:off x="152400" y="1135743"/>
          <a:ext cx="4204995" cy="5143500"/>
        </p:xfrm>
        <a:graphic>
          <a:graphicData uri="http://schemas.openxmlformats.org/drawingml/2006/table">
            <a:tbl>
              <a:tblPr firstRow="1" bandRow="1">
                <a:tableStyleId>{93296810-A885-4BE3-A3E7-6D5BEEA58F35}</a:tableStyleId>
              </a:tblPr>
              <a:tblGrid>
                <a:gridCol w="2945363">
                  <a:extLst>
                    <a:ext uri="{9D8B030D-6E8A-4147-A177-3AD203B41FA5}">
                      <a16:colId xmlns:a16="http://schemas.microsoft.com/office/drawing/2014/main" val="1365232310"/>
                    </a:ext>
                  </a:extLst>
                </a:gridCol>
                <a:gridCol w="587829">
                  <a:extLst>
                    <a:ext uri="{9D8B030D-6E8A-4147-A177-3AD203B41FA5}">
                      <a16:colId xmlns:a16="http://schemas.microsoft.com/office/drawing/2014/main" val="338224732"/>
                    </a:ext>
                  </a:extLst>
                </a:gridCol>
                <a:gridCol w="671803">
                  <a:extLst>
                    <a:ext uri="{9D8B030D-6E8A-4147-A177-3AD203B41FA5}">
                      <a16:colId xmlns:a16="http://schemas.microsoft.com/office/drawing/2014/main" val="2482845123"/>
                    </a:ext>
                  </a:extLst>
                </a:gridCol>
              </a:tblGrid>
              <a:tr h="0">
                <a:tc>
                  <a:txBody>
                    <a:bodyPr/>
                    <a:lstStyle/>
                    <a:p>
                      <a:pPr algn="ctr"/>
                      <a:r>
                        <a:rPr lang="en-US" sz="1350" dirty="0">
                          <a:latin typeface="+mn-lt"/>
                        </a:rPr>
                        <a:t>Service</a:t>
                      </a:r>
                    </a:p>
                  </a:txBody>
                  <a:tcPr marT="0" marB="0" anchor="ctr">
                    <a:solidFill>
                      <a:schemeClr val="accent1"/>
                    </a:solidFill>
                  </a:tcPr>
                </a:tc>
                <a:tc>
                  <a:txBody>
                    <a:bodyPr/>
                    <a:lstStyle/>
                    <a:p>
                      <a:pPr algn="ctr"/>
                      <a:r>
                        <a:rPr lang="en-US" sz="1350" dirty="0">
                          <a:solidFill>
                            <a:schemeClr val="accent3"/>
                          </a:solidFill>
                          <a:latin typeface="+mn-lt"/>
                        </a:rPr>
                        <a:t>Total Sat.</a:t>
                      </a:r>
                    </a:p>
                  </a:txBody>
                  <a:tcPr marT="0" marB="0" anchor="ctr">
                    <a:solidFill>
                      <a:schemeClr val="accent1"/>
                    </a:solidFill>
                  </a:tcPr>
                </a:tc>
                <a:tc>
                  <a:txBody>
                    <a:bodyPr/>
                    <a:lstStyle/>
                    <a:p>
                      <a:pPr algn="ctr"/>
                      <a:r>
                        <a:rPr lang="en-US" sz="1350" dirty="0">
                          <a:solidFill>
                            <a:schemeClr val="accent3"/>
                          </a:solidFill>
                          <a:latin typeface="+mn-lt"/>
                        </a:rPr>
                        <a:t>Total </a:t>
                      </a:r>
                      <a:r>
                        <a:rPr lang="en-US" sz="1350" dirty="0" err="1">
                          <a:solidFill>
                            <a:schemeClr val="accent3"/>
                          </a:solidFill>
                          <a:latin typeface="+mn-lt"/>
                        </a:rPr>
                        <a:t>Dissat</a:t>
                      </a:r>
                      <a:r>
                        <a:rPr lang="en-US" sz="1350" dirty="0">
                          <a:solidFill>
                            <a:schemeClr val="accent3"/>
                          </a:solidFill>
                          <a:latin typeface="+mn-lt"/>
                        </a:rPr>
                        <a:t>.</a:t>
                      </a:r>
                    </a:p>
                  </a:txBody>
                  <a:tcPr marT="0" marB="0" anchor="ctr">
                    <a:solidFill>
                      <a:schemeClr val="accent4"/>
                    </a:solidFill>
                  </a:tcPr>
                </a:tc>
                <a:extLst>
                  <a:ext uri="{0D108BD9-81ED-4DB2-BD59-A6C34878D82A}">
                    <a16:rowId xmlns:a16="http://schemas.microsoft.com/office/drawing/2014/main" val="4271597881"/>
                  </a:ext>
                </a:extLst>
              </a:tr>
              <a:tr h="0">
                <a:tc>
                  <a:txBody>
                    <a:bodyPr/>
                    <a:lstStyle/>
                    <a:p>
                      <a:pPr algn="l" fontAlgn="ctr"/>
                      <a:r>
                        <a:rPr lang="en-US" sz="1350" b="0" i="0" u="none" strike="noStrike" dirty="0">
                          <a:solidFill>
                            <a:srgbClr val="000000"/>
                          </a:solidFill>
                          <a:effectLst/>
                          <a:latin typeface="+mn-lt"/>
                        </a:rPr>
                        <a:t>Providing emergency 911 medical response</a:t>
                      </a:r>
                    </a:p>
                  </a:txBody>
                  <a:tcPr marT="0" marB="0" anchor="ctr"/>
                </a:tc>
                <a:tc>
                  <a:txBody>
                    <a:bodyPr/>
                    <a:lstStyle/>
                    <a:p>
                      <a:pPr algn="ctr" fontAlgn="ctr"/>
                      <a:r>
                        <a:rPr lang="en-US" sz="1350" b="1" i="0" u="none" strike="noStrike" dirty="0">
                          <a:solidFill>
                            <a:schemeClr val="accent1"/>
                          </a:solidFill>
                          <a:effectLst/>
                          <a:latin typeface="+mn-lt"/>
                        </a:rPr>
                        <a:t>88%</a:t>
                      </a:r>
                    </a:p>
                  </a:txBody>
                  <a:tcPr marT="0" marB="0" anchor="ctr"/>
                </a:tc>
                <a:tc>
                  <a:txBody>
                    <a:bodyPr/>
                    <a:lstStyle/>
                    <a:p>
                      <a:pPr algn="ctr" fontAlgn="ctr"/>
                      <a:r>
                        <a:rPr lang="en-US" sz="1350" b="1" i="0" u="none" strike="noStrike" dirty="0">
                          <a:solidFill>
                            <a:schemeClr val="accent4"/>
                          </a:solidFill>
                          <a:effectLst/>
                          <a:latin typeface="+mn-lt"/>
                        </a:rPr>
                        <a:t>12%</a:t>
                      </a:r>
                    </a:p>
                  </a:txBody>
                  <a:tcPr marT="0" marB="0" anchor="ctr"/>
                </a:tc>
                <a:extLst>
                  <a:ext uri="{0D108BD9-81ED-4DB2-BD59-A6C34878D82A}">
                    <a16:rowId xmlns:a16="http://schemas.microsoft.com/office/drawing/2014/main" val="3771792082"/>
                  </a:ext>
                </a:extLst>
              </a:tr>
              <a:tr h="0">
                <a:tc>
                  <a:txBody>
                    <a:bodyPr/>
                    <a:lstStyle/>
                    <a:p>
                      <a:pPr algn="l" fontAlgn="ctr"/>
                      <a:r>
                        <a:rPr lang="en-US" sz="1350" b="0" i="0" u="none" strike="noStrike" dirty="0">
                          <a:solidFill>
                            <a:srgbClr val="000000"/>
                          </a:solidFill>
                          <a:effectLst/>
                          <a:latin typeface="+mn-lt"/>
                        </a:rPr>
                        <a:t>Residential garbage, recycling, and yard waste pick-up</a:t>
                      </a:r>
                    </a:p>
                  </a:txBody>
                  <a:tcPr marT="0" marB="0" anchor="ctr"/>
                </a:tc>
                <a:tc>
                  <a:txBody>
                    <a:bodyPr/>
                    <a:lstStyle/>
                    <a:p>
                      <a:pPr algn="ctr" fontAlgn="ctr"/>
                      <a:r>
                        <a:rPr lang="en-US" sz="1350" b="1" i="0" u="none" strike="noStrike" dirty="0">
                          <a:solidFill>
                            <a:schemeClr val="accent1"/>
                          </a:solidFill>
                          <a:effectLst/>
                          <a:latin typeface="+mn-lt"/>
                        </a:rPr>
                        <a:t>85%</a:t>
                      </a:r>
                    </a:p>
                  </a:txBody>
                  <a:tcPr marT="0" marB="0" anchor="ctr"/>
                </a:tc>
                <a:tc>
                  <a:txBody>
                    <a:bodyPr/>
                    <a:lstStyle/>
                    <a:p>
                      <a:pPr algn="ctr" fontAlgn="ctr"/>
                      <a:r>
                        <a:rPr lang="en-US" sz="1350" b="1" i="0" u="none" strike="noStrike" dirty="0">
                          <a:solidFill>
                            <a:schemeClr val="accent4"/>
                          </a:solidFill>
                          <a:effectLst/>
                          <a:latin typeface="+mn-lt"/>
                        </a:rPr>
                        <a:t>15%</a:t>
                      </a:r>
                    </a:p>
                  </a:txBody>
                  <a:tcPr marT="0" marB="0" anchor="ctr"/>
                </a:tc>
                <a:extLst>
                  <a:ext uri="{0D108BD9-81ED-4DB2-BD59-A6C34878D82A}">
                    <a16:rowId xmlns:a16="http://schemas.microsoft.com/office/drawing/2014/main" val="239129971"/>
                  </a:ext>
                </a:extLst>
              </a:tr>
              <a:tr h="0">
                <a:tc>
                  <a:txBody>
                    <a:bodyPr/>
                    <a:lstStyle/>
                    <a:p>
                      <a:pPr algn="l" fontAlgn="ctr"/>
                      <a:r>
                        <a:rPr lang="en-US" sz="1350" b="0" i="0" u="none" strike="noStrike" dirty="0">
                          <a:solidFill>
                            <a:srgbClr val="000000"/>
                          </a:solidFill>
                          <a:effectLst/>
                          <a:latin typeface="+mn-lt"/>
                        </a:rPr>
                        <a:t>Providing fire protection services</a:t>
                      </a:r>
                    </a:p>
                  </a:txBody>
                  <a:tcPr marT="0" marB="0" anchor="ctr"/>
                </a:tc>
                <a:tc>
                  <a:txBody>
                    <a:bodyPr/>
                    <a:lstStyle/>
                    <a:p>
                      <a:pPr algn="ctr" fontAlgn="ctr"/>
                      <a:r>
                        <a:rPr lang="en-US" sz="1350" b="1" i="0" u="none" strike="noStrike" dirty="0">
                          <a:solidFill>
                            <a:schemeClr val="accent1"/>
                          </a:solidFill>
                          <a:effectLst/>
                          <a:latin typeface="+mn-lt"/>
                        </a:rPr>
                        <a:t>84%</a:t>
                      </a:r>
                    </a:p>
                  </a:txBody>
                  <a:tcPr marT="0" marB="0" anchor="ctr"/>
                </a:tc>
                <a:tc>
                  <a:txBody>
                    <a:bodyPr/>
                    <a:lstStyle/>
                    <a:p>
                      <a:pPr algn="ctr" fontAlgn="ctr"/>
                      <a:r>
                        <a:rPr lang="en-US" sz="1350" b="1" i="0" u="none" strike="noStrike" dirty="0">
                          <a:solidFill>
                            <a:schemeClr val="accent4"/>
                          </a:solidFill>
                          <a:effectLst/>
                          <a:latin typeface="+mn-lt"/>
                        </a:rPr>
                        <a:t>16%</a:t>
                      </a:r>
                    </a:p>
                  </a:txBody>
                  <a:tcPr marT="0" marB="0" anchor="ctr"/>
                </a:tc>
                <a:extLst>
                  <a:ext uri="{0D108BD9-81ED-4DB2-BD59-A6C34878D82A}">
                    <a16:rowId xmlns:a16="http://schemas.microsoft.com/office/drawing/2014/main" val="4070272615"/>
                  </a:ext>
                </a:extLst>
              </a:tr>
              <a:tr h="0">
                <a:tc>
                  <a:txBody>
                    <a:bodyPr/>
                    <a:lstStyle/>
                    <a:p>
                      <a:pPr algn="l" fontAlgn="ctr"/>
                      <a:r>
                        <a:rPr lang="en-US" sz="1350" b="0" i="0" u="none" strike="noStrike" dirty="0">
                          <a:solidFill>
                            <a:srgbClr val="000000"/>
                          </a:solidFill>
                          <a:effectLst/>
                          <a:latin typeface="+mn-lt"/>
                        </a:rPr>
                        <a:t>Providing police services</a:t>
                      </a:r>
                    </a:p>
                  </a:txBody>
                  <a:tcPr marT="0" marB="0" anchor="ctr"/>
                </a:tc>
                <a:tc>
                  <a:txBody>
                    <a:bodyPr/>
                    <a:lstStyle/>
                    <a:p>
                      <a:pPr algn="ctr" fontAlgn="ctr"/>
                      <a:r>
                        <a:rPr lang="en-US" sz="1350" b="1" i="0" u="none" strike="noStrike" dirty="0">
                          <a:solidFill>
                            <a:schemeClr val="accent1"/>
                          </a:solidFill>
                          <a:effectLst/>
                          <a:latin typeface="+mn-lt"/>
                        </a:rPr>
                        <a:t>76%</a:t>
                      </a:r>
                    </a:p>
                  </a:txBody>
                  <a:tcPr marT="0" marB="0" anchor="ctr"/>
                </a:tc>
                <a:tc>
                  <a:txBody>
                    <a:bodyPr/>
                    <a:lstStyle/>
                    <a:p>
                      <a:pPr algn="ctr" fontAlgn="ctr"/>
                      <a:r>
                        <a:rPr lang="en-US" sz="1350" b="1" i="0" u="none" strike="noStrike" dirty="0">
                          <a:solidFill>
                            <a:schemeClr val="accent4"/>
                          </a:solidFill>
                          <a:effectLst/>
                          <a:latin typeface="+mn-lt"/>
                        </a:rPr>
                        <a:t>24%</a:t>
                      </a:r>
                    </a:p>
                  </a:txBody>
                  <a:tcPr marT="0" marB="0" anchor="ctr"/>
                </a:tc>
                <a:extLst>
                  <a:ext uri="{0D108BD9-81ED-4DB2-BD59-A6C34878D82A}">
                    <a16:rowId xmlns:a16="http://schemas.microsoft.com/office/drawing/2014/main" val="1529461597"/>
                  </a:ext>
                </a:extLst>
              </a:tr>
              <a:tr h="0">
                <a:tc>
                  <a:txBody>
                    <a:bodyPr/>
                    <a:lstStyle/>
                    <a:p>
                      <a:pPr algn="l" fontAlgn="ctr"/>
                      <a:r>
                        <a:rPr lang="en-US" sz="1350" b="0" i="0" u="none" strike="noStrike" dirty="0">
                          <a:solidFill>
                            <a:srgbClr val="000000"/>
                          </a:solidFill>
                          <a:effectLst/>
                          <a:latin typeface="+mn-lt"/>
                        </a:rPr>
                        <a:t>Assisting new businesses in obtaining required permits and licenses</a:t>
                      </a:r>
                    </a:p>
                  </a:txBody>
                  <a:tcPr marT="0" marB="0" anchor="ctr"/>
                </a:tc>
                <a:tc>
                  <a:txBody>
                    <a:bodyPr/>
                    <a:lstStyle/>
                    <a:p>
                      <a:pPr algn="ctr" fontAlgn="ctr"/>
                      <a:r>
                        <a:rPr lang="en-US" sz="1350" b="1" i="0" u="none" strike="noStrike" dirty="0">
                          <a:solidFill>
                            <a:schemeClr val="accent1"/>
                          </a:solidFill>
                          <a:effectLst/>
                          <a:latin typeface="+mn-lt"/>
                        </a:rPr>
                        <a:t>75%</a:t>
                      </a:r>
                    </a:p>
                  </a:txBody>
                  <a:tcPr marT="0" marB="0" anchor="ctr"/>
                </a:tc>
                <a:tc>
                  <a:txBody>
                    <a:bodyPr/>
                    <a:lstStyle/>
                    <a:p>
                      <a:pPr algn="ctr" fontAlgn="ctr"/>
                      <a:r>
                        <a:rPr lang="en-US" sz="1350" b="1" i="0" u="none" strike="noStrike" dirty="0">
                          <a:solidFill>
                            <a:schemeClr val="accent4"/>
                          </a:solidFill>
                          <a:effectLst/>
                          <a:latin typeface="+mn-lt"/>
                        </a:rPr>
                        <a:t>25%</a:t>
                      </a:r>
                    </a:p>
                  </a:txBody>
                  <a:tcPr marT="0" marB="0" anchor="ctr"/>
                </a:tc>
                <a:extLst>
                  <a:ext uri="{0D108BD9-81ED-4DB2-BD59-A6C34878D82A}">
                    <a16:rowId xmlns:a16="http://schemas.microsoft.com/office/drawing/2014/main" val="1315688300"/>
                  </a:ext>
                </a:extLst>
              </a:tr>
              <a:tr h="0">
                <a:tc>
                  <a:txBody>
                    <a:bodyPr/>
                    <a:lstStyle/>
                    <a:p>
                      <a:pPr algn="l" fontAlgn="ctr"/>
                      <a:r>
                        <a:rPr lang="en-US" sz="1350" b="0" i="0" u="none" strike="noStrike">
                          <a:solidFill>
                            <a:srgbClr val="000000"/>
                          </a:solidFill>
                          <a:effectLst/>
                          <a:latin typeface="+mn-lt"/>
                        </a:rPr>
                        <a:t>Providing safe and clean drinking water</a:t>
                      </a:r>
                    </a:p>
                  </a:txBody>
                  <a:tcPr marT="0" marB="0" anchor="ctr"/>
                </a:tc>
                <a:tc>
                  <a:txBody>
                    <a:bodyPr/>
                    <a:lstStyle/>
                    <a:p>
                      <a:pPr algn="ctr" fontAlgn="ctr"/>
                      <a:r>
                        <a:rPr lang="en-US" sz="1350" b="1" i="0" u="none" strike="noStrike" dirty="0">
                          <a:solidFill>
                            <a:schemeClr val="accent1"/>
                          </a:solidFill>
                          <a:effectLst/>
                          <a:latin typeface="+mn-lt"/>
                        </a:rPr>
                        <a:t>74%</a:t>
                      </a:r>
                    </a:p>
                  </a:txBody>
                  <a:tcPr marT="0" marB="0" anchor="ctr"/>
                </a:tc>
                <a:tc>
                  <a:txBody>
                    <a:bodyPr/>
                    <a:lstStyle/>
                    <a:p>
                      <a:pPr algn="ctr" fontAlgn="ctr"/>
                      <a:r>
                        <a:rPr lang="en-US" sz="1350" b="1" i="0" u="none" strike="noStrike" dirty="0">
                          <a:solidFill>
                            <a:schemeClr val="accent4"/>
                          </a:solidFill>
                          <a:effectLst/>
                          <a:latin typeface="+mn-lt"/>
                        </a:rPr>
                        <a:t>26%</a:t>
                      </a:r>
                    </a:p>
                  </a:txBody>
                  <a:tcPr marT="0" marB="0" anchor="ctr"/>
                </a:tc>
                <a:extLst>
                  <a:ext uri="{0D108BD9-81ED-4DB2-BD59-A6C34878D82A}">
                    <a16:rowId xmlns:a16="http://schemas.microsoft.com/office/drawing/2014/main" val="3618868546"/>
                  </a:ext>
                </a:extLst>
              </a:tr>
              <a:tr h="0">
                <a:tc>
                  <a:txBody>
                    <a:bodyPr/>
                    <a:lstStyle/>
                    <a:p>
                      <a:pPr algn="l" fontAlgn="ctr"/>
                      <a:r>
                        <a:rPr lang="en-US" sz="1350" b="0" i="0" u="none" strike="noStrike" dirty="0">
                          <a:solidFill>
                            <a:srgbClr val="000000"/>
                          </a:solidFill>
                          <a:effectLst/>
                          <a:latin typeface="+mn-lt"/>
                        </a:rPr>
                        <a:t>Maintaining storm drains</a:t>
                      </a:r>
                    </a:p>
                  </a:txBody>
                  <a:tcPr marT="0" marB="0" anchor="ctr"/>
                </a:tc>
                <a:tc>
                  <a:txBody>
                    <a:bodyPr/>
                    <a:lstStyle/>
                    <a:p>
                      <a:pPr algn="ctr" fontAlgn="ctr"/>
                      <a:r>
                        <a:rPr lang="en-US" sz="1350" b="1" i="0" u="none" strike="noStrike" dirty="0">
                          <a:solidFill>
                            <a:schemeClr val="accent1"/>
                          </a:solidFill>
                          <a:effectLst/>
                          <a:latin typeface="+mn-lt"/>
                        </a:rPr>
                        <a:t>73%</a:t>
                      </a:r>
                    </a:p>
                  </a:txBody>
                  <a:tcPr marT="0" marB="0" anchor="ctr"/>
                </a:tc>
                <a:tc>
                  <a:txBody>
                    <a:bodyPr/>
                    <a:lstStyle/>
                    <a:p>
                      <a:pPr algn="ctr" fontAlgn="ctr"/>
                      <a:r>
                        <a:rPr lang="en-US" sz="1350" b="1" i="0" u="none" strike="noStrike" dirty="0">
                          <a:solidFill>
                            <a:schemeClr val="accent4"/>
                          </a:solidFill>
                          <a:effectLst/>
                          <a:latin typeface="+mn-lt"/>
                        </a:rPr>
                        <a:t>27%</a:t>
                      </a:r>
                    </a:p>
                  </a:txBody>
                  <a:tcPr marT="0" marB="0" anchor="ctr"/>
                </a:tc>
                <a:extLst>
                  <a:ext uri="{0D108BD9-81ED-4DB2-BD59-A6C34878D82A}">
                    <a16:rowId xmlns:a16="http://schemas.microsoft.com/office/drawing/2014/main" val="1026164504"/>
                  </a:ext>
                </a:extLst>
              </a:tr>
              <a:tr h="0">
                <a:tc>
                  <a:txBody>
                    <a:bodyPr/>
                    <a:lstStyle/>
                    <a:p>
                      <a:pPr algn="l" fontAlgn="ctr"/>
                      <a:r>
                        <a:rPr lang="en-US" sz="1350" b="0" i="0" u="none" strike="noStrike" dirty="0">
                          <a:solidFill>
                            <a:srgbClr val="000000"/>
                          </a:solidFill>
                          <a:effectLst/>
                          <a:latin typeface="+mn-lt"/>
                        </a:rPr>
                        <a:t>Providing recreation opportunities, events, and programs at City parks and recreation centers</a:t>
                      </a:r>
                    </a:p>
                  </a:txBody>
                  <a:tcPr marT="0" marB="0" anchor="ctr"/>
                </a:tc>
                <a:tc>
                  <a:txBody>
                    <a:bodyPr/>
                    <a:lstStyle/>
                    <a:p>
                      <a:pPr algn="ctr" fontAlgn="ctr"/>
                      <a:r>
                        <a:rPr lang="en-US" sz="1350" b="1" i="0" u="none" strike="noStrike" dirty="0">
                          <a:solidFill>
                            <a:schemeClr val="accent1"/>
                          </a:solidFill>
                          <a:effectLst/>
                          <a:latin typeface="+mn-lt"/>
                        </a:rPr>
                        <a:t>72%</a:t>
                      </a:r>
                    </a:p>
                  </a:txBody>
                  <a:tcPr marT="0" marB="0" anchor="ctr"/>
                </a:tc>
                <a:tc>
                  <a:txBody>
                    <a:bodyPr/>
                    <a:lstStyle/>
                    <a:p>
                      <a:pPr algn="ctr" fontAlgn="ctr"/>
                      <a:r>
                        <a:rPr lang="en-US" sz="1350" b="1" i="0" u="none" strike="noStrike" dirty="0">
                          <a:solidFill>
                            <a:schemeClr val="accent4"/>
                          </a:solidFill>
                          <a:effectLst/>
                          <a:latin typeface="+mn-lt"/>
                        </a:rPr>
                        <a:t>28%</a:t>
                      </a:r>
                    </a:p>
                  </a:txBody>
                  <a:tcPr marT="0" marB="0" anchor="ctr"/>
                </a:tc>
                <a:extLst>
                  <a:ext uri="{0D108BD9-81ED-4DB2-BD59-A6C34878D82A}">
                    <a16:rowId xmlns:a16="http://schemas.microsoft.com/office/drawing/2014/main" val="1475841916"/>
                  </a:ext>
                </a:extLst>
              </a:tr>
              <a:tr h="0">
                <a:tc>
                  <a:txBody>
                    <a:bodyPr/>
                    <a:lstStyle/>
                    <a:p>
                      <a:pPr algn="l" fontAlgn="ctr"/>
                      <a:r>
                        <a:rPr lang="en-US" sz="1350" b="0" i="0" u="none" strike="noStrike" dirty="0">
                          <a:solidFill>
                            <a:srgbClr val="000000"/>
                          </a:solidFill>
                          <a:effectLst/>
                          <a:latin typeface="+mn-lt"/>
                        </a:rPr>
                        <a:t>Preparing for emergencies and natural disasters</a:t>
                      </a:r>
                    </a:p>
                  </a:txBody>
                  <a:tcPr marT="0" marB="0" anchor="ctr"/>
                </a:tc>
                <a:tc>
                  <a:txBody>
                    <a:bodyPr/>
                    <a:lstStyle/>
                    <a:p>
                      <a:pPr algn="ctr" fontAlgn="ctr"/>
                      <a:r>
                        <a:rPr lang="en-US" sz="1350" b="1" i="0" u="none" strike="noStrike" dirty="0">
                          <a:solidFill>
                            <a:schemeClr val="accent1"/>
                          </a:solidFill>
                          <a:effectLst/>
                          <a:latin typeface="+mn-lt"/>
                        </a:rPr>
                        <a:t>71%</a:t>
                      </a:r>
                    </a:p>
                  </a:txBody>
                  <a:tcPr marT="0" marB="0" anchor="ctr"/>
                </a:tc>
                <a:tc>
                  <a:txBody>
                    <a:bodyPr/>
                    <a:lstStyle/>
                    <a:p>
                      <a:pPr algn="ctr" fontAlgn="ctr"/>
                      <a:r>
                        <a:rPr lang="en-US" sz="1350" b="1" i="0" u="none" strike="noStrike" dirty="0">
                          <a:solidFill>
                            <a:schemeClr val="accent4"/>
                          </a:solidFill>
                          <a:effectLst/>
                          <a:latin typeface="+mn-lt"/>
                        </a:rPr>
                        <a:t>29%</a:t>
                      </a:r>
                    </a:p>
                  </a:txBody>
                  <a:tcPr marT="0" marB="0" anchor="ctr"/>
                </a:tc>
                <a:extLst>
                  <a:ext uri="{0D108BD9-81ED-4DB2-BD59-A6C34878D82A}">
                    <a16:rowId xmlns:a16="http://schemas.microsoft.com/office/drawing/2014/main" val="2886381463"/>
                  </a:ext>
                </a:extLst>
              </a:tr>
              <a:tr h="0">
                <a:tc>
                  <a:txBody>
                    <a:bodyPr/>
                    <a:lstStyle/>
                    <a:p>
                      <a:pPr algn="l" fontAlgn="ctr"/>
                      <a:r>
                        <a:rPr lang="en-US" sz="1350" b="0" i="0" u="none" strike="noStrike" dirty="0">
                          <a:solidFill>
                            <a:srgbClr val="000000"/>
                          </a:solidFill>
                          <a:effectLst/>
                          <a:latin typeface="+mn-lt"/>
                        </a:rPr>
                        <a:t>Maintaining the sewer and wastewater system</a:t>
                      </a:r>
                    </a:p>
                  </a:txBody>
                  <a:tcPr marT="0" marB="0" anchor="ctr"/>
                </a:tc>
                <a:tc>
                  <a:txBody>
                    <a:bodyPr/>
                    <a:lstStyle/>
                    <a:p>
                      <a:pPr algn="ctr" fontAlgn="ctr"/>
                      <a:r>
                        <a:rPr lang="en-US" sz="1350" b="1" i="0" u="none" strike="noStrike" dirty="0">
                          <a:solidFill>
                            <a:schemeClr val="accent1"/>
                          </a:solidFill>
                          <a:effectLst/>
                          <a:latin typeface="+mn-lt"/>
                        </a:rPr>
                        <a:t>71%</a:t>
                      </a:r>
                    </a:p>
                  </a:txBody>
                  <a:tcPr marT="0" marB="0" anchor="ctr"/>
                </a:tc>
                <a:tc>
                  <a:txBody>
                    <a:bodyPr/>
                    <a:lstStyle/>
                    <a:p>
                      <a:pPr algn="ctr" fontAlgn="ctr"/>
                      <a:r>
                        <a:rPr lang="en-US" sz="1350" b="1" i="0" u="none" strike="noStrike" dirty="0">
                          <a:solidFill>
                            <a:schemeClr val="accent4"/>
                          </a:solidFill>
                          <a:effectLst/>
                          <a:latin typeface="+mn-lt"/>
                        </a:rPr>
                        <a:t>29%</a:t>
                      </a:r>
                    </a:p>
                  </a:txBody>
                  <a:tcPr marT="0" marB="0" anchor="ctr"/>
                </a:tc>
                <a:extLst>
                  <a:ext uri="{0D108BD9-81ED-4DB2-BD59-A6C34878D82A}">
                    <a16:rowId xmlns:a16="http://schemas.microsoft.com/office/drawing/2014/main" val="3637455845"/>
                  </a:ext>
                </a:extLst>
              </a:tr>
              <a:tr h="0">
                <a:tc>
                  <a:txBody>
                    <a:bodyPr/>
                    <a:lstStyle/>
                    <a:p>
                      <a:pPr algn="l" fontAlgn="ctr"/>
                      <a:r>
                        <a:rPr lang="en-US" sz="1350" b="0" i="0" u="none" strike="noStrike" dirty="0">
                          <a:solidFill>
                            <a:srgbClr val="000000"/>
                          </a:solidFill>
                          <a:effectLst/>
                          <a:latin typeface="+mn-lt"/>
                        </a:rPr>
                        <a:t>Providing emergency 911 police response</a:t>
                      </a:r>
                    </a:p>
                  </a:txBody>
                  <a:tcPr marT="0" marB="0" anchor="ctr"/>
                </a:tc>
                <a:tc>
                  <a:txBody>
                    <a:bodyPr/>
                    <a:lstStyle/>
                    <a:p>
                      <a:pPr algn="ctr" fontAlgn="ctr"/>
                      <a:r>
                        <a:rPr lang="en-US" sz="1350" b="1" i="0" u="none" strike="noStrike" dirty="0">
                          <a:solidFill>
                            <a:schemeClr val="accent1"/>
                          </a:solidFill>
                          <a:effectLst/>
                          <a:latin typeface="+mn-lt"/>
                        </a:rPr>
                        <a:t>71%</a:t>
                      </a:r>
                    </a:p>
                  </a:txBody>
                  <a:tcPr marT="0" marB="0" anchor="ctr"/>
                </a:tc>
                <a:tc>
                  <a:txBody>
                    <a:bodyPr/>
                    <a:lstStyle/>
                    <a:p>
                      <a:pPr algn="ctr" fontAlgn="ctr"/>
                      <a:r>
                        <a:rPr lang="en-US" sz="1350" b="1" i="0" u="none" strike="noStrike" dirty="0">
                          <a:solidFill>
                            <a:schemeClr val="accent4"/>
                          </a:solidFill>
                          <a:effectLst/>
                          <a:latin typeface="+mn-lt"/>
                        </a:rPr>
                        <a:t>29%</a:t>
                      </a:r>
                    </a:p>
                  </a:txBody>
                  <a:tcPr marT="0" marB="0" anchor="ctr"/>
                </a:tc>
                <a:extLst>
                  <a:ext uri="{0D108BD9-81ED-4DB2-BD59-A6C34878D82A}">
                    <a16:rowId xmlns:a16="http://schemas.microsoft.com/office/drawing/2014/main" val="1722571025"/>
                  </a:ext>
                </a:extLst>
              </a:tr>
              <a:tr h="0">
                <a:tc>
                  <a:txBody>
                    <a:bodyPr/>
                    <a:lstStyle/>
                    <a:p>
                      <a:pPr algn="l" fontAlgn="ctr"/>
                      <a:r>
                        <a:rPr lang="en-US" sz="1350" b="0" i="0" u="none" strike="noStrike" dirty="0">
                          <a:solidFill>
                            <a:srgbClr val="000000"/>
                          </a:solidFill>
                          <a:effectLst/>
                          <a:latin typeface="+mn-lt"/>
                        </a:rPr>
                        <a:t>Maintaining public facilities and infrastructure</a:t>
                      </a:r>
                    </a:p>
                  </a:txBody>
                  <a:tcPr marT="0" marB="0" anchor="ctr"/>
                </a:tc>
                <a:tc>
                  <a:txBody>
                    <a:bodyPr/>
                    <a:lstStyle/>
                    <a:p>
                      <a:pPr algn="ctr" fontAlgn="ctr"/>
                      <a:r>
                        <a:rPr lang="en-US" sz="1350" b="1" i="0" u="none" strike="noStrike" dirty="0">
                          <a:solidFill>
                            <a:schemeClr val="accent1"/>
                          </a:solidFill>
                          <a:effectLst/>
                          <a:latin typeface="+mn-lt"/>
                        </a:rPr>
                        <a:t>70%</a:t>
                      </a:r>
                    </a:p>
                  </a:txBody>
                  <a:tcPr marT="0" marB="0" anchor="ctr"/>
                </a:tc>
                <a:tc>
                  <a:txBody>
                    <a:bodyPr/>
                    <a:lstStyle/>
                    <a:p>
                      <a:pPr algn="ctr" fontAlgn="ctr"/>
                      <a:r>
                        <a:rPr lang="en-US" sz="1350" b="1" i="0" u="none" strike="noStrike" dirty="0">
                          <a:solidFill>
                            <a:schemeClr val="accent4"/>
                          </a:solidFill>
                          <a:effectLst/>
                          <a:latin typeface="+mn-lt"/>
                        </a:rPr>
                        <a:t>30%</a:t>
                      </a:r>
                    </a:p>
                  </a:txBody>
                  <a:tcPr marT="0" marB="0" anchor="ctr"/>
                </a:tc>
                <a:extLst>
                  <a:ext uri="{0D108BD9-81ED-4DB2-BD59-A6C34878D82A}">
                    <a16:rowId xmlns:a16="http://schemas.microsoft.com/office/drawing/2014/main" val="1594176997"/>
                  </a:ext>
                </a:extLst>
              </a:tr>
              <a:tr h="0">
                <a:tc>
                  <a:txBody>
                    <a:bodyPr/>
                    <a:lstStyle/>
                    <a:p>
                      <a:pPr algn="l" fontAlgn="ctr"/>
                      <a:r>
                        <a:rPr lang="en-US" sz="1350" b="0" i="0" u="none" strike="noStrike" dirty="0">
                          <a:solidFill>
                            <a:srgbClr val="000000"/>
                          </a:solidFill>
                          <a:effectLst/>
                          <a:latin typeface="+mn-lt"/>
                        </a:rPr>
                        <a:t>Providing programs and services for seniors</a:t>
                      </a:r>
                    </a:p>
                  </a:txBody>
                  <a:tcPr marT="0" marB="0" anchor="ctr"/>
                </a:tc>
                <a:tc>
                  <a:txBody>
                    <a:bodyPr/>
                    <a:lstStyle/>
                    <a:p>
                      <a:pPr algn="ctr" fontAlgn="ctr"/>
                      <a:r>
                        <a:rPr lang="en-US" sz="1350" b="1" i="0" u="none" strike="noStrike" dirty="0">
                          <a:solidFill>
                            <a:schemeClr val="accent1"/>
                          </a:solidFill>
                          <a:effectLst/>
                          <a:latin typeface="+mn-lt"/>
                        </a:rPr>
                        <a:t>70%</a:t>
                      </a:r>
                    </a:p>
                  </a:txBody>
                  <a:tcPr marT="0" marB="0" anchor="ctr"/>
                </a:tc>
                <a:tc>
                  <a:txBody>
                    <a:bodyPr/>
                    <a:lstStyle/>
                    <a:p>
                      <a:pPr algn="ctr" fontAlgn="ctr"/>
                      <a:r>
                        <a:rPr lang="en-US" sz="1350" b="1" i="0" u="none" strike="noStrike" dirty="0">
                          <a:solidFill>
                            <a:schemeClr val="accent4"/>
                          </a:solidFill>
                          <a:effectLst/>
                          <a:latin typeface="+mn-lt"/>
                        </a:rPr>
                        <a:t>30%</a:t>
                      </a:r>
                    </a:p>
                  </a:txBody>
                  <a:tcPr marT="0" marB="0" anchor="ctr"/>
                </a:tc>
                <a:extLst>
                  <a:ext uri="{0D108BD9-81ED-4DB2-BD59-A6C34878D82A}">
                    <a16:rowId xmlns:a16="http://schemas.microsoft.com/office/drawing/2014/main" val="2523954161"/>
                  </a:ext>
                </a:extLst>
              </a:tr>
            </a:tbl>
          </a:graphicData>
        </a:graphic>
      </p:graphicFrame>
      <p:graphicFrame>
        <p:nvGraphicFramePr>
          <p:cNvPr id="5" name="Table 4">
            <a:extLst>
              <a:ext uri="{FF2B5EF4-FFF2-40B4-BE49-F238E27FC236}">
                <a16:creationId xmlns:a16="http://schemas.microsoft.com/office/drawing/2014/main" id="{06780F9B-093B-EE07-92F9-4BC1A5E2FDB1}"/>
              </a:ext>
            </a:extLst>
          </p:cNvPr>
          <p:cNvGraphicFramePr>
            <a:graphicFrameLocks noGrp="1"/>
          </p:cNvGraphicFramePr>
          <p:nvPr/>
        </p:nvGraphicFramePr>
        <p:xfrm>
          <a:off x="4786605" y="1135743"/>
          <a:ext cx="4204995" cy="5440680"/>
        </p:xfrm>
        <a:graphic>
          <a:graphicData uri="http://schemas.openxmlformats.org/drawingml/2006/table">
            <a:tbl>
              <a:tblPr firstRow="1" bandRow="1">
                <a:tableStyleId>{93296810-A885-4BE3-A3E7-6D5BEEA58F35}</a:tableStyleId>
              </a:tblPr>
              <a:tblGrid>
                <a:gridCol w="2945363">
                  <a:extLst>
                    <a:ext uri="{9D8B030D-6E8A-4147-A177-3AD203B41FA5}">
                      <a16:colId xmlns:a16="http://schemas.microsoft.com/office/drawing/2014/main" val="1365232310"/>
                    </a:ext>
                  </a:extLst>
                </a:gridCol>
                <a:gridCol w="587829">
                  <a:extLst>
                    <a:ext uri="{9D8B030D-6E8A-4147-A177-3AD203B41FA5}">
                      <a16:colId xmlns:a16="http://schemas.microsoft.com/office/drawing/2014/main" val="338224732"/>
                    </a:ext>
                  </a:extLst>
                </a:gridCol>
                <a:gridCol w="671803">
                  <a:extLst>
                    <a:ext uri="{9D8B030D-6E8A-4147-A177-3AD203B41FA5}">
                      <a16:colId xmlns:a16="http://schemas.microsoft.com/office/drawing/2014/main" val="2482845123"/>
                    </a:ext>
                  </a:extLst>
                </a:gridCol>
              </a:tblGrid>
              <a:tr h="0">
                <a:tc>
                  <a:txBody>
                    <a:bodyPr/>
                    <a:lstStyle/>
                    <a:p>
                      <a:pPr algn="ctr"/>
                      <a:r>
                        <a:rPr lang="en-US" sz="1350" dirty="0">
                          <a:solidFill>
                            <a:schemeClr val="accent3"/>
                          </a:solidFill>
                          <a:latin typeface="+mn-lt"/>
                        </a:rPr>
                        <a:t>Service</a:t>
                      </a:r>
                    </a:p>
                  </a:txBody>
                  <a:tcPr anchor="ctr">
                    <a:solidFill>
                      <a:schemeClr val="accent1"/>
                    </a:solidFill>
                  </a:tcPr>
                </a:tc>
                <a:tc>
                  <a:txBody>
                    <a:bodyPr/>
                    <a:lstStyle/>
                    <a:p>
                      <a:pPr algn="ctr"/>
                      <a:r>
                        <a:rPr lang="en-US" sz="1350" dirty="0">
                          <a:solidFill>
                            <a:schemeClr val="accent3"/>
                          </a:solidFill>
                          <a:latin typeface="+mn-lt"/>
                        </a:rPr>
                        <a:t>Total Sat.</a:t>
                      </a:r>
                    </a:p>
                  </a:txBody>
                  <a:tcPr anchor="ctr">
                    <a:solidFill>
                      <a:schemeClr val="accent1"/>
                    </a:solidFill>
                  </a:tcPr>
                </a:tc>
                <a:tc>
                  <a:txBody>
                    <a:bodyPr/>
                    <a:lstStyle/>
                    <a:p>
                      <a:pPr algn="ctr"/>
                      <a:r>
                        <a:rPr lang="en-US" sz="1350" dirty="0">
                          <a:solidFill>
                            <a:schemeClr val="accent3"/>
                          </a:solidFill>
                          <a:latin typeface="+mn-lt"/>
                        </a:rPr>
                        <a:t>Total </a:t>
                      </a:r>
                      <a:r>
                        <a:rPr lang="en-US" sz="1350" dirty="0" err="1">
                          <a:solidFill>
                            <a:schemeClr val="accent3"/>
                          </a:solidFill>
                          <a:latin typeface="+mn-lt"/>
                        </a:rPr>
                        <a:t>Dissat</a:t>
                      </a:r>
                      <a:r>
                        <a:rPr lang="en-US" sz="1350" dirty="0">
                          <a:solidFill>
                            <a:schemeClr val="accent3"/>
                          </a:solidFill>
                          <a:latin typeface="+mn-lt"/>
                        </a:rPr>
                        <a:t>.</a:t>
                      </a:r>
                    </a:p>
                  </a:txBody>
                  <a:tcPr anchor="ctr">
                    <a:solidFill>
                      <a:schemeClr val="accent4"/>
                    </a:solidFill>
                  </a:tcPr>
                </a:tc>
                <a:extLst>
                  <a:ext uri="{0D108BD9-81ED-4DB2-BD59-A6C34878D82A}">
                    <a16:rowId xmlns:a16="http://schemas.microsoft.com/office/drawing/2014/main" val="4271597881"/>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Keeping the community informed about important City programs</a:t>
                      </a:r>
                    </a:p>
                  </a:txBody>
                  <a:tcPr marT="0" marB="0" anchor="ctr"/>
                </a:tc>
                <a:tc>
                  <a:txBody>
                    <a:bodyPr/>
                    <a:lstStyle/>
                    <a:p>
                      <a:pPr marL="0" algn="ctr" defTabSz="914400" rtl="0" eaLnBrk="1" fontAlgn="ctr" latinLnBrk="0" hangingPunct="1"/>
                      <a:r>
                        <a:rPr lang="en-US" sz="1350" b="1" i="0" u="none" strike="noStrike" kern="1200" dirty="0">
                          <a:solidFill>
                            <a:schemeClr val="accent1"/>
                          </a:solidFill>
                          <a:effectLst/>
                          <a:latin typeface="+mn-lt"/>
                          <a:ea typeface="+mn-ea"/>
                          <a:cs typeface="+mn-cs"/>
                        </a:rPr>
                        <a:t>69%</a:t>
                      </a:r>
                    </a:p>
                  </a:txBody>
                  <a:tcPr marT="0" marB="0" anchor="ctr"/>
                </a:tc>
                <a:tc>
                  <a:txBody>
                    <a:bodyPr/>
                    <a:lstStyle/>
                    <a:p>
                      <a:pPr marL="0" algn="ctr" defTabSz="914400" rtl="0" eaLnBrk="1" fontAlgn="ctr" latinLnBrk="0" hangingPunct="1"/>
                      <a:r>
                        <a:rPr lang="en-US" sz="1350" b="1" i="0" u="none" strike="noStrike" kern="1200" dirty="0">
                          <a:solidFill>
                            <a:schemeClr val="accent4"/>
                          </a:solidFill>
                          <a:effectLst/>
                          <a:latin typeface="+mn-lt"/>
                          <a:ea typeface="+mn-ea"/>
                          <a:cs typeface="+mn-cs"/>
                        </a:rPr>
                        <a:t>31%</a:t>
                      </a:r>
                    </a:p>
                  </a:txBody>
                  <a:tcPr marT="0" marB="0" anchor="ctr"/>
                </a:tc>
                <a:extLst>
                  <a:ext uri="{0D108BD9-81ED-4DB2-BD59-A6C34878D82A}">
                    <a16:rowId xmlns:a16="http://schemas.microsoft.com/office/drawing/2014/main" val="3771792082"/>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Providing programs services for children and youth</a:t>
                      </a:r>
                    </a:p>
                  </a:txBody>
                  <a:tcPr marT="0" marB="0" anchor="ctr"/>
                </a:tc>
                <a:tc>
                  <a:txBody>
                    <a:bodyPr/>
                    <a:lstStyle/>
                    <a:p>
                      <a:pPr marL="0" algn="ctr" defTabSz="914400" rtl="0" eaLnBrk="1" fontAlgn="ctr" latinLnBrk="0" hangingPunct="1"/>
                      <a:r>
                        <a:rPr lang="en-US" sz="1350" b="1" i="0" u="none" strike="noStrike" kern="1200" dirty="0">
                          <a:solidFill>
                            <a:schemeClr val="accent1"/>
                          </a:solidFill>
                          <a:effectLst/>
                          <a:latin typeface="+mn-lt"/>
                          <a:ea typeface="+mn-ea"/>
                          <a:cs typeface="+mn-cs"/>
                        </a:rPr>
                        <a:t>69%</a:t>
                      </a:r>
                    </a:p>
                  </a:txBody>
                  <a:tcPr marT="0" marB="0" anchor="ctr"/>
                </a:tc>
                <a:tc>
                  <a:txBody>
                    <a:bodyPr/>
                    <a:lstStyle/>
                    <a:p>
                      <a:pPr marL="0" algn="ctr" defTabSz="914400" rtl="0" eaLnBrk="1" fontAlgn="ctr" latinLnBrk="0" hangingPunct="1"/>
                      <a:r>
                        <a:rPr lang="en-US" sz="1350" b="1" i="0" u="none" strike="noStrike" kern="1200" dirty="0">
                          <a:solidFill>
                            <a:schemeClr val="accent4"/>
                          </a:solidFill>
                          <a:effectLst/>
                          <a:latin typeface="+mn-lt"/>
                          <a:ea typeface="+mn-ea"/>
                          <a:cs typeface="+mn-cs"/>
                        </a:rPr>
                        <a:t>31%</a:t>
                      </a:r>
                    </a:p>
                  </a:txBody>
                  <a:tcPr marT="0" marB="0" anchor="ctr"/>
                </a:tc>
                <a:extLst>
                  <a:ext uri="{0D108BD9-81ED-4DB2-BD59-A6C34878D82A}">
                    <a16:rowId xmlns:a16="http://schemas.microsoft.com/office/drawing/2014/main" val="239129971"/>
                  </a:ext>
                </a:extLst>
              </a:tr>
              <a:tr h="0">
                <a:tc>
                  <a:txBody>
                    <a:bodyPr/>
                    <a:lstStyle/>
                    <a:p>
                      <a:pPr marL="0" algn="l" defTabSz="914400" rtl="0" eaLnBrk="1" fontAlgn="ctr" latinLnBrk="0" hangingPunct="1"/>
                      <a:r>
                        <a:rPr lang="en-US" sz="1350" b="0" i="0" u="none" strike="noStrike" kern="1200">
                          <a:solidFill>
                            <a:srgbClr val="000000"/>
                          </a:solidFill>
                          <a:effectLst/>
                          <a:latin typeface="+mn-lt"/>
                          <a:ea typeface="+mn-ea"/>
                          <a:cs typeface="+mn-cs"/>
                        </a:rPr>
                        <a:t>Providing opportunities to be involved in City government</a:t>
                      </a:r>
                    </a:p>
                  </a:txBody>
                  <a:tcPr marT="0" marB="0" anchor="ctr"/>
                </a:tc>
                <a:tc>
                  <a:txBody>
                    <a:bodyPr/>
                    <a:lstStyle/>
                    <a:p>
                      <a:pPr marL="0" algn="ctr" defTabSz="914400" rtl="0" eaLnBrk="1" fontAlgn="ctr" latinLnBrk="0" hangingPunct="1"/>
                      <a:r>
                        <a:rPr lang="en-US" sz="1350" b="1" i="0" u="none" strike="noStrike" kern="1200">
                          <a:solidFill>
                            <a:schemeClr val="accent1"/>
                          </a:solidFill>
                          <a:effectLst/>
                          <a:latin typeface="+mn-lt"/>
                          <a:ea typeface="+mn-ea"/>
                          <a:cs typeface="+mn-cs"/>
                        </a:rPr>
                        <a:t>68%</a:t>
                      </a:r>
                    </a:p>
                  </a:txBody>
                  <a:tcPr marT="0" marB="0" anchor="ctr"/>
                </a:tc>
                <a:tc>
                  <a:txBody>
                    <a:bodyPr/>
                    <a:lstStyle/>
                    <a:p>
                      <a:pPr marL="0" algn="ctr" defTabSz="914400" rtl="0" eaLnBrk="1" fontAlgn="ctr" latinLnBrk="0" hangingPunct="1"/>
                      <a:r>
                        <a:rPr lang="en-US" sz="1350" b="1" i="0" u="none" strike="noStrike" kern="1200">
                          <a:solidFill>
                            <a:schemeClr val="accent4"/>
                          </a:solidFill>
                          <a:effectLst/>
                          <a:latin typeface="+mn-lt"/>
                          <a:ea typeface="+mn-ea"/>
                          <a:cs typeface="+mn-cs"/>
                        </a:rPr>
                        <a:t>32%</a:t>
                      </a:r>
                    </a:p>
                  </a:txBody>
                  <a:tcPr marT="0" marB="0" anchor="ctr"/>
                </a:tc>
                <a:extLst>
                  <a:ext uri="{0D108BD9-81ED-4DB2-BD59-A6C34878D82A}">
                    <a16:rowId xmlns:a16="http://schemas.microsoft.com/office/drawing/2014/main" val="4070272615"/>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Removing blight and illegal dumping</a:t>
                      </a:r>
                    </a:p>
                  </a:txBody>
                  <a:tcPr marT="0" marB="0" anchor="ctr"/>
                </a:tc>
                <a:tc>
                  <a:txBody>
                    <a:bodyPr/>
                    <a:lstStyle/>
                    <a:p>
                      <a:pPr marL="0" algn="ctr" defTabSz="914400" rtl="0" eaLnBrk="1" fontAlgn="ctr" latinLnBrk="0" hangingPunct="1"/>
                      <a:r>
                        <a:rPr lang="en-US" sz="1350" b="1" i="0" u="none" strike="noStrike" kern="1200" dirty="0">
                          <a:solidFill>
                            <a:schemeClr val="accent1"/>
                          </a:solidFill>
                          <a:effectLst/>
                          <a:latin typeface="+mn-lt"/>
                          <a:ea typeface="+mn-ea"/>
                          <a:cs typeface="+mn-cs"/>
                        </a:rPr>
                        <a:t>66%</a:t>
                      </a:r>
                    </a:p>
                  </a:txBody>
                  <a:tcPr marT="0" marB="0" anchor="ctr"/>
                </a:tc>
                <a:tc>
                  <a:txBody>
                    <a:bodyPr/>
                    <a:lstStyle/>
                    <a:p>
                      <a:pPr marL="0" algn="ctr" defTabSz="914400" rtl="0" eaLnBrk="1" fontAlgn="ctr" latinLnBrk="0" hangingPunct="1"/>
                      <a:r>
                        <a:rPr lang="en-US" sz="1350" b="1" i="0" u="none" strike="noStrike" kern="1200" dirty="0">
                          <a:solidFill>
                            <a:schemeClr val="accent4"/>
                          </a:solidFill>
                          <a:effectLst/>
                          <a:latin typeface="+mn-lt"/>
                          <a:ea typeface="+mn-ea"/>
                          <a:cs typeface="+mn-cs"/>
                        </a:rPr>
                        <a:t>34%</a:t>
                      </a:r>
                    </a:p>
                  </a:txBody>
                  <a:tcPr marT="0" marB="0" anchor="ctr"/>
                </a:tc>
                <a:extLst>
                  <a:ext uri="{0D108BD9-81ED-4DB2-BD59-A6C34878D82A}">
                    <a16:rowId xmlns:a16="http://schemas.microsoft.com/office/drawing/2014/main" val="1529461597"/>
                  </a:ext>
                </a:extLst>
              </a:tr>
              <a:tr h="0">
                <a:tc>
                  <a:txBody>
                    <a:bodyPr/>
                    <a:lstStyle/>
                    <a:p>
                      <a:pPr marL="0" algn="l" defTabSz="914400" rtl="0" eaLnBrk="1" fontAlgn="ctr" latinLnBrk="0" hangingPunct="1"/>
                      <a:r>
                        <a:rPr lang="en-US" sz="1350" b="0" i="0" u="none" strike="noStrike" kern="1200">
                          <a:solidFill>
                            <a:srgbClr val="000000"/>
                          </a:solidFill>
                          <a:effectLst/>
                          <a:latin typeface="+mn-lt"/>
                          <a:ea typeface="+mn-ea"/>
                          <a:cs typeface="+mn-cs"/>
                        </a:rPr>
                        <a:t>Providing bicycle lanes and paths</a:t>
                      </a:r>
                    </a:p>
                  </a:txBody>
                  <a:tcPr marT="0" marB="0" anchor="ctr"/>
                </a:tc>
                <a:tc>
                  <a:txBody>
                    <a:bodyPr/>
                    <a:lstStyle/>
                    <a:p>
                      <a:pPr marL="0" algn="ctr" defTabSz="914400" rtl="0" eaLnBrk="1" fontAlgn="ctr" latinLnBrk="0" hangingPunct="1"/>
                      <a:r>
                        <a:rPr lang="en-US" sz="1350" b="1" i="0" u="none" strike="noStrike" kern="1200">
                          <a:solidFill>
                            <a:schemeClr val="accent1"/>
                          </a:solidFill>
                          <a:effectLst/>
                          <a:latin typeface="+mn-lt"/>
                          <a:ea typeface="+mn-ea"/>
                          <a:cs typeface="+mn-cs"/>
                        </a:rPr>
                        <a:t>65%</a:t>
                      </a:r>
                    </a:p>
                  </a:txBody>
                  <a:tcPr marT="0" marB="0" anchor="ctr"/>
                </a:tc>
                <a:tc>
                  <a:txBody>
                    <a:bodyPr/>
                    <a:lstStyle/>
                    <a:p>
                      <a:pPr marL="0" algn="ctr" defTabSz="914400" rtl="0" eaLnBrk="1" fontAlgn="ctr" latinLnBrk="0" hangingPunct="1"/>
                      <a:r>
                        <a:rPr lang="en-US" sz="1350" b="1" i="0" u="none" strike="noStrike" kern="1200">
                          <a:solidFill>
                            <a:schemeClr val="accent4"/>
                          </a:solidFill>
                          <a:effectLst/>
                          <a:latin typeface="+mn-lt"/>
                          <a:ea typeface="+mn-ea"/>
                          <a:cs typeface="+mn-cs"/>
                        </a:rPr>
                        <a:t>35%</a:t>
                      </a:r>
                    </a:p>
                  </a:txBody>
                  <a:tcPr marT="0" marB="0" anchor="ctr"/>
                </a:tc>
                <a:extLst>
                  <a:ext uri="{0D108BD9-81ED-4DB2-BD59-A6C34878D82A}">
                    <a16:rowId xmlns:a16="http://schemas.microsoft.com/office/drawing/2014/main" val="1315688300"/>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Maintaining public parks in good physical condition</a:t>
                      </a:r>
                    </a:p>
                  </a:txBody>
                  <a:tcPr marT="0" marB="0" anchor="ctr"/>
                </a:tc>
                <a:tc>
                  <a:txBody>
                    <a:bodyPr/>
                    <a:lstStyle/>
                    <a:p>
                      <a:pPr marL="0" algn="ctr" defTabSz="914400" rtl="0" eaLnBrk="1" fontAlgn="ctr" latinLnBrk="0" hangingPunct="1"/>
                      <a:r>
                        <a:rPr lang="en-US" sz="1350" b="1" i="0" u="none" strike="noStrike" kern="1200" dirty="0">
                          <a:solidFill>
                            <a:schemeClr val="accent1"/>
                          </a:solidFill>
                          <a:effectLst/>
                          <a:latin typeface="+mn-lt"/>
                          <a:ea typeface="+mn-ea"/>
                          <a:cs typeface="+mn-cs"/>
                        </a:rPr>
                        <a:t>65%</a:t>
                      </a:r>
                    </a:p>
                  </a:txBody>
                  <a:tcPr marT="0" marB="0" anchor="ctr"/>
                </a:tc>
                <a:tc>
                  <a:txBody>
                    <a:bodyPr/>
                    <a:lstStyle/>
                    <a:p>
                      <a:pPr marL="0" algn="ctr" defTabSz="914400" rtl="0" eaLnBrk="1" fontAlgn="ctr" latinLnBrk="0" hangingPunct="1"/>
                      <a:r>
                        <a:rPr lang="en-US" sz="1350" b="1" i="0" u="none" strike="noStrike" kern="1200">
                          <a:solidFill>
                            <a:schemeClr val="accent4"/>
                          </a:solidFill>
                          <a:effectLst/>
                          <a:latin typeface="+mn-lt"/>
                          <a:ea typeface="+mn-ea"/>
                          <a:cs typeface="+mn-cs"/>
                        </a:rPr>
                        <a:t>35%</a:t>
                      </a:r>
                    </a:p>
                  </a:txBody>
                  <a:tcPr marT="0" marB="0" anchor="ctr"/>
                </a:tc>
                <a:extLst>
                  <a:ext uri="{0D108BD9-81ED-4DB2-BD59-A6C34878D82A}">
                    <a16:rowId xmlns:a16="http://schemas.microsoft.com/office/drawing/2014/main" val="3618868546"/>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Maintaining sidewalks and other pedestrian walkways</a:t>
                      </a:r>
                    </a:p>
                  </a:txBody>
                  <a:tcPr marT="0" marB="0" anchor="ctr"/>
                </a:tc>
                <a:tc>
                  <a:txBody>
                    <a:bodyPr/>
                    <a:lstStyle/>
                    <a:p>
                      <a:pPr marL="0" algn="ctr" defTabSz="914400" rtl="0" eaLnBrk="1" fontAlgn="ctr" latinLnBrk="0" hangingPunct="1"/>
                      <a:r>
                        <a:rPr lang="en-US" sz="1350" b="1" i="0" u="none" strike="noStrike" kern="1200">
                          <a:solidFill>
                            <a:schemeClr val="accent1"/>
                          </a:solidFill>
                          <a:effectLst/>
                          <a:latin typeface="+mn-lt"/>
                          <a:ea typeface="+mn-ea"/>
                          <a:cs typeface="+mn-cs"/>
                        </a:rPr>
                        <a:t>63%</a:t>
                      </a:r>
                    </a:p>
                  </a:txBody>
                  <a:tcPr marT="0" marB="0" anchor="ctr"/>
                </a:tc>
                <a:tc>
                  <a:txBody>
                    <a:bodyPr/>
                    <a:lstStyle/>
                    <a:p>
                      <a:pPr marL="0" algn="ctr" defTabSz="914400" rtl="0" eaLnBrk="1" fontAlgn="ctr" latinLnBrk="0" hangingPunct="1"/>
                      <a:r>
                        <a:rPr lang="en-US" sz="1350" b="1" i="0" u="none" strike="noStrike" kern="1200" dirty="0">
                          <a:solidFill>
                            <a:schemeClr val="accent4"/>
                          </a:solidFill>
                          <a:effectLst/>
                          <a:latin typeface="+mn-lt"/>
                          <a:ea typeface="+mn-ea"/>
                          <a:cs typeface="+mn-cs"/>
                        </a:rPr>
                        <a:t>37%</a:t>
                      </a:r>
                    </a:p>
                  </a:txBody>
                  <a:tcPr marT="0" marB="0" anchor="ctr"/>
                </a:tc>
                <a:extLst>
                  <a:ext uri="{0D108BD9-81ED-4DB2-BD59-A6C34878D82A}">
                    <a16:rowId xmlns:a16="http://schemas.microsoft.com/office/drawing/2014/main" val="1026164504"/>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Enforcing traffic laws to protect the safety of pedestrians, cyclists, and drivers</a:t>
                      </a:r>
                    </a:p>
                  </a:txBody>
                  <a:tcPr marT="0" marB="0" anchor="ctr"/>
                </a:tc>
                <a:tc>
                  <a:txBody>
                    <a:bodyPr/>
                    <a:lstStyle/>
                    <a:p>
                      <a:pPr marL="0" algn="ctr" defTabSz="914400" rtl="0" eaLnBrk="1" fontAlgn="ctr" latinLnBrk="0" hangingPunct="1"/>
                      <a:r>
                        <a:rPr lang="en-US" sz="1350" b="1" i="0" u="none" strike="noStrike" kern="1200" dirty="0">
                          <a:solidFill>
                            <a:schemeClr val="accent1"/>
                          </a:solidFill>
                          <a:effectLst/>
                          <a:latin typeface="+mn-lt"/>
                          <a:ea typeface="+mn-ea"/>
                          <a:cs typeface="+mn-cs"/>
                        </a:rPr>
                        <a:t>62%</a:t>
                      </a:r>
                    </a:p>
                  </a:txBody>
                  <a:tcPr marT="0" marB="0" anchor="ctr"/>
                </a:tc>
                <a:tc>
                  <a:txBody>
                    <a:bodyPr/>
                    <a:lstStyle/>
                    <a:p>
                      <a:pPr marL="0" algn="ctr" defTabSz="914400" rtl="0" eaLnBrk="1" fontAlgn="ctr" latinLnBrk="0" hangingPunct="1"/>
                      <a:r>
                        <a:rPr lang="en-US" sz="1350" b="1" i="0" u="none" strike="noStrike" kern="1200" dirty="0">
                          <a:solidFill>
                            <a:schemeClr val="accent4"/>
                          </a:solidFill>
                          <a:effectLst/>
                          <a:latin typeface="+mn-lt"/>
                          <a:ea typeface="+mn-ea"/>
                          <a:cs typeface="+mn-cs"/>
                        </a:rPr>
                        <a:t>38%</a:t>
                      </a:r>
                    </a:p>
                  </a:txBody>
                  <a:tcPr marT="0" marB="0" anchor="ctr"/>
                </a:tc>
                <a:extLst>
                  <a:ext uri="{0D108BD9-81ED-4DB2-BD59-A6C34878D82A}">
                    <a16:rowId xmlns:a16="http://schemas.microsoft.com/office/drawing/2014/main" val="1475841916"/>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Providing services to people who are unhoused</a:t>
                      </a:r>
                    </a:p>
                  </a:txBody>
                  <a:tcPr marT="0" marB="0" anchor="ctr"/>
                </a:tc>
                <a:tc>
                  <a:txBody>
                    <a:bodyPr/>
                    <a:lstStyle/>
                    <a:p>
                      <a:pPr marL="0" algn="ctr" defTabSz="914400" rtl="0" eaLnBrk="1" fontAlgn="ctr" latinLnBrk="0" hangingPunct="1"/>
                      <a:r>
                        <a:rPr lang="en-US" sz="1350" b="1" i="0" u="none" strike="noStrike" kern="1200">
                          <a:solidFill>
                            <a:schemeClr val="accent1"/>
                          </a:solidFill>
                          <a:effectLst/>
                          <a:latin typeface="+mn-lt"/>
                          <a:ea typeface="+mn-ea"/>
                          <a:cs typeface="+mn-cs"/>
                        </a:rPr>
                        <a:t>61%</a:t>
                      </a:r>
                    </a:p>
                  </a:txBody>
                  <a:tcPr marT="0" marB="0" anchor="ctr"/>
                </a:tc>
                <a:tc>
                  <a:txBody>
                    <a:bodyPr/>
                    <a:lstStyle/>
                    <a:p>
                      <a:pPr marL="0" algn="ctr" defTabSz="914400" rtl="0" eaLnBrk="1" fontAlgn="ctr" latinLnBrk="0" hangingPunct="1"/>
                      <a:r>
                        <a:rPr lang="en-US" sz="1350" b="1" i="0" u="none" strike="noStrike" kern="1200" dirty="0">
                          <a:solidFill>
                            <a:schemeClr val="accent4"/>
                          </a:solidFill>
                          <a:effectLst/>
                          <a:latin typeface="+mn-lt"/>
                          <a:ea typeface="+mn-ea"/>
                          <a:cs typeface="+mn-cs"/>
                        </a:rPr>
                        <a:t>39%</a:t>
                      </a:r>
                    </a:p>
                  </a:txBody>
                  <a:tcPr marT="0" marB="0" anchor="ctr"/>
                </a:tc>
                <a:extLst>
                  <a:ext uri="{0D108BD9-81ED-4DB2-BD59-A6C34878D82A}">
                    <a16:rowId xmlns:a16="http://schemas.microsoft.com/office/drawing/2014/main" val="2886381463"/>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Recruiting new businesses and companies to the city</a:t>
                      </a:r>
                    </a:p>
                  </a:txBody>
                  <a:tcPr marT="0" marB="0" anchor="ctr"/>
                </a:tc>
                <a:tc>
                  <a:txBody>
                    <a:bodyPr/>
                    <a:lstStyle/>
                    <a:p>
                      <a:pPr marL="0" algn="ctr" defTabSz="914400" rtl="0" eaLnBrk="1" fontAlgn="ctr" latinLnBrk="0" hangingPunct="1"/>
                      <a:r>
                        <a:rPr lang="en-US" sz="1350" b="1" i="0" u="none" strike="noStrike" kern="1200" dirty="0">
                          <a:solidFill>
                            <a:schemeClr val="accent1"/>
                          </a:solidFill>
                          <a:effectLst/>
                          <a:latin typeface="+mn-lt"/>
                          <a:ea typeface="+mn-ea"/>
                          <a:cs typeface="+mn-cs"/>
                        </a:rPr>
                        <a:t>60%</a:t>
                      </a:r>
                    </a:p>
                  </a:txBody>
                  <a:tcPr marT="0" marB="0" anchor="ctr"/>
                </a:tc>
                <a:tc>
                  <a:txBody>
                    <a:bodyPr/>
                    <a:lstStyle/>
                    <a:p>
                      <a:pPr marL="0" algn="ctr" defTabSz="914400" rtl="0" eaLnBrk="1" fontAlgn="ctr" latinLnBrk="0" hangingPunct="1"/>
                      <a:r>
                        <a:rPr lang="en-US" sz="1350" b="1" i="0" u="none" strike="noStrike" kern="1200" dirty="0">
                          <a:solidFill>
                            <a:schemeClr val="accent4"/>
                          </a:solidFill>
                          <a:effectLst/>
                          <a:latin typeface="+mn-lt"/>
                          <a:ea typeface="+mn-ea"/>
                          <a:cs typeface="+mn-cs"/>
                        </a:rPr>
                        <a:t>40%</a:t>
                      </a:r>
                    </a:p>
                  </a:txBody>
                  <a:tcPr marT="0" marB="0" anchor="ctr"/>
                </a:tc>
                <a:extLst>
                  <a:ext uri="{0D108BD9-81ED-4DB2-BD59-A6C34878D82A}">
                    <a16:rowId xmlns:a16="http://schemas.microsoft.com/office/drawing/2014/main" val="3637455845"/>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Paving and repairing streets and roads</a:t>
                      </a:r>
                    </a:p>
                  </a:txBody>
                  <a:tcPr marT="0" marB="0" anchor="ctr"/>
                </a:tc>
                <a:tc>
                  <a:txBody>
                    <a:bodyPr/>
                    <a:lstStyle/>
                    <a:p>
                      <a:pPr marL="0" algn="ctr" defTabSz="914400" rtl="0" eaLnBrk="1" fontAlgn="ctr" latinLnBrk="0" hangingPunct="1"/>
                      <a:r>
                        <a:rPr lang="en-US" sz="1350" b="1" i="0" u="none" strike="noStrike" kern="1200" dirty="0">
                          <a:solidFill>
                            <a:schemeClr val="accent1"/>
                          </a:solidFill>
                          <a:effectLst/>
                          <a:latin typeface="+mn-lt"/>
                          <a:ea typeface="+mn-ea"/>
                          <a:cs typeface="+mn-cs"/>
                        </a:rPr>
                        <a:t>59%</a:t>
                      </a:r>
                    </a:p>
                  </a:txBody>
                  <a:tcPr marT="0" marB="0" anchor="ctr"/>
                </a:tc>
                <a:tc>
                  <a:txBody>
                    <a:bodyPr/>
                    <a:lstStyle/>
                    <a:p>
                      <a:pPr marL="0" algn="ctr" defTabSz="914400" rtl="0" eaLnBrk="1" fontAlgn="ctr" latinLnBrk="0" hangingPunct="1"/>
                      <a:r>
                        <a:rPr lang="en-US" sz="1350" b="1" i="0" u="none" strike="noStrike" kern="1200" dirty="0">
                          <a:solidFill>
                            <a:schemeClr val="accent4"/>
                          </a:solidFill>
                          <a:effectLst/>
                          <a:latin typeface="+mn-lt"/>
                          <a:ea typeface="+mn-ea"/>
                          <a:cs typeface="+mn-cs"/>
                        </a:rPr>
                        <a:t>41%</a:t>
                      </a:r>
                    </a:p>
                  </a:txBody>
                  <a:tcPr marT="0" marB="0" anchor="ctr"/>
                </a:tc>
                <a:extLst>
                  <a:ext uri="{0D108BD9-81ED-4DB2-BD59-A6C34878D82A}">
                    <a16:rowId xmlns:a16="http://schemas.microsoft.com/office/drawing/2014/main" val="1722571025"/>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Providing rental assistance to make housing more affordable</a:t>
                      </a:r>
                    </a:p>
                  </a:txBody>
                  <a:tcPr marT="0" marB="0" anchor="ctr"/>
                </a:tc>
                <a:tc>
                  <a:txBody>
                    <a:bodyPr/>
                    <a:lstStyle/>
                    <a:p>
                      <a:pPr marL="0" algn="ctr" defTabSz="914400" rtl="0" eaLnBrk="1" fontAlgn="ctr" latinLnBrk="0" hangingPunct="1"/>
                      <a:r>
                        <a:rPr lang="en-US" sz="1350" b="1" i="0" u="none" strike="noStrike" kern="1200" dirty="0">
                          <a:solidFill>
                            <a:schemeClr val="accent1"/>
                          </a:solidFill>
                          <a:effectLst/>
                          <a:latin typeface="+mn-lt"/>
                          <a:ea typeface="+mn-ea"/>
                          <a:cs typeface="+mn-cs"/>
                        </a:rPr>
                        <a:t>56%</a:t>
                      </a:r>
                    </a:p>
                  </a:txBody>
                  <a:tcPr marT="0" marB="0" anchor="ctr"/>
                </a:tc>
                <a:tc>
                  <a:txBody>
                    <a:bodyPr/>
                    <a:lstStyle/>
                    <a:p>
                      <a:pPr marL="0" algn="ctr" defTabSz="914400" rtl="0" eaLnBrk="1" fontAlgn="ctr" latinLnBrk="0" hangingPunct="1"/>
                      <a:r>
                        <a:rPr lang="en-US" sz="1350" b="1" i="0" u="none" strike="noStrike" kern="1200" dirty="0">
                          <a:solidFill>
                            <a:schemeClr val="accent4"/>
                          </a:solidFill>
                          <a:effectLst/>
                          <a:latin typeface="+mn-lt"/>
                          <a:ea typeface="+mn-ea"/>
                          <a:cs typeface="+mn-cs"/>
                        </a:rPr>
                        <a:t>44%</a:t>
                      </a:r>
                    </a:p>
                  </a:txBody>
                  <a:tcPr marT="0" marB="0" anchor="ctr"/>
                </a:tc>
                <a:extLst>
                  <a:ext uri="{0D108BD9-81ED-4DB2-BD59-A6C34878D82A}">
                    <a16:rowId xmlns:a16="http://schemas.microsoft.com/office/drawing/2014/main" val="1594176997"/>
                  </a:ext>
                </a:extLst>
              </a:tr>
              <a:tr h="0">
                <a:tc>
                  <a:txBody>
                    <a:bodyPr/>
                    <a:lstStyle/>
                    <a:p>
                      <a:pPr marL="0" algn="l" defTabSz="914400" rtl="0" eaLnBrk="1" fontAlgn="ctr" latinLnBrk="0" hangingPunct="1"/>
                      <a:r>
                        <a:rPr lang="en-US" sz="1350" b="0" i="0" u="none" strike="noStrike" kern="1200" dirty="0">
                          <a:solidFill>
                            <a:srgbClr val="000000"/>
                          </a:solidFill>
                          <a:effectLst/>
                          <a:latin typeface="+mn-lt"/>
                          <a:ea typeface="+mn-ea"/>
                          <a:cs typeface="+mn-cs"/>
                        </a:rPr>
                        <a:t>Developing policies to support affordable housing</a:t>
                      </a:r>
                    </a:p>
                  </a:txBody>
                  <a:tcPr marT="0" marB="0" anchor="ctr"/>
                </a:tc>
                <a:tc>
                  <a:txBody>
                    <a:bodyPr/>
                    <a:lstStyle/>
                    <a:p>
                      <a:pPr marL="0" algn="ctr" defTabSz="914400" rtl="0" eaLnBrk="1" fontAlgn="ctr" latinLnBrk="0" hangingPunct="1"/>
                      <a:r>
                        <a:rPr lang="en-US" sz="1350" b="1" i="0" u="none" strike="noStrike" kern="1200" dirty="0">
                          <a:solidFill>
                            <a:schemeClr val="accent1"/>
                          </a:solidFill>
                          <a:effectLst/>
                          <a:latin typeface="+mn-lt"/>
                          <a:ea typeface="+mn-ea"/>
                          <a:cs typeface="+mn-cs"/>
                        </a:rPr>
                        <a:t>53%</a:t>
                      </a:r>
                    </a:p>
                  </a:txBody>
                  <a:tcPr marT="0" marB="0" anchor="ctr"/>
                </a:tc>
                <a:tc>
                  <a:txBody>
                    <a:bodyPr/>
                    <a:lstStyle/>
                    <a:p>
                      <a:pPr marL="0" algn="ctr" defTabSz="914400" rtl="0" eaLnBrk="1" fontAlgn="ctr" latinLnBrk="0" hangingPunct="1"/>
                      <a:r>
                        <a:rPr lang="en-US" sz="1350" b="1" i="0" u="none" strike="noStrike" kern="1200" dirty="0">
                          <a:solidFill>
                            <a:schemeClr val="accent4"/>
                          </a:solidFill>
                          <a:effectLst/>
                          <a:latin typeface="+mn-lt"/>
                          <a:ea typeface="+mn-ea"/>
                          <a:cs typeface="+mn-cs"/>
                        </a:rPr>
                        <a:t>47%</a:t>
                      </a:r>
                    </a:p>
                  </a:txBody>
                  <a:tcPr marT="0" marB="0" anchor="ctr"/>
                </a:tc>
                <a:extLst>
                  <a:ext uri="{0D108BD9-81ED-4DB2-BD59-A6C34878D82A}">
                    <a16:rowId xmlns:a16="http://schemas.microsoft.com/office/drawing/2014/main" val="2523954161"/>
                  </a:ext>
                </a:extLst>
              </a:tr>
            </a:tbl>
          </a:graphicData>
        </a:graphic>
      </p:graphicFrame>
    </p:spTree>
    <p:extLst>
      <p:ext uri="{BB962C8B-B14F-4D97-AF65-F5344CB8AC3E}">
        <p14:creationId xmlns:p14="http://schemas.microsoft.com/office/powerpoint/2010/main" val="3297106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F1556D-CE12-409B-973F-D29949B7EE05}"/>
              </a:ext>
            </a:extLst>
          </p:cNvPr>
          <p:cNvSpPr>
            <a:spLocks noGrp="1"/>
          </p:cNvSpPr>
          <p:nvPr>
            <p:ph type="body" sz="quarter" idx="10"/>
          </p:nvPr>
        </p:nvSpPr>
        <p:spPr>
          <a:xfrm>
            <a:off x="848128" y="6314650"/>
            <a:ext cx="8281358" cy="398207"/>
          </a:xfrm>
        </p:spPr>
        <p:txBody>
          <a:bodyPr/>
          <a:lstStyle/>
          <a:p>
            <a:pPr>
              <a:lnSpc>
                <a:spcPts val="800"/>
              </a:lnSpc>
            </a:pPr>
            <a:r>
              <a:rPr lang="en-US" dirty="0"/>
              <a:t>Q7 &amp; Q8</a:t>
            </a:r>
          </a:p>
        </p:txBody>
      </p:sp>
      <p:graphicFrame>
        <p:nvGraphicFramePr>
          <p:cNvPr id="10" name="Chart 9">
            <a:extLst>
              <a:ext uri="{FF2B5EF4-FFF2-40B4-BE49-F238E27FC236}">
                <a16:creationId xmlns:a16="http://schemas.microsoft.com/office/drawing/2014/main" id="{F336F6F9-DF75-42E9-ABDA-7B5655BAED1A}"/>
              </a:ext>
            </a:extLst>
          </p:cNvPr>
          <p:cNvGraphicFramePr/>
          <p:nvPr/>
        </p:nvGraphicFramePr>
        <p:xfrm>
          <a:off x="185468" y="1058657"/>
          <a:ext cx="8773064" cy="5429076"/>
        </p:xfrm>
        <a:graphic>
          <a:graphicData uri="http://schemas.openxmlformats.org/drawingml/2006/chart">
            <c:chart xmlns:c="http://schemas.openxmlformats.org/drawingml/2006/chart" xmlns:r="http://schemas.openxmlformats.org/officeDocument/2006/relationships" r:id="rId2"/>
          </a:graphicData>
        </a:graphic>
      </p:graphicFrame>
      <p:sp>
        <p:nvSpPr>
          <p:cNvPr id="8" name="Speech Bubble: Rectangle with Corners Rounded 7">
            <a:extLst>
              <a:ext uri="{FF2B5EF4-FFF2-40B4-BE49-F238E27FC236}">
                <a16:creationId xmlns:a16="http://schemas.microsoft.com/office/drawing/2014/main" id="{ADF55055-6115-45A9-927B-6E50CC3830EE}"/>
              </a:ext>
            </a:extLst>
          </p:cNvPr>
          <p:cNvSpPr/>
          <p:nvPr/>
        </p:nvSpPr>
        <p:spPr>
          <a:xfrm>
            <a:off x="2221760" y="3289312"/>
            <a:ext cx="2220682" cy="802563"/>
          </a:xfrm>
          <a:prstGeom prst="wedgeRoundRectCallout">
            <a:avLst>
              <a:gd name="adj1" fmla="val 59283"/>
              <a:gd name="adj2" fmla="val -44216"/>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latin typeface="Calibri" panose="020F0502020204030204" pitchFamily="34" charset="0"/>
              </a:rPr>
              <a:t>Let’s zoom in to look at this more closely…</a:t>
            </a:r>
            <a:endParaRPr lang="en-US" sz="1600" dirty="0">
              <a:solidFill>
                <a:schemeClr val="accent4"/>
              </a:solidFill>
            </a:endParaRPr>
          </a:p>
        </p:txBody>
      </p:sp>
      <p:sp>
        <p:nvSpPr>
          <p:cNvPr id="11" name="Speech Bubble: Rectangle with Corners Rounded 10">
            <a:extLst>
              <a:ext uri="{FF2B5EF4-FFF2-40B4-BE49-F238E27FC236}">
                <a16:creationId xmlns:a16="http://schemas.microsoft.com/office/drawing/2014/main" id="{6DDF022F-3D3D-42EB-9DCB-B0A1B2BFFBA7}"/>
              </a:ext>
            </a:extLst>
          </p:cNvPr>
          <p:cNvSpPr/>
          <p:nvPr/>
        </p:nvSpPr>
        <p:spPr>
          <a:xfrm>
            <a:off x="4890782" y="1680540"/>
            <a:ext cx="3499071" cy="2191663"/>
          </a:xfrm>
          <a:prstGeom prst="wedgeRoundRectCallout">
            <a:avLst>
              <a:gd name="adj1" fmla="val 41636"/>
              <a:gd name="adj2" fmla="val -21429"/>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solidFill>
            </a:endParaRPr>
          </a:p>
        </p:txBody>
      </p:sp>
      <p:sp>
        <p:nvSpPr>
          <p:cNvPr id="4" name="Title 3">
            <a:extLst>
              <a:ext uri="{FF2B5EF4-FFF2-40B4-BE49-F238E27FC236}">
                <a16:creationId xmlns:a16="http://schemas.microsoft.com/office/drawing/2014/main" id="{7A0FDABB-C2B6-4A9A-BA06-8F3D30D1E2B8}"/>
              </a:ext>
            </a:extLst>
          </p:cNvPr>
          <p:cNvSpPr>
            <a:spLocks noGrp="1"/>
          </p:cNvSpPr>
          <p:nvPr>
            <p:ph type="title"/>
          </p:nvPr>
        </p:nvSpPr>
        <p:spPr/>
        <p:txBody>
          <a:bodyPr/>
          <a:lstStyle/>
          <a:p>
            <a:r>
              <a:rPr lang="en-US" sz="2800" dirty="0"/>
              <a:t>In general, there is a correlation between </a:t>
            </a:r>
            <a:br>
              <a:rPr lang="en-US" sz="2800" dirty="0"/>
            </a:br>
            <a:r>
              <a:rPr lang="en-US" sz="2800" dirty="0"/>
              <a:t>the “informed” satisfaction levels with city </a:t>
            </a:r>
            <a:br>
              <a:rPr lang="en-US" sz="2800" dirty="0"/>
            </a:br>
            <a:r>
              <a:rPr lang="en-US" sz="2800" dirty="0"/>
              <a:t>services and how important residents view them.</a:t>
            </a:r>
          </a:p>
        </p:txBody>
      </p:sp>
    </p:spTree>
    <p:extLst>
      <p:ext uri="{BB962C8B-B14F-4D97-AF65-F5344CB8AC3E}">
        <p14:creationId xmlns:p14="http://schemas.microsoft.com/office/powerpoint/2010/main" val="409039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F1556D-CE12-409B-973F-D29949B7EE05}"/>
              </a:ext>
            </a:extLst>
          </p:cNvPr>
          <p:cNvSpPr>
            <a:spLocks noGrp="1"/>
          </p:cNvSpPr>
          <p:nvPr>
            <p:ph type="body" sz="quarter" idx="10"/>
          </p:nvPr>
        </p:nvSpPr>
        <p:spPr>
          <a:xfrm>
            <a:off x="848128" y="6314650"/>
            <a:ext cx="8281358" cy="398207"/>
          </a:xfrm>
        </p:spPr>
        <p:txBody>
          <a:bodyPr/>
          <a:lstStyle/>
          <a:p>
            <a:pPr>
              <a:lnSpc>
                <a:spcPts val="800"/>
              </a:lnSpc>
            </a:pPr>
            <a:r>
              <a:rPr lang="en-US" dirty="0"/>
              <a:t>Q7 &amp; Q8</a:t>
            </a:r>
          </a:p>
        </p:txBody>
      </p:sp>
      <p:graphicFrame>
        <p:nvGraphicFramePr>
          <p:cNvPr id="10" name="Chart 9">
            <a:extLst>
              <a:ext uri="{FF2B5EF4-FFF2-40B4-BE49-F238E27FC236}">
                <a16:creationId xmlns:a16="http://schemas.microsoft.com/office/drawing/2014/main" id="{F336F6F9-DF75-42E9-ABDA-7B5655BAED1A}"/>
              </a:ext>
            </a:extLst>
          </p:cNvPr>
          <p:cNvGraphicFramePr/>
          <p:nvPr/>
        </p:nvGraphicFramePr>
        <p:xfrm>
          <a:off x="185468" y="1058657"/>
          <a:ext cx="8773064" cy="5429076"/>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with Corners Rounded 10">
            <a:extLst>
              <a:ext uri="{FF2B5EF4-FFF2-40B4-BE49-F238E27FC236}">
                <a16:creationId xmlns:a16="http://schemas.microsoft.com/office/drawing/2014/main" id="{6DDF022F-3D3D-42EB-9DCB-B0A1B2BFFBA7}"/>
              </a:ext>
            </a:extLst>
          </p:cNvPr>
          <p:cNvSpPr/>
          <p:nvPr/>
        </p:nvSpPr>
        <p:spPr>
          <a:xfrm>
            <a:off x="570243" y="5605523"/>
            <a:ext cx="698838" cy="599334"/>
          </a:xfrm>
          <a:prstGeom prst="wedgeRoundRectCallout">
            <a:avLst>
              <a:gd name="adj1" fmla="val 41636"/>
              <a:gd name="adj2" fmla="val -21429"/>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solidFill>
            </a:endParaRPr>
          </a:p>
        </p:txBody>
      </p:sp>
      <p:sp>
        <p:nvSpPr>
          <p:cNvPr id="4" name="Title 3">
            <a:extLst>
              <a:ext uri="{FF2B5EF4-FFF2-40B4-BE49-F238E27FC236}">
                <a16:creationId xmlns:a16="http://schemas.microsoft.com/office/drawing/2014/main" id="{7A0FDABB-C2B6-4A9A-BA06-8F3D30D1E2B8}"/>
              </a:ext>
            </a:extLst>
          </p:cNvPr>
          <p:cNvSpPr>
            <a:spLocks noGrp="1"/>
          </p:cNvSpPr>
          <p:nvPr>
            <p:ph type="title"/>
          </p:nvPr>
        </p:nvSpPr>
        <p:spPr/>
        <p:txBody>
          <a:bodyPr/>
          <a:lstStyle/>
          <a:p>
            <a:r>
              <a:rPr lang="en-US" sz="2800" dirty="0"/>
              <a:t>Zooming in allows us to better visualize the </a:t>
            </a:r>
            <a:br>
              <a:rPr lang="en-US" sz="2800" dirty="0"/>
            </a:br>
            <a:r>
              <a:rPr lang="en-US" sz="2800" dirty="0"/>
              <a:t>relationship between increased importance and </a:t>
            </a:r>
            <a:br>
              <a:rPr lang="en-US" sz="2800" dirty="0"/>
            </a:br>
            <a:r>
              <a:rPr lang="en-US" sz="2800" dirty="0"/>
              <a:t>increased satisfaction, though there are a few outliers.</a:t>
            </a:r>
          </a:p>
        </p:txBody>
      </p:sp>
      <p:cxnSp>
        <p:nvCxnSpPr>
          <p:cNvPr id="5" name="Straight Connector 4">
            <a:extLst>
              <a:ext uri="{FF2B5EF4-FFF2-40B4-BE49-F238E27FC236}">
                <a16:creationId xmlns:a16="http://schemas.microsoft.com/office/drawing/2014/main" id="{62C8C3BF-9724-6DBF-B0CA-397FB5323041}"/>
              </a:ext>
            </a:extLst>
          </p:cNvPr>
          <p:cNvCxnSpPr>
            <a:cxnSpLocks/>
          </p:cNvCxnSpPr>
          <p:nvPr/>
        </p:nvCxnSpPr>
        <p:spPr>
          <a:xfrm flipV="1">
            <a:off x="2668555" y="3107094"/>
            <a:ext cx="5449078" cy="1884784"/>
          </a:xfrm>
          <a:prstGeom prst="line">
            <a:avLst/>
          </a:prstGeom>
          <a:ln w="254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2" name="Speech Bubble: Rectangle with Corners Rounded 11">
            <a:extLst>
              <a:ext uri="{FF2B5EF4-FFF2-40B4-BE49-F238E27FC236}">
                <a16:creationId xmlns:a16="http://schemas.microsoft.com/office/drawing/2014/main" id="{43060A33-9C40-9734-28E0-2347B51BE8E1}"/>
              </a:ext>
            </a:extLst>
          </p:cNvPr>
          <p:cNvSpPr/>
          <p:nvPr/>
        </p:nvSpPr>
        <p:spPr>
          <a:xfrm>
            <a:off x="3533729" y="2201657"/>
            <a:ext cx="2076541" cy="978779"/>
          </a:xfrm>
          <a:prstGeom prst="wedgeRoundRectCallout">
            <a:avLst>
              <a:gd name="adj1" fmla="val 58711"/>
              <a:gd name="adj2" fmla="val 106312"/>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Rough trendline discounting outliers</a:t>
            </a:r>
          </a:p>
        </p:txBody>
      </p:sp>
      <p:sp>
        <p:nvSpPr>
          <p:cNvPr id="13" name="Speech Bubble: Rectangle with Corners Rounded 12">
            <a:extLst>
              <a:ext uri="{FF2B5EF4-FFF2-40B4-BE49-F238E27FC236}">
                <a16:creationId xmlns:a16="http://schemas.microsoft.com/office/drawing/2014/main" id="{C2AA3571-B41E-5A79-74A9-A2F0E8DF6B74}"/>
              </a:ext>
            </a:extLst>
          </p:cNvPr>
          <p:cNvSpPr/>
          <p:nvPr/>
        </p:nvSpPr>
        <p:spPr>
          <a:xfrm rot="20130810">
            <a:off x="5171417" y="4970446"/>
            <a:ext cx="2076541" cy="671917"/>
          </a:xfrm>
          <a:prstGeom prst="wedgeRoundRectCallout">
            <a:avLst>
              <a:gd name="adj1" fmla="val 11980"/>
              <a:gd name="adj2" fmla="val -50027"/>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4"/>
              </a:solidFill>
            </a:endParaRPr>
          </a:p>
        </p:txBody>
      </p:sp>
      <p:sp>
        <p:nvSpPr>
          <p:cNvPr id="14" name="Speech Bubble: Rectangle with Corners Rounded 13">
            <a:extLst>
              <a:ext uri="{FF2B5EF4-FFF2-40B4-BE49-F238E27FC236}">
                <a16:creationId xmlns:a16="http://schemas.microsoft.com/office/drawing/2014/main" id="{9081C4DC-424D-9144-A3C3-0F720288CD87}"/>
              </a:ext>
            </a:extLst>
          </p:cNvPr>
          <p:cNvSpPr/>
          <p:nvPr/>
        </p:nvSpPr>
        <p:spPr>
          <a:xfrm>
            <a:off x="7413169" y="4606652"/>
            <a:ext cx="905071" cy="385226"/>
          </a:xfrm>
          <a:prstGeom prst="wedgeRoundRectCallout">
            <a:avLst>
              <a:gd name="adj1" fmla="val -65000"/>
              <a:gd name="adj2" fmla="val 28804"/>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Outliers</a:t>
            </a:r>
          </a:p>
        </p:txBody>
      </p:sp>
    </p:spTree>
    <p:extLst>
      <p:ext uri="{BB962C8B-B14F-4D97-AF65-F5344CB8AC3E}">
        <p14:creationId xmlns:p14="http://schemas.microsoft.com/office/powerpoint/2010/main" val="17166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xit" presetSubtype="0" fill="hold" grpId="0"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xit" presetSubtype="0" fill="hold" grpId="0"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F1556D-CE12-409B-973F-D29949B7EE05}"/>
              </a:ext>
            </a:extLst>
          </p:cNvPr>
          <p:cNvSpPr>
            <a:spLocks noGrp="1"/>
          </p:cNvSpPr>
          <p:nvPr>
            <p:ph type="body" sz="quarter" idx="10"/>
          </p:nvPr>
        </p:nvSpPr>
        <p:spPr>
          <a:xfrm>
            <a:off x="848128" y="6314650"/>
            <a:ext cx="8281358" cy="398207"/>
          </a:xfrm>
        </p:spPr>
        <p:txBody>
          <a:bodyPr/>
          <a:lstStyle/>
          <a:p>
            <a:pPr>
              <a:lnSpc>
                <a:spcPts val="800"/>
              </a:lnSpc>
            </a:pPr>
            <a:r>
              <a:rPr lang="en-US" dirty="0"/>
              <a:t>Q7 &amp; Q8</a:t>
            </a:r>
          </a:p>
        </p:txBody>
      </p:sp>
      <p:graphicFrame>
        <p:nvGraphicFramePr>
          <p:cNvPr id="10" name="Chart 9">
            <a:extLst>
              <a:ext uri="{FF2B5EF4-FFF2-40B4-BE49-F238E27FC236}">
                <a16:creationId xmlns:a16="http://schemas.microsoft.com/office/drawing/2014/main" id="{F336F6F9-DF75-42E9-ABDA-7B5655BAED1A}"/>
              </a:ext>
            </a:extLst>
          </p:cNvPr>
          <p:cNvGraphicFramePr/>
          <p:nvPr/>
        </p:nvGraphicFramePr>
        <p:xfrm>
          <a:off x="185468" y="1058657"/>
          <a:ext cx="8773064" cy="542907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7A0FDABB-C2B6-4A9A-BA06-8F3D30D1E2B8}"/>
              </a:ext>
            </a:extLst>
          </p:cNvPr>
          <p:cNvSpPr>
            <a:spLocks noGrp="1"/>
          </p:cNvSpPr>
          <p:nvPr>
            <p:ph type="title"/>
          </p:nvPr>
        </p:nvSpPr>
        <p:spPr/>
        <p:txBody>
          <a:bodyPr/>
          <a:lstStyle/>
          <a:p>
            <a:r>
              <a:rPr lang="en-US" sz="2800" dirty="0"/>
              <a:t>Housing affordability, traffic law enforcement, </a:t>
            </a:r>
            <a:br>
              <a:rPr lang="en-US" sz="2800" dirty="0"/>
            </a:br>
            <a:r>
              <a:rPr lang="en-US" sz="2800" dirty="0"/>
              <a:t>and street maintenance are services where </a:t>
            </a:r>
            <a:br>
              <a:rPr lang="en-US" sz="2800" dirty="0"/>
            </a:br>
            <a:r>
              <a:rPr lang="en-US" sz="2800" dirty="0"/>
              <a:t>importance outpaces “informed” satisfaction levels.</a:t>
            </a:r>
          </a:p>
        </p:txBody>
      </p:sp>
      <p:cxnSp>
        <p:nvCxnSpPr>
          <p:cNvPr id="5" name="Straight Connector 4">
            <a:extLst>
              <a:ext uri="{FF2B5EF4-FFF2-40B4-BE49-F238E27FC236}">
                <a16:creationId xmlns:a16="http://schemas.microsoft.com/office/drawing/2014/main" id="{62C8C3BF-9724-6DBF-B0CA-397FB5323041}"/>
              </a:ext>
            </a:extLst>
          </p:cNvPr>
          <p:cNvCxnSpPr>
            <a:cxnSpLocks/>
          </p:cNvCxnSpPr>
          <p:nvPr/>
        </p:nvCxnSpPr>
        <p:spPr>
          <a:xfrm flipV="1">
            <a:off x="2668555" y="3107094"/>
            <a:ext cx="5449078" cy="1884784"/>
          </a:xfrm>
          <a:prstGeom prst="line">
            <a:avLst/>
          </a:prstGeom>
          <a:ln w="254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2" name="Speech Bubble: Rectangle with Corners Rounded 11">
            <a:extLst>
              <a:ext uri="{FF2B5EF4-FFF2-40B4-BE49-F238E27FC236}">
                <a16:creationId xmlns:a16="http://schemas.microsoft.com/office/drawing/2014/main" id="{43060A33-9C40-9734-28E0-2347B51BE8E1}"/>
              </a:ext>
            </a:extLst>
          </p:cNvPr>
          <p:cNvSpPr/>
          <p:nvPr/>
        </p:nvSpPr>
        <p:spPr>
          <a:xfrm>
            <a:off x="3323191" y="5184919"/>
            <a:ext cx="1594460" cy="658226"/>
          </a:xfrm>
          <a:prstGeom prst="wedgeRoundRectCallout">
            <a:avLst>
              <a:gd name="adj1" fmla="val 73225"/>
              <a:gd name="adj2" fmla="val 17365"/>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Affordable housing policies</a:t>
            </a:r>
          </a:p>
        </p:txBody>
      </p:sp>
      <p:sp>
        <p:nvSpPr>
          <p:cNvPr id="2" name="Speech Bubble: Rectangle with Corners Rounded 1">
            <a:extLst>
              <a:ext uri="{FF2B5EF4-FFF2-40B4-BE49-F238E27FC236}">
                <a16:creationId xmlns:a16="http://schemas.microsoft.com/office/drawing/2014/main" id="{F20451FF-F75E-F2FD-5AD9-DEF4D6231712}"/>
              </a:ext>
            </a:extLst>
          </p:cNvPr>
          <p:cNvSpPr/>
          <p:nvPr/>
        </p:nvSpPr>
        <p:spPr>
          <a:xfrm>
            <a:off x="5986972" y="5522742"/>
            <a:ext cx="1132546" cy="809025"/>
          </a:xfrm>
          <a:prstGeom prst="wedgeRoundRectCallout">
            <a:avLst>
              <a:gd name="adj1" fmla="val -60690"/>
              <a:gd name="adj2" fmla="val -49355"/>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Providing rental assistance</a:t>
            </a:r>
          </a:p>
        </p:txBody>
      </p:sp>
      <p:sp>
        <p:nvSpPr>
          <p:cNvPr id="6" name="Speech Bubble: Rectangle with Corners Rounded 5">
            <a:extLst>
              <a:ext uri="{FF2B5EF4-FFF2-40B4-BE49-F238E27FC236}">
                <a16:creationId xmlns:a16="http://schemas.microsoft.com/office/drawing/2014/main" id="{ACE140BB-E3AA-22BE-2563-2EEA0A9986CD}"/>
              </a:ext>
            </a:extLst>
          </p:cNvPr>
          <p:cNvSpPr/>
          <p:nvPr/>
        </p:nvSpPr>
        <p:spPr>
          <a:xfrm>
            <a:off x="6932904" y="4293850"/>
            <a:ext cx="2076541" cy="398207"/>
          </a:xfrm>
          <a:prstGeom prst="wedgeRoundRectCallout">
            <a:avLst>
              <a:gd name="adj1" fmla="val -53173"/>
              <a:gd name="adj2" fmla="val 91399"/>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Enforcing traffic laws</a:t>
            </a:r>
          </a:p>
        </p:txBody>
      </p:sp>
      <p:sp>
        <p:nvSpPr>
          <p:cNvPr id="7" name="Speech Bubble: Rectangle with Corners Rounded 6">
            <a:extLst>
              <a:ext uri="{FF2B5EF4-FFF2-40B4-BE49-F238E27FC236}">
                <a16:creationId xmlns:a16="http://schemas.microsoft.com/office/drawing/2014/main" id="{43CDD3A6-A810-2DFF-7806-FE84759BCA11}"/>
              </a:ext>
            </a:extLst>
          </p:cNvPr>
          <p:cNvSpPr/>
          <p:nvPr/>
        </p:nvSpPr>
        <p:spPr>
          <a:xfrm>
            <a:off x="7565771" y="5205908"/>
            <a:ext cx="1392761" cy="640500"/>
          </a:xfrm>
          <a:prstGeom prst="wedgeRoundRectCallout">
            <a:avLst>
              <a:gd name="adj1" fmla="val -72308"/>
              <a:gd name="adj2" fmla="val -43609"/>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Street/road maintenance</a:t>
            </a:r>
          </a:p>
        </p:txBody>
      </p:sp>
    </p:spTree>
    <p:extLst>
      <p:ext uri="{BB962C8B-B14F-4D97-AF65-F5344CB8AC3E}">
        <p14:creationId xmlns:p14="http://schemas.microsoft.com/office/powerpoint/2010/main" val="119047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F1556D-CE12-409B-973F-D29949B7EE05}"/>
              </a:ext>
            </a:extLst>
          </p:cNvPr>
          <p:cNvSpPr>
            <a:spLocks noGrp="1"/>
          </p:cNvSpPr>
          <p:nvPr>
            <p:ph type="body" sz="quarter" idx="10"/>
          </p:nvPr>
        </p:nvSpPr>
        <p:spPr>
          <a:xfrm>
            <a:off x="848128" y="6314650"/>
            <a:ext cx="8281358" cy="398207"/>
          </a:xfrm>
        </p:spPr>
        <p:txBody>
          <a:bodyPr/>
          <a:lstStyle/>
          <a:p>
            <a:pPr>
              <a:lnSpc>
                <a:spcPts val="800"/>
              </a:lnSpc>
            </a:pPr>
            <a:r>
              <a:rPr lang="en-US" dirty="0"/>
              <a:t>Q7 &amp; Q8</a:t>
            </a:r>
          </a:p>
        </p:txBody>
      </p:sp>
      <p:graphicFrame>
        <p:nvGraphicFramePr>
          <p:cNvPr id="10" name="Chart 9">
            <a:extLst>
              <a:ext uri="{FF2B5EF4-FFF2-40B4-BE49-F238E27FC236}">
                <a16:creationId xmlns:a16="http://schemas.microsoft.com/office/drawing/2014/main" id="{F336F6F9-DF75-42E9-ABDA-7B5655BAED1A}"/>
              </a:ext>
            </a:extLst>
          </p:cNvPr>
          <p:cNvGraphicFramePr/>
          <p:nvPr/>
        </p:nvGraphicFramePr>
        <p:xfrm>
          <a:off x="185468" y="1058657"/>
          <a:ext cx="8773064" cy="542907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7A0FDABB-C2B6-4A9A-BA06-8F3D30D1E2B8}"/>
              </a:ext>
            </a:extLst>
          </p:cNvPr>
          <p:cNvSpPr>
            <a:spLocks noGrp="1"/>
          </p:cNvSpPr>
          <p:nvPr>
            <p:ph type="title"/>
          </p:nvPr>
        </p:nvSpPr>
        <p:spPr/>
        <p:txBody>
          <a:bodyPr/>
          <a:lstStyle/>
          <a:p>
            <a:r>
              <a:rPr lang="en-US" sz="2800" dirty="0"/>
              <a:t>Housing affordability, traffic law enforcement, </a:t>
            </a:r>
            <a:br>
              <a:rPr lang="en-US" sz="2800" dirty="0"/>
            </a:br>
            <a:r>
              <a:rPr lang="en-US" sz="2800" dirty="0"/>
              <a:t>and street maintenance are services where </a:t>
            </a:r>
            <a:br>
              <a:rPr lang="en-US" sz="2800" dirty="0"/>
            </a:br>
            <a:r>
              <a:rPr lang="en-US" sz="2800" dirty="0"/>
              <a:t>importance outpaces “informed” satisfaction levels.</a:t>
            </a:r>
          </a:p>
        </p:txBody>
      </p:sp>
      <p:cxnSp>
        <p:nvCxnSpPr>
          <p:cNvPr id="5" name="Straight Connector 4">
            <a:extLst>
              <a:ext uri="{FF2B5EF4-FFF2-40B4-BE49-F238E27FC236}">
                <a16:creationId xmlns:a16="http://schemas.microsoft.com/office/drawing/2014/main" id="{62C8C3BF-9724-6DBF-B0CA-397FB5323041}"/>
              </a:ext>
            </a:extLst>
          </p:cNvPr>
          <p:cNvCxnSpPr>
            <a:cxnSpLocks/>
          </p:cNvCxnSpPr>
          <p:nvPr/>
        </p:nvCxnSpPr>
        <p:spPr>
          <a:xfrm flipV="1">
            <a:off x="2668555" y="3107094"/>
            <a:ext cx="5449078" cy="1884784"/>
          </a:xfrm>
          <a:prstGeom prst="line">
            <a:avLst/>
          </a:prstGeom>
          <a:ln w="254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2" name="Speech Bubble: Rectangle with Corners Rounded 11">
            <a:extLst>
              <a:ext uri="{FF2B5EF4-FFF2-40B4-BE49-F238E27FC236}">
                <a16:creationId xmlns:a16="http://schemas.microsoft.com/office/drawing/2014/main" id="{43060A33-9C40-9734-28E0-2347B51BE8E1}"/>
              </a:ext>
            </a:extLst>
          </p:cNvPr>
          <p:cNvSpPr/>
          <p:nvPr/>
        </p:nvSpPr>
        <p:spPr>
          <a:xfrm>
            <a:off x="3323191" y="5184919"/>
            <a:ext cx="1594460" cy="658226"/>
          </a:xfrm>
          <a:prstGeom prst="wedgeRoundRectCallout">
            <a:avLst>
              <a:gd name="adj1" fmla="val 73225"/>
              <a:gd name="adj2" fmla="val 17365"/>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Affordable housing policies</a:t>
            </a:r>
          </a:p>
        </p:txBody>
      </p:sp>
      <p:sp>
        <p:nvSpPr>
          <p:cNvPr id="2" name="Speech Bubble: Rectangle with Corners Rounded 1">
            <a:extLst>
              <a:ext uri="{FF2B5EF4-FFF2-40B4-BE49-F238E27FC236}">
                <a16:creationId xmlns:a16="http://schemas.microsoft.com/office/drawing/2014/main" id="{F20451FF-F75E-F2FD-5AD9-DEF4D6231712}"/>
              </a:ext>
            </a:extLst>
          </p:cNvPr>
          <p:cNvSpPr/>
          <p:nvPr/>
        </p:nvSpPr>
        <p:spPr>
          <a:xfrm>
            <a:off x="5986972" y="5522742"/>
            <a:ext cx="1132546" cy="809025"/>
          </a:xfrm>
          <a:prstGeom prst="wedgeRoundRectCallout">
            <a:avLst>
              <a:gd name="adj1" fmla="val -60690"/>
              <a:gd name="adj2" fmla="val -49355"/>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Providing rental assistance</a:t>
            </a:r>
          </a:p>
        </p:txBody>
      </p:sp>
      <p:sp>
        <p:nvSpPr>
          <p:cNvPr id="6" name="Speech Bubble: Rectangle with Corners Rounded 5">
            <a:extLst>
              <a:ext uri="{FF2B5EF4-FFF2-40B4-BE49-F238E27FC236}">
                <a16:creationId xmlns:a16="http://schemas.microsoft.com/office/drawing/2014/main" id="{ACE140BB-E3AA-22BE-2563-2EEA0A9986CD}"/>
              </a:ext>
            </a:extLst>
          </p:cNvPr>
          <p:cNvSpPr/>
          <p:nvPr/>
        </p:nvSpPr>
        <p:spPr>
          <a:xfrm>
            <a:off x="6932904" y="4293850"/>
            <a:ext cx="2076541" cy="398207"/>
          </a:xfrm>
          <a:prstGeom prst="wedgeRoundRectCallout">
            <a:avLst>
              <a:gd name="adj1" fmla="val -53173"/>
              <a:gd name="adj2" fmla="val 91399"/>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Enforcing traffic laws</a:t>
            </a:r>
          </a:p>
        </p:txBody>
      </p:sp>
      <p:sp>
        <p:nvSpPr>
          <p:cNvPr id="7" name="Speech Bubble: Rectangle with Corners Rounded 6">
            <a:extLst>
              <a:ext uri="{FF2B5EF4-FFF2-40B4-BE49-F238E27FC236}">
                <a16:creationId xmlns:a16="http://schemas.microsoft.com/office/drawing/2014/main" id="{43CDD3A6-A810-2DFF-7806-FE84759BCA11}"/>
              </a:ext>
            </a:extLst>
          </p:cNvPr>
          <p:cNvSpPr/>
          <p:nvPr/>
        </p:nvSpPr>
        <p:spPr>
          <a:xfrm>
            <a:off x="7565771" y="5205908"/>
            <a:ext cx="1392761" cy="640500"/>
          </a:xfrm>
          <a:prstGeom prst="wedgeRoundRectCallout">
            <a:avLst>
              <a:gd name="adj1" fmla="val -72308"/>
              <a:gd name="adj2" fmla="val -43609"/>
              <a:gd name="adj3" fmla="val 16667"/>
            </a:avLst>
          </a:prstGeom>
          <a:solidFill>
            <a:schemeClr val="accent4">
              <a:alpha val="2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4"/>
                </a:solidFill>
              </a:rPr>
              <a:t>Street/road maintenance</a:t>
            </a:r>
          </a:p>
        </p:txBody>
      </p:sp>
    </p:spTree>
    <p:extLst>
      <p:ext uri="{BB962C8B-B14F-4D97-AF65-F5344CB8AC3E}">
        <p14:creationId xmlns:p14="http://schemas.microsoft.com/office/powerpoint/2010/main" val="6888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A686-79C7-B704-11E2-00833BD0D37C}"/>
              </a:ext>
            </a:extLst>
          </p:cNvPr>
          <p:cNvSpPr>
            <a:spLocks noGrp="1"/>
          </p:cNvSpPr>
          <p:nvPr>
            <p:ph type="title"/>
          </p:nvPr>
        </p:nvSpPr>
        <p:spPr/>
        <p:txBody>
          <a:bodyPr>
            <a:noAutofit/>
          </a:bodyPr>
          <a:lstStyle/>
          <a:p>
            <a:r>
              <a:rPr lang="en-US" sz="2800" dirty="0"/>
              <a:t>A TOT measure appears viable, and an infrastructure bond also shows potential. While a parcel tax enjoys majority support, it is less than its two-thirds vote threshold.</a:t>
            </a:r>
          </a:p>
        </p:txBody>
      </p:sp>
      <p:sp>
        <p:nvSpPr>
          <p:cNvPr id="4" name="TextBox 3">
            <a:extLst>
              <a:ext uri="{FF2B5EF4-FFF2-40B4-BE49-F238E27FC236}">
                <a16:creationId xmlns:a16="http://schemas.microsoft.com/office/drawing/2014/main" id="{BAB5ABAB-0159-FDC1-92FD-E85BD523487B}"/>
              </a:ext>
            </a:extLst>
          </p:cNvPr>
          <p:cNvSpPr txBox="1"/>
          <p:nvPr/>
        </p:nvSpPr>
        <p:spPr>
          <a:xfrm>
            <a:off x="1" y="1444701"/>
            <a:ext cx="9128759" cy="1534907"/>
          </a:xfrm>
          <a:prstGeom prst="rect">
            <a:avLst/>
          </a:prstGeom>
          <a:noFill/>
        </p:spPr>
        <p:txBody>
          <a:bodyPr wrap="square" rtlCol="0">
            <a:spAutoFit/>
          </a:bodyPr>
          <a:lstStyle/>
          <a:p>
            <a:pPr algn="ctr">
              <a:lnSpc>
                <a:spcPts val="1600"/>
              </a:lnSpc>
            </a:pPr>
            <a:r>
              <a:rPr lang="en-US" sz="1700" i="1" dirty="0"/>
              <a:t>The City of East Palo Alto is exploring different options for generating additional revenue for </a:t>
            </a:r>
            <a:br>
              <a:rPr lang="en-US" sz="1700" i="1" dirty="0"/>
            </a:br>
            <a:r>
              <a:rPr lang="en-US" sz="1700" i="1" dirty="0"/>
              <a:t>City services.  Some of these options would require voter approval.  While no decisions have been made, I would like to get your general reactions to some of these alternatives, understanding that these are just concepts at this point in time, and should the City more seriously consider any of these, </a:t>
            </a:r>
            <a:br>
              <a:rPr lang="en-US" sz="1700" i="1" dirty="0"/>
            </a:br>
            <a:r>
              <a:rPr lang="en-US" sz="1700" i="1" dirty="0"/>
              <a:t>more details would be provided at a later date.  With this in mind, please indicate whether you</a:t>
            </a:r>
            <a:br>
              <a:rPr lang="en-US" sz="1700" i="1" dirty="0"/>
            </a:br>
            <a:r>
              <a:rPr lang="en-US" sz="1700" i="1" dirty="0"/>
              <a:t> would strongly support, somewhat support, somewhat oppose, or strongly oppose each of the following potential ballot measure concepts. </a:t>
            </a:r>
          </a:p>
        </p:txBody>
      </p:sp>
      <p:graphicFrame>
        <p:nvGraphicFramePr>
          <p:cNvPr id="5" name="Chart 4">
            <a:extLst>
              <a:ext uri="{FF2B5EF4-FFF2-40B4-BE49-F238E27FC236}">
                <a16:creationId xmlns:a16="http://schemas.microsoft.com/office/drawing/2014/main" id="{9396AB3A-DA0F-BE1F-6EDF-3A9F6645BA0C}"/>
              </a:ext>
            </a:extLst>
          </p:cNvPr>
          <p:cNvGraphicFramePr/>
          <p:nvPr/>
        </p:nvGraphicFramePr>
        <p:xfrm>
          <a:off x="0" y="2775764"/>
          <a:ext cx="8419605" cy="38805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81744338-55A9-8574-0AF8-55D2938756ED}"/>
              </a:ext>
            </a:extLst>
          </p:cNvPr>
          <p:cNvGraphicFramePr>
            <a:graphicFrameLocks noGrp="1"/>
          </p:cNvGraphicFramePr>
          <p:nvPr/>
        </p:nvGraphicFramePr>
        <p:xfrm>
          <a:off x="7936992" y="2888975"/>
          <a:ext cx="1107376" cy="3279621"/>
        </p:xfrm>
        <a:graphic>
          <a:graphicData uri="http://schemas.openxmlformats.org/drawingml/2006/table">
            <a:tbl>
              <a:tblPr>
                <a:tableStyleId>{5C22544A-7EE6-4342-B048-85BDC9FD1C3A}</a:tableStyleId>
              </a:tblPr>
              <a:tblGrid>
                <a:gridCol w="599981">
                  <a:extLst>
                    <a:ext uri="{9D8B030D-6E8A-4147-A177-3AD203B41FA5}">
                      <a16:colId xmlns:a16="http://schemas.microsoft.com/office/drawing/2014/main" val="20000"/>
                    </a:ext>
                  </a:extLst>
                </a:gridCol>
                <a:gridCol w="507395">
                  <a:extLst>
                    <a:ext uri="{9D8B030D-6E8A-4147-A177-3AD203B41FA5}">
                      <a16:colId xmlns:a16="http://schemas.microsoft.com/office/drawing/2014/main" val="2621941874"/>
                    </a:ext>
                  </a:extLst>
                </a:gridCol>
              </a:tblGrid>
              <a:tr h="419990">
                <a:tc>
                  <a:txBody>
                    <a:bodyPr/>
                    <a:lstStyle/>
                    <a:p>
                      <a:pPr algn="ctr" fontAlgn="b">
                        <a:lnSpc>
                          <a:spcPts val="1700"/>
                        </a:lnSpc>
                      </a:pPr>
                      <a:r>
                        <a:rPr lang="en-US" sz="1700" b="1" i="0" u="none" strike="noStrike" dirty="0">
                          <a:solidFill>
                            <a:schemeClr val="accent1"/>
                          </a:solidFill>
                          <a:effectLst/>
                          <a:latin typeface="+mn-lt"/>
                        </a:rPr>
                        <a:t>Total Supp.</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700"/>
                        </a:lnSpc>
                      </a:pPr>
                      <a:r>
                        <a:rPr lang="en-US" sz="1700" b="1" i="0" u="none" strike="noStrike" dirty="0">
                          <a:solidFill>
                            <a:schemeClr val="accent4"/>
                          </a:solidFill>
                          <a:effectLst/>
                          <a:latin typeface="+mn-lt"/>
                        </a:rPr>
                        <a:t>Total Opp.</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8538">
                <a:tc>
                  <a:txBody>
                    <a:bodyPr/>
                    <a:lstStyle/>
                    <a:p>
                      <a:pPr algn="ctr" fontAlgn="b"/>
                      <a:r>
                        <a:rPr lang="en-US" sz="1800" b="1" i="0" u="none" strike="noStrike" dirty="0">
                          <a:solidFill>
                            <a:schemeClr val="accent1"/>
                          </a:solidFill>
                          <a:effectLst/>
                          <a:latin typeface="Calibri" panose="020F0502020204030204" pitchFamily="34" charset="0"/>
                        </a:rPr>
                        <a:t>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18%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6903897"/>
                  </a:ext>
                </a:extLst>
              </a:tr>
              <a:tr h="1062446">
                <a:tc>
                  <a:txBody>
                    <a:bodyPr/>
                    <a:lstStyle/>
                    <a:p>
                      <a:pPr algn="ctr" fontAlgn="b"/>
                      <a:r>
                        <a:rPr lang="en-US" sz="1800" b="1" i="0" u="none" strike="noStrike" dirty="0">
                          <a:solidFill>
                            <a:schemeClr val="accent1"/>
                          </a:solidFill>
                          <a:effectLst/>
                          <a:latin typeface="Calibri" panose="020F0502020204030204" pitchFamily="34" charset="0"/>
                        </a:rPr>
                        <a:t>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27%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37312">
                <a:tc>
                  <a:txBody>
                    <a:bodyPr/>
                    <a:lstStyle/>
                    <a:p>
                      <a:pPr algn="ctr" fontAlgn="b"/>
                      <a:r>
                        <a:rPr lang="en-US" sz="1800" b="1" i="0" u="none" strike="noStrike" dirty="0">
                          <a:solidFill>
                            <a:schemeClr val="accent1"/>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29%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0942684"/>
                  </a:ext>
                </a:extLst>
              </a:tr>
            </a:tbl>
          </a:graphicData>
        </a:graphic>
      </p:graphicFrame>
      <p:sp>
        <p:nvSpPr>
          <p:cNvPr id="8" name="Text Placeholder 7">
            <a:extLst>
              <a:ext uri="{FF2B5EF4-FFF2-40B4-BE49-F238E27FC236}">
                <a16:creationId xmlns:a16="http://schemas.microsoft.com/office/drawing/2014/main" id="{08A9FF77-03B9-E787-336A-F2C30419336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7586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5C26A4-07E2-AC7B-61D7-004444696FAA}"/>
              </a:ext>
            </a:extLst>
          </p:cNvPr>
          <p:cNvSpPr>
            <a:spLocks noGrp="1"/>
          </p:cNvSpPr>
          <p:nvPr>
            <p:ph type="title"/>
          </p:nvPr>
        </p:nvSpPr>
        <p:spPr/>
        <p:txBody>
          <a:bodyPr/>
          <a:lstStyle/>
          <a:p>
            <a:r>
              <a:rPr lang="en-US" dirty="0"/>
              <a:t>Key Survey Highlights &amp; Methodology</a:t>
            </a:r>
          </a:p>
        </p:txBody>
      </p:sp>
    </p:spTree>
    <p:extLst>
      <p:ext uri="{BB962C8B-B14F-4D97-AF65-F5344CB8AC3E}">
        <p14:creationId xmlns:p14="http://schemas.microsoft.com/office/powerpoint/2010/main" val="230830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FC9BF0F-6CE3-6B00-9D2E-95D90D877ABB}"/>
              </a:ext>
            </a:extLst>
          </p:cNvPr>
          <p:cNvGraphicFramePr>
            <a:graphicFrameLocks noGrp="1"/>
          </p:cNvGraphicFramePr>
          <p:nvPr>
            <p:extLst>
              <p:ext uri="{D42A27DB-BD31-4B8C-83A1-F6EECF244321}">
                <p14:modId xmlns:p14="http://schemas.microsoft.com/office/powerpoint/2010/main" val="2008817820"/>
              </p:ext>
            </p:extLst>
          </p:nvPr>
        </p:nvGraphicFramePr>
        <p:xfrm>
          <a:off x="158384" y="841248"/>
          <a:ext cx="8827233" cy="5378201"/>
        </p:xfrm>
        <a:graphic>
          <a:graphicData uri="http://schemas.openxmlformats.org/drawingml/2006/table">
            <a:tbl>
              <a:tblPr firstCol="1" bandRow="1">
                <a:tableStyleId>{93296810-A885-4BE3-A3E7-6D5BEEA58F35}</a:tableStyleId>
              </a:tblPr>
              <a:tblGrid>
                <a:gridCol w="2708401">
                  <a:extLst>
                    <a:ext uri="{9D8B030D-6E8A-4147-A177-3AD203B41FA5}">
                      <a16:colId xmlns:a16="http://schemas.microsoft.com/office/drawing/2014/main" val="90720934"/>
                    </a:ext>
                  </a:extLst>
                </a:gridCol>
                <a:gridCol w="6118832">
                  <a:extLst>
                    <a:ext uri="{9D8B030D-6E8A-4147-A177-3AD203B41FA5}">
                      <a16:colId xmlns:a16="http://schemas.microsoft.com/office/drawing/2014/main" val="4125130851"/>
                    </a:ext>
                  </a:extLst>
                </a:gridCol>
              </a:tblGrid>
              <a:tr h="403912">
                <a:tc>
                  <a:txBody>
                    <a:bodyPr/>
                    <a:lstStyle/>
                    <a:p>
                      <a:pPr algn="ctr"/>
                      <a:r>
                        <a:rPr lang="en-US" sz="1800" dirty="0"/>
                        <a:t>Dates</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April 27-May 19, 2023</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9337317"/>
                  </a:ext>
                </a:extLst>
              </a:tr>
              <a:tr h="403912">
                <a:tc>
                  <a:txBody>
                    <a:bodyPr/>
                    <a:lstStyle/>
                    <a:p>
                      <a:pPr algn="ctr"/>
                      <a:r>
                        <a:rPr lang="en-US" sz="1800" dirty="0"/>
                        <a:t>Survey Type</a:t>
                      </a:r>
                    </a:p>
                  </a:txBody>
                  <a:tcPr anchor="ctr">
                    <a:solidFill>
                      <a:schemeClr val="accent1"/>
                    </a:solidFill>
                  </a:tcPr>
                </a:tc>
                <a:tc>
                  <a:txBody>
                    <a:bodyPr/>
                    <a:lstStyle/>
                    <a:p>
                      <a:pPr marL="0" marR="0" algn="ctr">
                        <a:lnSpc>
                          <a:spcPct val="107000"/>
                        </a:lnSpc>
                        <a:spcBef>
                          <a:spcPts val="0"/>
                        </a:spcBef>
                        <a:spcAft>
                          <a:spcPts val="800"/>
                        </a:spcAft>
                      </a:pPr>
                      <a:r>
                        <a:rPr lang="en-US" sz="1800" b="0">
                          <a:solidFill>
                            <a:schemeClr val="tx1"/>
                          </a:solidFill>
                          <a:effectLst/>
                          <a:latin typeface="Calibri" panose="020F0502020204030204" pitchFamily="34" charset="0"/>
                          <a:ea typeface="Calibri" panose="020F0502020204030204" pitchFamily="34" charset="0"/>
                          <a:cs typeface="Calibri" panose="020F0502020204030204" pitchFamily="34" charset="0"/>
                        </a:rPr>
                        <a:t>Multi-modal Resident Survey         </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86739"/>
                  </a:ext>
                </a:extLst>
              </a:tr>
              <a:tr h="403912">
                <a:tc>
                  <a:txBody>
                    <a:bodyPr/>
                    <a:lstStyle/>
                    <a:p>
                      <a:pPr algn="ctr"/>
                      <a:r>
                        <a:rPr lang="en-US" sz="1800" dirty="0"/>
                        <a:t>Research Population</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East Palo Alto Residents Ages 18+</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5775839"/>
                  </a:ext>
                </a:extLst>
              </a:tr>
              <a:tr h="403912">
                <a:tc>
                  <a:txBody>
                    <a:bodyPr/>
                    <a:lstStyle/>
                    <a:p>
                      <a:pPr algn="ctr"/>
                      <a:r>
                        <a:rPr lang="en-US" sz="1800" dirty="0"/>
                        <a:t>Total Interviews</a:t>
                      </a:r>
                    </a:p>
                  </a:txBody>
                  <a:tcPr anchor="ctr">
                    <a:solidFill>
                      <a:schemeClr val="accent1"/>
                    </a:solidFill>
                  </a:tcPr>
                </a:tc>
                <a:tc>
                  <a:txBody>
                    <a:bodyPr/>
                    <a:lstStyle/>
                    <a:p>
                      <a:pPr marL="0" marR="0" algn="ctr">
                        <a:lnSpc>
                          <a:spcPct val="107000"/>
                        </a:lnSpc>
                        <a:spcBef>
                          <a:spcPts val="0"/>
                        </a:spcBef>
                        <a:spcAft>
                          <a:spcPts val="800"/>
                        </a:spcAft>
                      </a:pPr>
                      <a:r>
                        <a:rPr lang="en-US" sz="1800" b="0">
                          <a:solidFill>
                            <a:schemeClr val="tx1"/>
                          </a:solidFill>
                          <a:effectLst/>
                          <a:latin typeface="Calibri" panose="020F0502020204030204" pitchFamily="34" charset="0"/>
                          <a:ea typeface="Calibri" panose="020F0502020204030204" pitchFamily="34" charset="0"/>
                          <a:cs typeface="Calibri" panose="020F0502020204030204" pitchFamily="34" charset="0"/>
                        </a:rPr>
                        <a:t>402</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5793943"/>
                  </a:ext>
                </a:extLst>
              </a:tr>
              <a:tr h="632235">
                <a:tc>
                  <a:txBody>
                    <a:bodyPr/>
                    <a:lstStyle/>
                    <a:p>
                      <a:pPr algn="ctr"/>
                      <a:r>
                        <a:rPr lang="en-US" sz="1800" dirty="0"/>
                        <a:t>Margin of Sampling Error</a:t>
                      </a:r>
                    </a:p>
                  </a:txBody>
                  <a:tcPr anchor="ctr">
                    <a:solidFill>
                      <a:schemeClr val="accent1"/>
                    </a:solidFill>
                  </a:tcPr>
                </a:tc>
                <a:tc>
                  <a:txBody>
                    <a:bodyPr/>
                    <a:lstStyle/>
                    <a:p>
                      <a:pPr marL="0" marR="0" algn="ctr">
                        <a:lnSpc>
                          <a:spcPct val="107000"/>
                        </a:lnSpc>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(Full Sample) ±4.9% at the 95% Confidence Level</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(Half Sample) ±6.9% at the 95% Confidence Level</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4126025"/>
                  </a:ext>
                </a:extLst>
              </a:tr>
              <a:tr h="1009780">
                <a:tc>
                  <a:txBody>
                    <a:bodyPr/>
                    <a:lstStyle/>
                    <a:p>
                      <a:pPr algn="ctr"/>
                      <a:endParaRPr lang="en-US" sz="1800" dirty="0"/>
                    </a:p>
                    <a:p>
                      <a:pPr algn="ctr"/>
                      <a:r>
                        <a:rPr lang="en-US" sz="1800" dirty="0"/>
                        <a:t>Contact Methods</a:t>
                      </a:r>
                    </a:p>
                    <a:p>
                      <a:pPr algn="ctr"/>
                      <a:endParaRPr lang="en-US" sz="1800" dirty="0"/>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1056214626"/>
                  </a:ext>
                </a:extLst>
              </a:tr>
              <a:tr h="1009780">
                <a:tc>
                  <a:txBody>
                    <a:bodyPr/>
                    <a:lstStyle/>
                    <a:p>
                      <a:pPr algn="ctr"/>
                      <a:endParaRPr lang="en-US" sz="1800" dirty="0"/>
                    </a:p>
                    <a:p>
                      <a:pPr algn="ctr"/>
                      <a:r>
                        <a:rPr lang="en-US" sz="1800" dirty="0"/>
                        <a:t>Data Collection Modes</a:t>
                      </a:r>
                    </a:p>
                    <a:p>
                      <a:pPr algn="ctr"/>
                      <a:endParaRPr lang="en-US" sz="1800" dirty="0"/>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598336593"/>
                  </a:ext>
                </a:extLst>
              </a:tr>
              <a:tr h="706846">
                <a:tc>
                  <a:txBody>
                    <a:bodyPr/>
                    <a:lstStyle/>
                    <a:p>
                      <a:pPr algn="ctr"/>
                      <a:r>
                        <a:rPr lang="en-US" sz="1800"/>
                        <a:t>Survey </a:t>
                      </a:r>
                      <a:r>
                        <a:rPr lang="en-US" sz="1800" dirty="0"/>
                        <a:t>Tracking</a:t>
                      </a:r>
                    </a:p>
                  </a:txBody>
                  <a:tcPr anchor="ctr">
                    <a:solidFill>
                      <a:schemeClr val="accent1"/>
                    </a:solidFill>
                  </a:tcPr>
                </a:tc>
                <a:tc>
                  <a:txBody>
                    <a:bodyPr/>
                    <a:lstStyle/>
                    <a:p>
                      <a:pPr algn="ctr"/>
                      <a:r>
                        <a:rPr lang="en-US" sz="1800" kern="1200" dirty="0">
                          <a:solidFill>
                            <a:schemeClr val="dk1"/>
                          </a:solidFill>
                          <a:effectLst/>
                          <a:latin typeface="+mn-lt"/>
                          <a:ea typeface="+mn-ea"/>
                          <a:cs typeface="+mn-cs"/>
                        </a:rPr>
                        <a:t>Selected Comparisons to Voter Research </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Conducted December 2015</a:t>
                      </a:r>
                      <a:endParaRPr lang="en-US" sz="1800" dirty="0"/>
                    </a:p>
                  </a:txBody>
                  <a:tcPr anchor="ctr"/>
                </a:tc>
                <a:extLst>
                  <a:ext uri="{0D108BD9-81ED-4DB2-BD59-A6C34878D82A}">
                    <a16:rowId xmlns:a16="http://schemas.microsoft.com/office/drawing/2014/main" val="2146733974"/>
                  </a:ext>
                </a:extLst>
              </a:tr>
              <a:tr h="403912">
                <a:tc>
                  <a:txBody>
                    <a:bodyPr/>
                    <a:lstStyle/>
                    <a:p>
                      <a:pPr algn="ctr"/>
                      <a:r>
                        <a:rPr lang="en-US" sz="1800" dirty="0"/>
                        <a:t>Languages</a:t>
                      </a:r>
                    </a:p>
                  </a:txBody>
                  <a:tcPr anchor="ctr">
                    <a:solidFill>
                      <a:schemeClr val="accent1"/>
                    </a:solidFill>
                  </a:tcPr>
                </a:tc>
                <a:tc>
                  <a:txBody>
                    <a:bodyPr/>
                    <a:lstStyle/>
                    <a:p>
                      <a:pPr algn="ctr"/>
                      <a:r>
                        <a:rPr lang="en-US" sz="1800" kern="1200" dirty="0">
                          <a:solidFill>
                            <a:schemeClr val="dk1"/>
                          </a:solidFill>
                          <a:effectLst/>
                          <a:latin typeface="+mn-lt"/>
                          <a:ea typeface="+mn-ea"/>
                          <a:cs typeface="+mn-cs"/>
                        </a:rPr>
                        <a:t>Survey was available in English, Spanish and Tongan</a:t>
                      </a:r>
                      <a:endParaRPr lang="en-US" sz="1800" dirty="0"/>
                    </a:p>
                  </a:txBody>
                  <a:tcPr anchor="ctr"/>
                </a:tc>
                <a:extLst>
                  <a:ext uri="{0D108BD9-81ED-4DB2-BD59-A6C34878D82A}">
                    <a16:rowId xmlns:a16="http://schemas.microsoft.com/office/drawing/2014/main" val="793723494"/>
                  </a:ext>
                </a:extLst>
              </a:tr>
            </a:tbl>
          </a:graphicData>
        </a:graphic>
      </p:graphicFrame>
      <p:sp>
        <p:nvSpPr>
          <p:cNvPr id="3" name="TextBox 2">
            <a:extLst>
              <a:ext uri="{FF2B5EF4-FFF2-40B4-BE49-F238E27FC236}">
                <a16:creationId xmlns:a16="http://schemas.microsoft.com/office/drawing/2014/main" id="{5A8C113B-C984-43D8-8580-0F78DBFD5388}"/>
              </a:ext>
            </a:extLst>
          </p:cNvPr>
          <p:cNvSpPr txBox="1"/>
          <p:nvPr/>
        </p:nvSpPr>
        <p:spPr>
          <a:xfrm>
            <a:off x="2098735" y="6271706"/>
            <a:ext cx="4965192" cy="338554"/>
          </a:xfrm>
          <a:prstGeom prst="rect">
            <a:avLst/>
          </a:prstGeom>
          <a:noFill/>
        </p:spPr>
        <p:txBody>
          <a:bodyPr wrap="square" rtlCol="0">
            <a:spAutoFit/>
          </a:bodyPr>
          <a:lstStyle/>
          <a:p>
            <a:pPr algn="ctr"/>
            <a:r>
              <a:rPr lang="en-US" sz="1600" i="1" dirty="0"/>
              <a:t>(Note: Not All Results Will Sum to 100% Due to Rounding)</a:t>
            </a:r>
          </a:p>
        </p:txBody>
      </p:sp>
      <p:grpSp>
        <p:nvGrpSpPr>
          <p:cNvPr id="34" name="Group 33">
            <a:extLst>
              <a:ext uri="{FF2B5EF4-FFF2-40B4-BE49-F238E27FC236}">
                <a16:creationId xmlns:a16="http://schemas.microsoft.com/office/drawing/2014/main" id="{C9FB89B2-EFC9-0F74-8B11-79F61DACDE32}"/>
              </a:ext>
            </a:extLst>
          </p:cNvPr>
          <p:cNvGrpSpPr/>
          <p:nvPr/>
        </p:nvGrpSpPr>
        <p:grpSpPr>
          <a:xfrm>
            <a:off x="4250023" y="4283210"/>
            <a:ext cx="3441528" cy="646332"/>
            <a:chOff x="4083883" y="4560202"/>
            <a:chExt cx="3785681" cy="710965"/>
          </a:xfrm>
        </p:grpSpPr>
        <p:grpSp>
          <p:nvGrpSpPr>
            <p:cNvPr id="15" name="Group 14">
              <a:extLst>
                <a:ext uri="{FF2B5EF4-FFF2-40B4-BE49-F238E27FC236}">
                  <a16:creationId xmlns:a16="http://schemas.microsoft.com/office/drawing/2014/main" id="{2816F84D-C9BF-1A9B-0DEE-EE48DF14C7AD}"/>
                </a:ext>
              </a:extLst>
            </p:cNvPr>
            <p:cNvGrpSpPr/>
            <p:nvPr/>
          </p:nvGrpSpPr>
          <p:grpSpPr>
            <a:xfrm>
              <a:off x="4083883" y="4560203"/>
              <a:ext cx="1891908" cy="710964"/>
              <a:chOff x="1185131" y="1911054"/>
              <a:chExt cx="1891908" cy="710964"/>
            </a:xfrm>
          </p:grpSpPr>
          <p:sp>
            <p:nvSpPr>
              <p:cNvPr id="16" name="TextBox 15">
                <a:extLst>
                  <a:ext uri="{FF2B5EF4-FFF2-40B4-BE49-F238E27FC236}">
                    <a16:creationId xmlns:a16="http://schemas.microsoft.com/office/drawing/2014/main" id="{D794ED63-BF14-125A-0DD6-79E25B9D469C}"/>
                  </a:ext>
                </a:extLst>
              </p:cNvPr>
              <p:cNvSpPr txBox="1"/>
              <p:nvPr/>
            </p:nvSpPr>
            <p:spPr>
              <a:xfrm>
                <a:off x="1719686" y="1911054"/>
                <a:ext cx="1357353" cy="710964"/>
              </a:xfrm>
              <a:prstGeom prst="rect">
                <a:avLst/>
              </a:prstGeom>
              <a:noFill/>
            </p:spPr>
            <p:txBody>
              <a:bodyPr wrap="square" lIns="0" rIns="0" rtlCol="0">
                <a:spAutoFit/>
              </a:bodyPr>
              <a:lstStyle/>
              <a:p>
                <a:pPr algn="ctr"/>
                <a:r>
                  <a:rPr lang="en-US" dirty="0"/>
                  <a:t>Telephone</a:t>
                </a:r>
              </a:p>
              <a:p>
                <a:pPr algn="ctr"/>
                <a:r>
                  <a:rPr lang="en-US" dirty="0"/>
                  <a:t>Interviews</a:t>
                </a:r>
              </a:p>
            </p:txBody>
          </p:sp>
          <p:pic>
            <p:nvPicPr>
              <p:cNvPr id="17" name="Picture 16" descr="A close up of a logo&#10;&#10;Description automatically generated">
                <a:extLst>
                  <a:ext uri="{FF2B5EF4-FFF2-40B4-BE49-F238E27FC236}">
                    <a16:creationId xmlns:a16="http://schemas.microsoft.com/office/drawing/2014/main" id="{46AF6340-A1FD-9576-11ED-B7065DE32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131" y="1948505"/>
                <a:ext cx="571429" cy="571429"/>
              </a:xfrm>
              <a:prstGeom prst="rect">
                <a:avLst/>
              </a:prstGeom>
            </p:spPr>
          </p:pic>
        </p:grpSp>
        <p:grpSp>
          <p:nvGrpSpPr>
            <p:cNvPr id="18" name="Group 17">
              <a:extLst>
                <a:ext uri="{FF2B5EF4-FFF2-40B4-BE49-F238E27FC236}">
                  <a16:creationId xmlns:a16="http://schemas.microsoft.com/office/drawing/2014/main" id="{8E245A9C-8EAC-7619-08FD-309F31F5C5D6}"/>
                </a:ext>
              </a:extLst>
            </p:cNvPr>
            <p:cNvGrpSpPr/>
            <p:nvPr/>
          </p:nvGrpSpPr>
          <p:grpSpPr>
            <a:xfrm>
              <a:off x="5975791" y="4560202"/>
              <a:ext cx="1893773" cy="710964"/>
              <a:chOff x="1021220" y="5270525"/>
              <a:chExt cx="1893773" cy="710964"/>
            </a:xfrm>
          </p:grpSpPr>
          <p:sp>
            <p:nvSpPr>
              <p:cNvPr id="19" name="TextBox 18">
                <a:extLst>
                  <a:ext uri="{FF2B5EF4-FFF2-40B4-BE49-F238E27FC236}">
                    <a16:creationId xmlns:a16="http://schemas.microsoft.com/office/drawing/2014/main" id="{A353AF8A-0BA9-9B6D-A842-4CB119BEE64A}"/>
                  </a:ext>
                </a:extLst>
              </p:cNvPr>
              <p:cNvSpPr txBox="1"/>
              <p:nvPr/>
            </p:nvSpPr>
            <p:spPr>
              <a:xfrm>
                <a:off x="1697178" y="5270525"/>
                <a:ext cx="1217815" cy="710964"/>
              </a:xfrm>
              <a:prstGeom prst="rect">
                <a:avLst/>
              </a:prstGeom>
              <a:noFill/>
            </p:spPr>
            <p:txBody>
              <a:bodyPr wrap="square" lIns="0" rIns="0" rtlCol="0">
                <a:spAutoFit/>
              </a:bodyPr>
              <a:lstStyle/>
              <a:p>
                <a:pPr algn="ctr"/>
                <a:r>
                  <a:rPr lang="en-US" dirty="0"/>
                  <a:t>Online</a:t>
                </a:r>
              </a:p>
              <a:p>
                <a:pPr algn="ctr"/>
                <a:r>
                  <a:rPr lang="en-US" dirty="0"/>
                  <a:t>Interviews</a:t>
                </a:r>
              </a:p>
            </p:txBody>
          </p:sp>
          <p:pic>
            <p:nvPicPr>
              <p:cNvPr id="20" name="Picture 19">
                <a:extLst>
                  <a:ext uri="{FF2B5EF4-FFF2-40B4-BE49-F238E27FC236}">
                    <a16:creationId xmlns:a16="http://schemas.microsoft.com/office/drawing/2014/main" id="{76735013-F790-4751-6429-973053B58228}"/>
                  </a:ext>
                </a:extLst>
              </p:cNvPr>
              <p:cNvPicPr>
                <a:picLocks noChangeAspect="1"/>
              </p:cNvPicPr>
              <p:nvPr/>
            </p:nvPicPr>
            <p:blipFill>
              <a:blip r:embed="rId3"/>
              <a:stretch>
                <a:fillRect/>
              </a:stretch>
            </p:blipFill>
            <p:spPr>
              <a:xfrm>
                <a:off x="1021220" y="5348286"/>
                <a:ext cx="622155" cy="490810"/>
              </a:xfrm>
              <a:prstGeom prst="rect">
                <a:avLst/>
              </a:prstGeom>
            </p:spPr>
          </p:pic>
        </p:grpSp>
      </p:grpSp>
      <p:sp>
        <p:nvSpPr>
          <p:cNvPr id="28" name="Title 27">
            <a:extLst>
              <a:ext uri="{FF2B5EF4-FFF2-40B4-BE49-F238E27FC236}">
                <a16:creationId xmlns:a16="http://schemas.microsoft.com/office/drawing/2014/main" id="{D447D994-6A7A-54A9-4189-6AF19EC3A80F}"/>
              </a:ext>
            </a:extLst>
          </p:cNvPr>
          <p:cNvSpPr>
            <a:spLocks noGrp="1"/>
          </p:cNvSpPr>
          <p:nvPr>
            <p:ph type="title"/>
          </p:nvPr>
        </p:nvSpPr>
        <p:spPr/>
        <p:txBody>
          <a:bodyPr/>
          <a:lstStyle/>
          <a:p>
            <a:r>
              <a:rPr lang="en-US" dirty="0"/>
              <a:t>Survey Specifics and Methodology</a:t>
            </a:r>
          </a:p>
        </p:txBody>
      </p:sp>
      <p:grpSp>
        <p:nvGrpSpPr>
          <p:cNvPr id="30" name="Group 29">
            <a:extLst>
              <a:ext uri="{FF2B5EF4-FFF2-40B4-BE49-F238E27FC236}">
                <a16:creationId xmlns:a16="http://schemas.microsoft.com/office/drawing/2014/main" id="{5E312111-BC52-379A-43D2-DCB4BBE4A498}"/>
              </a:ext>
            </a:extLst>
          </p:cNvPr>
          <p:cNvGrpSpPr/>
          <p:nvPr/>
        </p:nvGrpSpPr>
        <p:grpSpPr>
          <a:xfrm>
            <a:off x="2924381" y="3317432"/>
            <a:ext cx="6132529" cy="614003"/>
            <a:chOff x="2924381" y="3317432"/>
            <a:chExt cx="6132529" cy="614003"/>
          </a:xfrm>
        </p:grpSpPr>
        <p:grpSp>
          <p:nvGrpSpPr>
            <p:cNvPr id="27" name="Group 26">
              <a:extLst>
                <a:ext uri="{FF2B5EF4-FFF2-40B4-BE49-F238E27FC236}">
                  <a16:creationId xmlns:a16="http://schemas.microsoft.com/office/drawing/2014/main" id="{3CCF6D40-680A-CA24-C372-AA6380257821}"/>
                </a:ext>
              </a:extLst>
            </p:cNvPr>
            <p:cNvGrpSpPr/>
            <p:nvPr/>
          </p:nvGrpSpPr>
          <p:grpSpPr>
            <a:xfrm>
              <a:off x="5960995" y="3317432"/>
              <a:ext cx="1495369" cy="605294"/>
              <a:chOff x="6220421" y="3326141"/>
              <a:chExt cx="1495369" cy="605294"/>
            </a:xfrm>
          </p:grpSpPr>
          <p:pic>
            <p:nvPicPr>
              <p:cNvPr id="7" name="Picture 6">
                <a:extLst>
                  <a:ext uri="{FF2B5EF4-FFF2-40B4-BE49-F238E27FC236}">
                    <a16:creationId xmlns:a16="http://schemas.microsoft.com/office/drawing/2014/main" id="{44CC38C8-4FB5-DD2B-EDF1-FE8D209633AE}"/>
                  </a:ext>
                </a:extLst>
              </p:cNvPr>
              <p:cNvPicPr>
                <a:picLocks noChangeAspect="1"/>
              </p:cNvPicPr>
              <p:nvPr/>
            </p:nvPicPr>
            <p:blipFill>
              <a:blip r:embed="rId4"/>
              <a:stretch>
                <a:fillRect/>
              </a:stretch>
            </p:blipFill>
            <p:spPr>
              <a:xfrm>
                <a:off x="6220421" y="3428527"/>
                <a:ext cx="310685" cy="400523"/>
              </a:xfrm>
              <a:prstGeom prst="rect">
                <a:avLst/>
              </a:prstGeom>
            </p:spPr>
          </p:pic>
          <p:sp>
            <p:nvSpPr>
              <p:cNvPr id="8" name="TextBox 7">
                <a:extLst>
                  <a:ext uri="{FF2B5EF4-FFF2-40B4-BE49-F238E27FC236}">
                    <a16:creationId xmlns:a16="http://schemas.microsoft.com/office/drawing/2014/main" id="{203FE8A8-67E1-0B56-3B23-B3A8FC1236BE}"/>
                  </a:ext>
                </a:extLst>
              </p:cNvPr>
              <p:cNvSpPr txBox="1"/>
              <p:nvPr/>
            </p:nvSpPr>
            <p:spPr>
              <a:xfrm>
                <a:off x="6376590" y="3326141"/>
                <a:ext cx="1339200" cy="605294"/>
              </a:xfrm>
              <a:prstGeom prst="rect">
                <a:avLst/>
              </a:prstGeom>
              <a:noFill/>
            </p:spPr>
            <p:txBody>
              <a:bodyPr wrap="square" rtlCol="0">
                <a:spAutoFit/>
              </a:bodyPr>
              <a:lstStyle/>
              <a:p>
                <a:pPr algn="ctr">
                  <a:lnSpc>
                    <a:spcPts val="2000"/>
                  </a:lnSpc>
                </a:pPr>
                <a:r>
                  <a:rPr lang="en-US" sz="1700" dirty="0"/>
                  <a:t>Text</a:t>
                </a:r>
              </a:p>
              <a:p>
                <a:pPr algn="ctr">
                  <a:lnSpc>
                    <a:spcPts val="2000"/>
                  </a:lnSpc>
                </a:pPr>
                <a:r>
                  <a:rPr lang="en-US" sz="1700" dirty="0"/>
                  <a:t>Invitations</a:t>
                </a:r>
              </a:p>
            </p:txBody>
          </p:sp>
        </p:grpSp>
        <p:grpSp>
          <p:nvGrpSpPr>
            <p:cNvPr id="24" name="Group 23">
              <a:extLst>
                <a:ext uri="{FF2B5EF4-FFF2-40B4-BE49-F238E27FC236}">
                  <a16:creationId xmlns:a16="http://schemas.microsoft.com/office/drawing/2014/main" id="{BCA73D62-9B01-9700-B3D1-AC8AA49603A3}"/>
                </a:ext>
              </a:extLst>
            </p:cNvPr>
            <p:cNvGrpSpPr/>
            <p:nvPr/>
          </p:nvGrpSpPr>
          <p:grpSpPr>
            <a:xfrm>
              <a:off x="2924381" y="3326141"/>
              <a:ext cx="1567796" cy="605294"/>
              <a:chOff x="3133389" y="3326141"/>
              <a:chExt cx="1567796" cy="605294"/>
            </a:xfrm>
          </p:grpSpPr>
          <p:sp>
            <p:nvSpPr>
              <p:cNvPr id="10" name="TextBox 9">
                <a:extLst>
                  <a:ext uri="{FF2B5EF4-FFF2-40B4-BE49-F238E27FC236}">
                    <a16:creationId xmlns:a16="http://schemas.microsoft.com/office/drawing/2014/main" id="{38470D9F-6F1E-BB59-FFB2-C97C96034C0F}"/>
                  </a:ext>
                </a:extLst>
              </p:cNvPr>
              <p:cNvSpPr txBox="1"/>
              <p:nvPr/>
            </p:nvSpPr>
            <p:spPr>
              <a:xfrm>
                <a:off x="3605645" y="3326141"/>
                <a:ext cx="1095540" cy="605294"/>
              </a:xfrm>
              <a:prstGeom prst="rect">
                <a:avLst/>
              </a:prstGeom>
              <a:noFill/>
            </p:spPr>
            <p:txBody>
              <a:bodyPr wrap="square" rtlCol="0" anchor="ctr">
                <a:spAutoFit/>
              </a:bodyPr>
              <a:lstStyle/>
              <a:p>
                <a:pPr algn="ctr">
                  <a:lnSpc>
                    <a:spcPts val="2000"/>
                  </a:lnSpc>
                </a:pPr>
                <a:r>
                  <a:rPr lang="en-US" sz="1700" dirty="0"/>
                  <a:t>Telephone</a:t>
                </a:r>
              </a:p>
              <a:p>
                <a:pPr algn="ctr">
                  <a:lnSpc>
                    <a:spcPts val="2000"/>
                  </a:lnSpc>
                </a:pPr>
                <a:r>
                  <a:rPr lang="en-US" sz="1700" dirty="0"/>
                  <a:t>Calls</a:t>
                </a:r>
              </a:p>
            </p:txBody>
          </p:sp>
          <p:pic>
            <p:nvPicPr>
              <p:cNvPr id="11" name="Picture 10" descr="A close up of a logo&#10;&#10;Description automatically generated">
                <a:extLst>
                  <a:ext uri="{FF2B5EF4-FFF2-40B4-BE49-F238E27FC236}">
                    <a16:creationId xmlns:a16="http://schemas.microsoft.com/office/drawing/2014/main" id="{381B11B7-5DBF-8DC5-9952-FCFBDAF25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389" y="3392660"/>
                <a:ext cx="472255" cy="472257"/>
              </a:xfrm>
              <a:prstGeom prst="rect">
                <a:avLst/>
              </a:prstGeom>
            </p:spPr>
          </p:pic>
        </p:grpSp>
        <p:grpSp>
          <p:nvGrpSpPr>
            <p:cNvPr id="25" name="Group 24">
              <a:extLst>
                <a:ext uri="{FF2B5EF4-FFF2-40B4-BE49-F238E27FC236}">
                  <a16:creationId xmlns:a16="http://schemas.microsoft.com/office/drawing/2014/main" id="{3F10024A-078A-B138-2EB2-03B0466E1BED}"/>
                </a:ext>
              </a:extLst>
            </p:cNvPr>
            <p:cNvGrpSpPr/>
            <p:nvPr/>
          </p:nvGrpSpPr>
          <p:grpSpPr>
            <a:xfrm>
              <a:off x="4473574" y="3326141"/>
              <a:ext cx="1506024" cy="605294"/>
              <a:chOff x="4548770" y="3326141"/>
              <a:chExt cx="1506024" cy="605294"/>
            </a:xfrm>
          </p:grpSpPr>
          <p:sp>
            <p:nvSpPr>
              <p:cNvPr id="13" name="TextBox 12">
                <a:extLst>
                  <a:ext uri="{FF2B5EF4-FFF2-40B4-BE49-F238E27FC236}">
                    <a16:creationId xmlns:a16="http://schemas.microsoft.com/office/drawing/2014/main" id="{20F09EEB-3606-F7ED-6253-34968DD076E5}"/>
                  </a:ext>
                </a:extLst>
              </p:cNvPr>
              <p:cNvSpPr txBox="1"/>
              <p:nvPr/>
            </p:nvSpPr>
            <p:spPr>
              <a:xfrm>
                <a:off x="4936639" y="3326141"/>
                <a:ext cx="1118155" cy="605294"/>
              </a:xfrm>
              <a:prstGeom prst="rect">
                <a:avLst/>
              </a:prstGeom>
              <a:noFill/>
            </p:spPr>
            <p:txBody>
              <a:bodyPr wrap="square" rtlCol="0">
                <a:spAutoFit/>
              </a:bodyPr>
              <a:lstStyle/>
              <a:p>
                <a:pPr algn="ctr">
                  <a:lnSpc>
                    <a:spcPts val="2000"/>
                  </a:lnSpc>
                </a:pPr>
                <a:r>
                  <a:rPr lang="en-US" sz="1700" dirty="0"/>
                  <a:t>Email</a:t>
                </a:r>
              </a:p>
              <a:p>
                <a:pPr algn="ctr">
                  <a:lnSpc>
                    <a:spcPts val="2000"/>
                  </a:lnSpc>
                </a:pPr>
                <a:r>
                  <a:rPr lang="en-US" sz="1700" dirty="0"/>
                  <a:t>Invitations</a:t>
                </a:r>
              </a:p>
            </p:txBody>
          </p:sp>
          <p:pic>
            <p:nvPicPr>
              <p:cNvPr id="14" name="Picture 22">
                <a:extLst>
                  <a:ext uri="{FF2B5EF4-FFF2-40B4-BE49-F238E27FC236}">
                    <a16:creationId xmlns:a16="http://schemas.microsoft.com/office/drawing/2014/main" id="{025C228E-ACBD-598E-75BB-67BCBED0D8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548770" y="3447419"/>
                <a:ext cx="362737" cy="362738"/>
              </a:xfrm>
              <a:prstGeom prst="rect">
                <a:avLst/>
              </a:prstGeom>
            </p:spPr>
          </p:pic>
        </p:grpSp>
        <p:grpSp>
          <p:nvGrpSpPr>
            <p:cNvPr id="29" name="Group 28">
              <a:extLst>
                <a:ext uri="{FF2B5EF4-FFF2-40B4-BE49-F238E27FC236}">
                  <a16:creationId xmlns:a16="http://schemas.microsoft.com/office/drawing/2014/main" id="{0E8AA819-13F9-982E-8395-B613236C5D88}"/>
                </a:ext>
              </a:extLst>
            </p:cNvPr>
            <p:cNvGrpSpPr/>
            <p:nvPr/>
          </p:nvGrpSpPr>
          <p:grpSpPr>
            <a:xfrm>
              <a:off x="7437762" y="3326141"/>
              <a:ext cx="1619148" cy="605294"/>
              <a:chOff x="7524851" y="3326141"/>
              <a:chExt cx="1619148" cy="605294"/>
            </a:xfrm>
          </p:grpSpPr>
          <p:sp>
            <p:nvSpPr>
              <p:cNvPr id="21" name="TextBox 20">
                <a:extLst>
                  <a:ext uri="{FF2B5EF4-FFF2-40B4-BE49-F238E27FC236}">
                    <a16:creationId xmlns:a16="http://schemas.microsoft.com/office/drawing/2014/main" id="{4DE99636-9E97-5F0C-3196-90DF5E1D0AB2}"/>
                  </a:ext>
                </a:extLst>
              </p:cNvPr>
              <p:cNvSpPr txBox="1"/>
              <p:nvPr/>
            </p:nvSpPr>
            <p:spPr>
              <a:xfrm>
                <a:off x="7954668" y="3326141"/>
                <a:ext cx="1189331" cy="605294"/>
              </a:xfrm>
              <a:prstGeom prst="rect">
                <a:avLst/>
              </a:prstGeom>
              <a:noFill/>
            </p:spPr>
            <p:txBody>
              <a:bodyPr wrap="square" rtlCol="0">
                <a:spAutoFit/>
              </a:bodyPr>
              <a:lstStyle/>
              <a:p>
                <a:pPr algn="ctr">
                  <a:lnSpc>
                    <a:spcPts val="2000"/>
                  </a:lnSpc>
                </a:pPr>
                <a:r>
                  <a:rPr lang="en-US" sz="1700" dirty="0"/>
                  <a:t>Postcard Invitations</a:t>
                </a:r>
              </a:p>
            </p:txBody>
          </p:sp>
          <p:pic>
            <p:nvPicPr>
              <p:cNvPr id="23" name="Picture 25">
                <a:extLst>
                  <a:ext uri="{FF2B5EF4-FFF2-40B4-BE49-F238E27FC236}">
                    <a16:creationId xmlns:a16="http://schemas.microsoft.com/office/drawing/2014/main" id="{974F9F9C-F21B-0707-16D4-5224DDE5FC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524851" y="3400188"/>
                <a:ext cx="457200" cy="457201"/>
              </a:xfrm>
              <a:prstGeom prst="rect">
                <a:avLst/>
              </a:prstGeom>
            </p:spPr>
          </p:pic>
        </p:grpSp>
      </p:grpSp>
    </p:spTree>
    <p:extLst>
      <p:ext uri="{BB962C8B-B14F-4D97-AF65-F5344CB8AC3E}">
        <p14:creationId xmlns:p14="http://schemas.microsoft.com/office/powerpoint/2010/main" val="40339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5C26A4-07E2-AC7B-61D7-004444696FAA}"/>
              </a:ext>
            </a:extLst>
          </p:cNvPr>
          <p:cNvSpPr>
            <a:spLocks noGrp="1"/>
          </p:cNvSpPr>
          <p:nvPr>
            <p:ph type="title"/>
          </p:nvPr>
        </p:nvSpPr>
        <p:spPr/>
        <p:txBody>
          <a:bodyPr/>
          <a:lstStyle/>
          <a:p>
            <a:r>
              <a:rPr lang="en-US" dirty="0"/>
              <a:t>General Views of Life </a:t>
            </a:r>
            <a:br>
              <a:rPr lang="en-US" dirty="0"/>
            </a:br>
            <a:r>
              <a:rPr lang="en-US" dirty="0"/>
              <a:t>in East Palo Alto</a:t>
            </a:r>
          </a:p>
        </p:txBody>
      </p:sp>
    </p:spTree>
    <p:extLst>
      <p:ext uri="{BB962C8B-B14F-4D97-AF65-F5344CB8AC3E}">
        <p14:creationId xmlns:p14="http://schemas.microsoft.com/office/powerpoint/2010/main" val="406853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247EAF-5A26-AEE8-D763-9079C8B446BA}"/>
              </a:ext>
            </a:extLst>
          </p:cNvPr>
          <p:cNvSpPr>
            <a:spLocks noGrp="1"/>
          </p:cNvSpPr>
          <p:nvPr>
            <p:ph type="title"/>
          </p:nvPr>
        </p:nvSpPr>
        <p:spPr/>
        <p:txBody>
          <a:bodyPr/>
          <a:lstStyle/>
          <a:p>
            <a:r>
              <a:rPr lang="en-US" dirty="0"/>
              <a:t>Two-thirds of residents see East Palo Alto’s quality of life as “excellent” or “good.”</a:t>
            </a:r>
          </a:p>
        </p:txBody>
      </p:sp>
      <p:sp>
        <p:nvSpPr>
          <p:cNvPr id="2" name="TextBox 1">
            <a:extLst>
              <a:ext uri="{FF2B5EF4-FFF2-40B4-BE49-F238E27FC236}">
                <a16:creationId xmlns:a16="http://schemas.microsoft.com/office/drawing/2014/main" id="{4F25B8CA-26CB-4F5C-AEFD-C2D75392AB6A}"/>
              </a:ext>
            </a:extLst>
          </p:cNvPr>
          <p:cNvSpPr txBox="1"/>
          <p:nvPr/>
        </p:nvSpPr>
        <p:spPr>
          <a:xfrm>
            <a:off x="0" y="1241397"/>
            <a:ext cx="9128760" cy="615553"/>
          </a:xfrm>
          <a:prstGeom prst="rect">
            <a:avLst/>
          </a:prstGeom>
          <a:noFill/>
        </p:spPr>
        <p:txBody>
          <a:bodyPr wrap="square" rtlCol="0">
            <a:spAutoFit/>
          </a:bodyPr>
          <a:lstStyle/>
          <a:p>
            <a:pPr algn="ctr"/>
            <a:r>
              <a:rPr lang="en-US" sz="1700" i="1" dirty="0"/>
              <a:t>How would you rate the overall quality of life in East Palo Alto?  </a:t>
            </a:r>
            <a:br>
              <a:rPr lang="en-US" sz="1700" i="1" dirty="0"/>
            </a:br>
            <a:r>
              <a:rPr lang="en-US" sz="1700" i="1" dirty="0"/>
              <a:t>Would you say it is excellent, good, fair, poor, or very poor?</a:t>
            </a:r>
          </a:p>
        </p:txBody>
      </p:sp>
      <p:graphicFrame>
        <p:nvGraphicFramePr>
          <p:cNvPr id="4" name="Chart 3">
            <a:extLst>
              <a:ext uri="{FF2B5EF4-FFF2-40B4-BE49-F238E27FC236}">
                <a16:creationId xmlns:a16="http://schemas.microsoft.com/office/drawing/2014/main" id="{1C29CFBE-E44B-0820-7D95-5351F1957197}"/>
              </a:ext>
            </a:extLst>
          </p:cNvPr>
          <p:cNvGraphicFramePr/>
          <p:nvPr>
            <p:extLst>
              <p:ext uri="{D42A27DB-BD31-4B8C-83A1-F6EECF244321}">
                <p14:modId xmlns:p14="http://schemas.microsoft.com/office/powerpoint/2010/main" val="2481691568"/>
              </p:ext>
            </p:extLst>
          </p:nvPr>
        </p:nvGraphicFramePr>
        <p:xfrm>
          <a:off x="5201638" y="2525361"/>
          <a:ext cx="2833800" cy="3851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BE46A3F-32AB-334E-850E-5BA37494A768}"/>
              </a:ext>
            </a:extLst>
          </p:cNvPr>
          <p:cNvGraphicFramePr/>
          <p:nvPr>
            <p:extLst>
              <p:ext uri="{D42A27DB-BD31-4B8C-83A1-F6EECF244321}">
                <p14:modId xmlns:p14="http://schemas.microsoft.com/office/powerpoint/2010/main" val="943969463"/>
              </p:ext>
            </p:extLst>
          </p:nvPr>
        </p:nvGraphicFramePr>
        <p:xfrm>
          <a:off x="1867496" y="2525361"/>
          <a:ext cx="2833800" cy="3851951"/>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Bracket 6">
            <a:extLst>
              <a:ext uri="{FF2B5EF4-FFF2-40B4-BE49-F238E27FC236}">
                <a16:creationId xmlns:a16="http://schemas.microsoft.com/office/drawing/2014/main" id="{0E091464-76E9-DE9A-E02D-EC1F20477E41}"/>
              </a:ext>
            </a:extLst>
          </p:cNvPr>
          <p:cNvSpPr/>
          <p:nvPr/>
        </p:nvSpPr>
        <p:spPr bwMode="auto">
          <a:xfrm>
            <a:off x="3154562" y="4562144"/>
            <a:ext cx="132532" cy="750529"/>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9D6B9568-B725-FF8C-ED6F-45B2E667763F}"/>
              </a:ext>
            </a:extLst>
          </p:cNvPr>
          <p:cNvSpPr txBox="1"/>
          <p:nvPr/>
        </p:nvSpPr>
        <p:spPr>
          <a:xfrm>
            <a:off x="3816529" y="2570102"/>
            <a:ext cx="1234446" cy="823302"/>
          </a:xfrm>
          <a:prstGeom prst="rect">
            <a:avLst/>
          </a:prstGeom>
          <a:noFill/>
        </p:spPr>
        <p:txBody>
          <a:bodyPr wrap="square" rtlCol="0">
            <a:spAutoFit/>
          </a:bodyPr>
          <a:lstStyle/>
          <a:p>
            <a:pPr algn="ctr">
              <a:lnSpc>
                <a:spcPts val="1900"/>
              </a:lnSpc>
            </a:pPr>
            <a:r>
              <a:rPr lang="en-US" b="1" dirty="0">
                <a:solidFill>
                  <a:schemeClr val="accent1"/>
                </a:solidFill>
              </a:rPr>
              <a:t>Excellent/Good</a:t>
            </a:r>
            <a:br>
              <a:rPr lang="en-US" b="1" dirty="0">
                <a:solidFill>
                  <a:schemeClr val="accent1"/>
                </a:solidFill>
              </a:rPr>
            </a:br>
            <a:r>
              <a:rPr lang="en-US" b="1" dirty="0">
                <a:solidFill>
                  <a:schemeClr val="accent1"/>
                </a:solidFill>
              </a:rPr>
              <a:t>40%</a:t>
            </a:r>
          </a:p>
        </p:txBody>
      </p:sp>
      <p:sp>
        <p:nvSpPr>
          <p:cNvPr id="9" name="TextBox 8">
            <a:extLst>
              <a:ext uri="{FF2B5EF4-FFF2-40B4-BE49-F238E27FC236}">
                <a16:creationId xmlns:a16="http://schemas.microsoft.com/office/drawing/2014/main" id="{465B13CA-C264-FC74-4F52-A78982355A64}"/>
              </a:ext>
            </a:extLst>
          </p:cNvPr>
          <p:cNvSpPr txBox="1"/>
          <p:nvPr/>
        </p:nvSpPr>
        <p:spPr>
          <a:xfrm>
            <a:off x="3183488" y="4524025"/>
            <a:ext cx="1423346" cy="823302"/>
          </a:xfrm>
          <a:prstGeom prst="rect">
            <a:avLst/>
          </a:prstGeom>
          <a:noFill/>
        </p:spPr>
        <p:txBody>
          <a:bodyPr wrap="square" rtlCol="0">
            <a:spAutoFit/>
          </a:bodyPr>
          <a:lstStyle/>
          <a:p>
            <a:pPr algn="ctr">
              <a:lnSpc>
                <a:spcPts val="1900"/>
              </a:lnSpc>
            </a:pPr>
            <a:r>
              <a:rPr lang="en-US" b="1" dirty="0">
                <a:solidFill>
                  <a:schemeClr val="accent4"/>
                </a:solidFill>
              </a:rPr>
              <a:t>Poor/</a:t>
            </a:r>
            <a:br>
              <a:rPr lang="en-US" b="1" dirty="0">
                <a:solidFill>
                  <a:schemeClr val="accent4"/>
                </a:solidFill>
              </a:rPr>
            </a:br>
            <a:r>
              <a:rPr lang="en-US" b="1" dirty="0">
                <a:solidFill>
                  <a:schemeClr val="accent4"/>
                </a:solidFill>
              </a:rPr>
              <a:t>Very Poor</a:t>
            </a:r>
            <a:br>
              <a:rPr lang="en-US" b="1" dirty="0">
                <a:solidFill>
                  <a:schemeClr val="accent4"/>
                </a:solidFill>
              </a:rPr>
            </a:br>
            <a:r>
              <a:rPr lang="en-US" b="1" dirty="0">
                <a:solidFill>
                  <a:schemeClr val="accent4"/>
                </a:solidFill>
              </a:rPr>
              <a:t>22%</a:t>
            </a:r>
          </a:p>
        </p:txBody>
      </p:sp>
      <p:sp>
        <p:nvSpPr>
          <p:cNvPr id="11" name="Right Bracket 10">
            <a:extLst>
              <a:ext uri="{FF2B5EF4-FFF2-40B4-BE49-F238E27FC236}">
                <a16:creationId xmlns:a16="http://schemas.microsoft.com/office/drawing/2014/main" id="{C277CBE9-C885-E0FB-A56A-4F8A2F05E778}"/>
              </a:ext>
            </a:extLst>
          </p:cNvPr>
          <p:cNvSpPr/>
          <p:nvPr/>
        </p:nvSpPr>
        <p:spPr bwMode="auto">
          <a:xfrm>
            <a:off x="3719893" y="2631920"/>
            <a:ext cx="139826" cy="703131"/>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1C42A4D7-8BE3-0D22-6C93-FA4B1B20FE53}"/>
              </a:ext>
            </a:extLst>
          </p:cNvPr>
          <p:cNvSpPr txBox="1"/>
          <p:nvPr/>
        </p:nvSpPr>
        <p:spPr>
          <a:xfrm>
            <a:off x="2304177" y="1939172"/>
            <a:ext cx="2128399"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*December 2015</a:t>
            </a:r>
          </a:p>
        </p:txBody>
      </p:sp>
      <p:sp>
        <p:nvSpPr>
          <p:cNvPr id="13" name="TextBox 12">
            <a:extLst>
              <a:ext uri="{FF2B5EF4-FFF2-40B4-BE49-F238E27FC236}">
                <a16:creationId xmlns:a16="http://schemas.microsoft.com/office/drawing/2014/main" id="{1445D6D3-8453-50DF-DC0B-D8638539B186}"/>
              </a:ext>
            </a:extLst>
          </p:cNvPr>
          <p:cNvSpPr txBox="1"/>
          <p:nvPr/>
        </p:nvSpPr>
        <p:spPr>
          <a:xfrm>
            <a:off x="5750282" y="1941699"/>
            <a:ext cx="2128399"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April/May 2023</a:t>
            </a:r>
          </a:p>
        </p:txBody>
      </p:sp>
      <p:sp>
        <p:nvSpPr>
          <p:cNvPr id="14" name="Right Bracket 13">
            <a:extLst>
              <a:ext uri="{FF2B5EF4-FFF2-40B4-BE49-F238E27FC236}">
                <a16:creationId xmlns:a16="http://schemas.microsoft.com/office/drawing/2014/main" id="{FC09DD19-0A0C-EC06-81A4-3E88BE924CDE}"/>
              </a:ext>
            </a:extLst>
          </p:cNvPr>
          <p:cNvSpPr/>
          <p:nvPr/>
        </p:nvSpPr>
        <p:spPr bwMode="auto">
          <a:xfrm>
            <a:off x="6149583" y="4565167"/>
            <a:ext cx="132532" cy="750529"/>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01187CF0-1386-8BB8-DF82-CF6FC9B1FBF2}"/>
              </a:ext>
            </a:extLst>
          </p:cNvPr>
          <p:cNvSpPr txBox="1"/>
          <p:nvPr/>
        </p:nvSpPr>
        <p:spPr>
          <a:xfrm>
            <a:off x="7760782" y="2573125"/>
            <a:ext cx="1367978" cy="826765"/>
          </a:xfrm>
          <a:prstGeom prst="rect">
            <a:avLst/>
          </a:prstGeom>
          <a:noFill/>
        </p:spPr>
        <p:txBody>
          <a:bodyPr wrap="square" rtlCol="0">
            <a:spAutoFit/>
          </a:bodyPr>
          <a:lstStyle/>
          <a:p>
            <a:pPr algn="ctr">
              <a:lnSpc>
                <a:spcPts val="1900"/>
              </a:lnSpc>
            </a:pPr>
            <a:r>
              <a:rPr lang="en-US" b="1" dirty="0">
                <a:solidFill>
                  <a:schemeClr val="accent1"/>
                </a:solidFill>
              </a:rPr>
              <a:t>Excellent/</a:t>
            </a:r>
            <a:br>
              <a:rPr lang="en-US" b="1" dirty="0">
                <a:solidFill>
                  <a:schemeClr val="accent1"/>
                </a:solidFill>
              </a:rPr>
            </a:br>
            <a:r>
              <a:rPr lang="en-US" b="1" dirty="0">
                <a:solidFill>
                  <a:schemeClr val="accent1"/>
                </a:solidFill>
              </a:rPr>
              <a:t>Good</a:t>
            </a:r>
            <a:br>
              <a:rPr lang="en-US" b="1" dirty="0">
                <a:solidFill>
                  <a:schemeClr val="accent1"/>
                </a:solidFill>
              </a:rPr>
            </a:br>
            <a:r>
              <a:rPr lang="en-US" b="1" dirty="0">
                <a:solidFill>
                  <a:schemeClr val="accent1"/>
                </a:solidFill>
              </a:rPr>
              <a:t>67%</a:t>
            </a:r>
          </a:p>
        </p:txBody>
      </p:sp>
      <p:sp>
        <p:nvSpPr>
          <p:cNvPr id="16" name="TextBox 15">
            <a:extLst>
              <a:ext uri="{FF2B5EF4-FFF2-40B4-BE49-F238E27FC236}">
                <a16:creationId xmlns:a16="http://schemas.microsoft.com/office/drawing/2014/main" id="{85F10838-7618-BD6A-4403-BCFCF04C8A83}"/>
              </a:ext>
            </a:extLst>
          </p:cNvPr>
          <p:cNvSpPr txBox="1"/>
          <p:nvPr/>
        </p:nvSpPr>
        <p:spPr>
          <a:xfrm>
            <a:off x="6178509" y="4527048"/>
            <a:ext cx="1319572" cy="823302"/>
          </a:xfrm>
          <a:prstGeom prst="rect">
            <a:avLst/>
          </a:prstGeom>
          <a:noFill/>
        </p:spPr>
        <p:txBody>
          <a:bodyPr wrap="square" rtlCol="0">
            <a:spAutoFit/>
          </a:bodyPr>
          <a:lstStyle/>
          <a:p>
            <a:pPr algn="ctr">
              <a:lnSpc>
                <a:spcPts val="1900"/>
              </a:lnSpc>
            </a:pPr>
            <a:r>
              <a:rPr lang="en-US" b="1" dirty="0">
                <a:solidFill>
                  <a:schemeClr val="accent4"/>
                </a:solidFill>
              </a:rPr>
              <a:t>Poor/</a:t>
            </a:r>
            <a:br>
              <a:rPr lang="en-US" b="1" dirty="0">
                <a:solidFill>
                  <a:schemeClr val="accent4"/>
                </a:solidFill>
              </a:rPr>
            </a:br>
            <a:r>
              <a:rPr lang="en-US" b="1" dirty="0">
                <a:solidFill>
                  <a:schemeClr val="accent4"/>
                </a:solidFill>
              </a:rPr>
              <a:t>Very Poor</a:t>
            </a:r>
            <a:br>
              <a:rPr lang="en-US" b="1" dirty="0">
                <a:solidFill>
                  <a:schemeClr val="accent4"/>
                </a:solidFill>
              </a:rPr>
            </a:br>
            <a:r>
              <a:rPr lang="en-US" b="1" dirty="0">
                <a:solidFill>
                  <a:schemeClr val="accent4"/>
                </a:solidFill>
              </a:rPr>
              <a:t>12%</a:t>
            </a:r>
          </a:p>
        </p:txBody>
      </p:sp>
      <p:sp>
        <p:nvSpPr>
          <p:cNvPr id="17" name="Right Bracket 16">
            <a:extLst>
              <a:ext uri="{FF2B5EF4-FFF2-40B4-BE49-F238E27FC236}">
                <a16:creationId xmlns:a16="http://schemas.microsoft.com/office/drawing/2014/main" id="{EDB34989-4930-8348-611A-02C6FE755A53}"/>
              </a:ext>
            </a:extLst>
          </p:cNvPr>
          <p:cNvSpPr/>
          <p:nvPr/>
        </p:nvSpPr>
        <p:spPr bwMode="auto">
          <a:xfrm>
            <a:off x="7733818" y="2634943"/>
            <a:ext cx="139826" cy="703131"/>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graphicFrame>
        <p:nvGraphicFramePr>
          <p:cNvPr id="20" name="Table 19">
            <a:extLst>
              <a:ext uri="{FF2B5EF4-FFF2-40B4-BE49-F238E27FC236}">
                <a16:creationId xmlns:a16="http://schemas.microsoft.com/office/drawing/2014/main" id="{48F2953F-BA93-7770-E23F-2A0CCE0B0F0E}"/>
              </a:ext>
            </a:extLst>
          </p:cNvPr>
          <p:cNvGraphicFramePr>
            <a:graphicFrameLocks noGrp="1"/>
          </p:cNvGraphicFramePr>
          <p:nvPr>
            <p:extLst>
              <p:ext uri="{D42A27DB-BD31-4B8C-83A1-F6EECF244321}">
                <p14:modId xmlns:p14="http://schemas.microsoft.com/office/powerpoint/2010/main" val="1644801715"/>
              </p:ext>
            </p:extLst>
          </p:nvPr>
        </p:nvGraphicFramePr>
        <p:xfrm>
          <a:off x="93790" y="2625207"/>
          <a:ext cx="1883056" cy="3418542"/>
        </p:xfrm>
        <a:graphic>
          <a:graphicData uri="http://schemas.openxmlformats.org/drawingml/2006/table">
            <a:tbl>
              <a:tblPr>
                <a:tableStyleId>{93296810-A885-4BE3-A3E7-6D5BEEA58F35}</a:tableStyleId>
              </a:tblPr>
              <a:tblGrid>
                <a:gridCol w="1883056">
                  <a:extLst>
                    <a:ext uri="{9D8B030D-6E8A-4147-A177-3AD203B41FA5}">
                      <a16:colId xmlns:a16="http://schemas.microsoft.com/office/drawing/2014/main" val="46784035"/>
                    </a:ext>
                  </a:extLst>
                </a:gridCol>
              </a:tblGrid>
              <a:tr h="252730">
                <a:tc>
                  <a:txBody>
                    <a:bodyPr/>
                    <a:lstStyle/>
                    <a:p>
                      <a:pPr algn="r" fontAlgn="ctr"/>
                      <a:r>
                        <a:rPr lang="en-US" sz="1800" u="none" strike="noStrike">
                          <a:effectLst/>
                          <a:latin typeface="+mn-lt"/>
                        </a:rPr>
                        <a:t>Excellent</a:t>
                      </a:r>
                      <a:endParaRPr lang="en-US" sz="18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019741"/>
                  </a:ext>
                </a:extLst>
              </a:tr>
              <a:tr h="408914">
                <a:tc>
                  <a:txBody>
                    <a:bodyPr/>
                    <a:lstStyle/>
                    <a:p>
                      <a:pPr algn="r" fontAlgn="ctr"/>
                      <a:r>
                        <a:rPr lang="en-US" sz="1800" u="none" strike="noStrike" dirty="0">
                          <a:effectLst/>
                          <a:latin typeface="+mn-lt"/>
                        </a:rPr>
                        <a:t>Good</a:t>
                      </a:r>
                      <a:endParaRPr lang="en-US" sz="18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3430497"/>
                  </a:ext>
                </a:extLst>
              </a:tr>
              <a:tr h="252730">
                <a:tc>
                  <a:txBody>
                    <a:bodyPr/>
                    <a:lstStyle/>
                    <a:p>
                      <a:pPr algn="r" fontAlgn="ctr"/>
                      <a:endParaRPr lang="en-US" sz="18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946747"/>
                  </a:ext>
                </a:extLst>
              </a:tr>
              <a:tr h="491218">
                <a:tc>
                  <a:txBody>
                    <a:bodyPr/>
                    <a:lstStyle/>
                    <a:p>
                      <a:pPr algn="r" fontAlgn="ctr"/>
                      <a:r>
                        <a:rPr lang="en-US" sz="1800" u="none" strike="noStrike">
                          <a:effectLst/>
                          <a:latin typeface="+mn-lt"/>
                        </a:rPr>
                        <a:t>Fair</a:t>
                      </a:r>
                      <a:endParaRPr lang="en-US" sz="18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1339143"/>
                  </a:ext>
                </a:extLst>
              </a:tr>
              <a:tr h="252730">
                <a:tc>
                  <a:txBody>
                    <a:bodyPr/>
                    <a:lstStyle/>
                    <a:p>
                      <a:pPr algn="r" fontAlgn="ctr"/>
                      <a:endParaRPr lang="en-US" sz="18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4083275"/>
                  </a:ext>
                </a:extLst>
              </a:tr>
              <a:tr h="482509">
                <a:tc>
                  <a:txBody>
                    <a:bodyPr/>
                    <a:lstStyle/>
                    <a:p>
                      <a:pPr algn="r" fontAlgn="ctr"/>
                      <a:r>
                        <a:rPr lang="en-US" sz="1800" u="none" strike="noStrike">
                          <a:effectLst/>
                          <a:latin typeface="+mn-lt"/>
                        </a:rPr>
                        <a:t>Poor</a:t>
                      </a:r>
                      <a:endParaRPr lang="en-US" sz="18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4443543"/>
                  </a:ext>
                </a:extLst>
              </a:tr>
              <a:tr h="400594">
                <a:tc>
                  <a:txBody>
                    <a:bodyPr/>
                    <a:lstStyle/>
                    <a:p>
                      <a:pPr algn="r" fontAlgn="ctr"/>
                      <a:r>
                        <a:rPr lang="en-US" sz="1800" u="none" strike="noStrike">
                          <a:effectLst/>
                          <a:latin typeface="+mn-lt"/>
                        </a:rPr>
                        <a:t>Very poor</a:t>
                      </a:r>
                      <a:endParaRPr lang="en-US" sz="18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0693486"/>
                  </a:ext>
                </a:extLst>
              </a:tr>
              <a:tr h="252730">
                <a:tc>
                  <a:txBody>
                    <a:bodyPr/>
                    <a:lstStyle/>
                    <a:p>
                      <a:pPr algn="r" fontAlgn="ctr"/>
                      <a:endParaRPr lang="en-US" sz="18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4589989"/>
                  </a:ext>
                </a:extLst>
              </a:tr>
              <a:tr h="499927">
                <a:tc>
                  <a:txBody>
                    <a:bodyPr/>
                    <a:lstStyle/>
                    <a:p>
                      <a:pPr algn="r" fontAlgn="b"/>
                      <a:r>
                        <a:rPr lang="en-US" sz="1800" u="none" strike="noStrike" dirty="0">
                          <a:effectLst/>
                          <a:latin typeface="+mn-lt"/>
                        </a:rPr>
                        <a:t>Don't know</a:t>
                      </a:r>
                      <a:endParaRPr lang="en-US" sz="1800" b="1"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2383443"/>
                  </a:ext>
                </a:extLst>
              </a:tr>
            </a:tbl>
          </a:graphicData>
        </a:graphic>
      </p:graphicFrame>
      <p:sp>
        <p:nvSpPr>
          <p:cNvPr id="18" name="Text Placeholder 17">
            <a:extLst>
              <a:ext uri="{FF2B5EF4-FFF2-40B4-BE49-F238E27FC236}">
                <a16:creationId xmlns:a16="http://schemas.microsoft.com/office/drawing/2014/main" id="{AF06683E-E7DF-E56B-A565-1CB668A215C8}"/>
              </a:ext>
            </a:extLst>
          </p:cNvPr>
          <p:cNvSpPr>
            <a:spLocks noGrp="1"/>
          </p:cNvSpPr>
          <p:nvPr>
            <p:ph type="body" sz="quarter" idx="10"/>
          </p:nvPr>
        </p:nvSpPr>
        <p:spPr/>
        <p:txBody>
          <a:bodyPr/>
          <a:lstStyle/>
          <a:p>
            <a:r>
              <a:rPr lang="en-US" dirty="0"/>
              <a:t>* Voter Sample</a:t>
            </a:r>
          </a:p>
        </p:txBody>
      </p:sp>
    </p:spTree>
    <p:extLst>
      <p:ext uri="{BB962C8B-B14F-4D97-AF65-F5344CB8AC3E}">
        <p14:creationId xmlns:p14="http://schemas.microsoft.com/office/powerpoint/2010/main" val="121347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D9B3-2647-8C18-EEE4-9E20C2D80447}"/>
              </a:ext>
            </a:extLst>
          </p:cNvPr>
          <p:cNvSpPr>
            <a:spLocks noGrp="1"/>
          </p:cNvSpPr>
          <p:nvPr>
            <p:ph type="title"/>
          </p:nvPr>
        </p:nvSpPr>
        <p:spPr/>
        <p:txBody>
          <a:bodyPr/>
          <a:lstStyle/>
          <a:p>
            <a:r>
              <a:rPr lang="en-US" dirty="0"/>
              <a:t>And three-quarters of residents </a:t>
            </a:r>
            <a:br>
              <a:rPr lang="en-US" dirty="0"/>
            </a:br>
            <a:r>
              <a:rPr lang="en-US" dirty="0"/>
              <a:t>feel “proud” to live in the City.</a:t>
            </a:r>
          </a:p>
        </p:txBody>
      </p:sp>
      <p:sp>
        <p:nvSpPr>
          <p:cNvPr id="3" name="Text Placeholder 2">
            <a:extLst>
              <a:ext uri="{FF2B5EF4-FFF2-40B4-BE49-F238E27FC236}">
                <a16:creationId xmlns:a16="http://schemas.microsoft.com/office/drawing/2014/main" id="{BB6E5B6A-3B50-7F43-2942-795A2402D7AA}"/>
              </a:ext>
            </a:extLst>
          </p:cNvPr>
          <p:cNvSpPr>
            <a:spLocks noGrp="1"/>
          </p:cNvSpPr>
          <p:nvPr>
            <p:ph type="body" sz="quarter" idx="10"/>
          </p:nvPr>
        </p:nvSpPr>
        <p:spPr/>
        <p:txBody>
          <a:bodyPr/>
          <a:lstStyle/>
          <a:p>
            <a:r>
              <a:rPr lang="en-US" dirty="0"/>
              <a:t>Please tell me if you strongly agree, somewhat agree, somewhat disagree, or strongly disagree with the statement.</a:t>
            </a:r>
          </a:p>
        </p:txBody>
      </p:sp>
      <p:sp>
        <p:nvSpPr>
          <p:cNvPr id="4" name="TextBox 3">
            <a:extLst>
              <a:ext uri="{FF2B5EF4-FFF2-40B4-BE49-F238E27FC236}">
                <a16:creationId xmlns:a16="http://schemas.microsoft.com/office/drawing/2014/main" id="{211EB08B-2097-6EAF-A6E2-DCDCD676B875}"/>
              </a:ext>
            </a:extLst>
          </p:cNvPr>
          <p:cNvSpPr txBox="1"/>
          <p:nvPr/>
        </p:nvSpPr>
        <p:spPr>
          <a:xfrm>
            <a:off x="-33421" y="1492376"/>
            <a:ext cx="9128760" cy="353943"/>
          </a:xfrm>
          <a:prstGeom prst="rect">
            <a:avLst/>
          </a:prstGeom>
          <a:noFill/>
        </p:spPr>
        <p:txBody>
          <a:bodyPr wrap="square" rtlCol="0">
            <a:spAutoFit/>
          </a:bodyPr>
          <a:lstStyle/>
          <a:p>
            <a:pPr algn="ctr"/>
            <a:r>
              <a:rPr lang="en-US" sz="1700" i="1" dirty="0"/>
              <a:t>I am proud to live in East Palo Alto </a:t>
            </a:r>
          </a:p>
        </p:txBody>
      </p:sp>
      <p:graphicFrame>
        <p:nvGraphicFramePr>
          <p:cNvPr id="8" name="Chart 7">
            <a:extLst>
              <a:ext uri="{FF2B5EF4-FFF2-40B4-BE49-F238E27FC236}">
                <a16:creationId xmlns:a16="http://schemas.microsoft.com/office/drawing/2014/main" id="{7C35CB53-7DCF-B67D-9125-336ABD0A3AE1}"/>
              </a:ext>
            </a:extLst>
          </p:cNvPr>
          <p:cNvGraphicFramePr/>
          <p:nvPr>
            <p:extLst>
              <p:ext uri="{D42A27DB-BD31-4B8C-83A1-F6EECF244321}">
                <p14:modId xmlns:p14="http://schemas.microsoft.com/office/powerpoint/2010/main" val="1203125909"/>
              </p:ext>
            </p:extLst>
          </p:nvPr>
        </p:nvGraphicFramePr>
        <p:xfrm>
          <a:off x="687980" y="2173466"/>
          <a:ext cx="8142514" cy="3851951"/>
        </p:xfrm>
        <a:graphic>
          <a:graphicData uri="http://schemas.openxmlformats.org/drawingml/2006/chart">
            <c:chart xmlns:c="http://schemas.openxmlformats.org/drawingml/2006/chart" xmlns:r="http://schemas.openxmlformats.org/officeDocument/2006/relationships" r:id="rId2"/>
          </a:graphicData>
        </a:graphic>
      </p:graphicFrame>
      <p:sp>
        <p:nvSpPr>
          <p:cNvPr id="9" name="Right Bracket 8">
            <a:extLst>
              <a:ext uri="{FF2B5EF4-FFF2-40B4-BE49-F238E27FC236}">
                <a16:creationId xmlns:a16="http://schemas.microsoft.com/office/drawing/2014/main" id="{E3841F64-4701-DA89-B921-DB23E2714A3B}"/>
              </a:ext>
            </a:extLst>
          </p:cNvPr>
          <p:cNvSpPr/>
          <p:nvPr/>
        </p:nvSpPr>
        <p:spPr bwMode="auto">
          <a:xfrm>
            <a:off x="6763718" y="2289356"/>
            <a:ext cx="146304"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0" name="Right Bracket 9">
            <a:extLst>
              <a:ext uri="{FF2B5EF4-FFF2-40B4-BE49-F238E27FC236}">
                <a16:creationId xmlns:a16="http://schemas.microsoft.com/office/drawing/2014/main" id="{B31F2CB3-59EA-84A9-15A6-34BA92931E32}"/>
              </a:ext>
            </a:extLst>
          </p:cNvPr>
          <p:cNvSpPr/>
          <p:nvPr/>
        </p:nvSpPr>
        <p:spPr bwMode="auto">
          <a:xfrm>
            <a:off x="4566248" y="3781102"/>
            <a:ext cx="146304"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13CFC8C8-9FE9-551C-9C10-AF6B2CD6B7C4}"/>
              </a:ext>
            </a:extLst>
          </p:cNvPr>
          <p:cNvSpPr txBox="1"/>
          <p:nvPr/>
        </p:nvSpPr>
        <p:spPr>
          <a:xfrm>
            <a:off x="6778053" y="2341536"/>
            <a:ext cx="1189964" cy="823302"/>
          </a:xfrm>
          <a:prstGeom prst="rect">
            <a:avLst/>
          </a:prstGeom>
          <a:noFill/>
        </p:spPr>
        <p:txBody>
          <a:bodyPr wrap="square" rtlCol="0">
            <a:spAutoFit/>
          </a:bodyPr>
          <a:lstStyle/>
          <a:p>
            <a:pPr algn="ctr">
              <a:lnSpc>
                <a:spcPts val="1900"/>
              </a:lnSpc>
            </a:pPr>
            <a:r>
              <a:rPr lang="en-US" b="1" dirty="0">
                <a:solidFill>
                  <a:schemeClr val="accent1"/>
                </a:solidFill>
              </a:rPr>
              <a:t>Total Agree</a:t>
            </a:r>
            <a:br>
              <a:rPr lang="en-US" b="1" dirty="0">
                <a:solidFill>
                  <a:schemeClr val="accent1"/>
                </a:solidFill>
              </a:rPr>
            </a:br>
            <a:r>
              <a:rPr lang="en-US" b="1" dirty="0">
                <a:solidFill>
                  <a:schemeClr val="accent1"/>
                </a:solidFill>
              </a:rPr>
              <a:t>77%</a:t>
            </a:r>
          </a:p>
        </p:txBody>
      </p:sp>
      <p:sp>
        <p:nvSpPr>
          <p:cNvPr id="12" name="TextBox 11">
            <a:extLst>
              <a:ext uri="{FF2B5EF4-FFF2-40B4-BE49-F238E27FC236}">
                <a16:creationId xmlns:a16="http://schemas.microsoft.com/office/drawing/2014/main" id="{41B78A3D-C3AD-D9EF-1C4C-5EA177FBE6F4}"/>
              </a:ext>
            </a:extLst>
          </p:cNvPr>
          <p:cNvSpPr txBox="1"/>
          <p:nvPr/>
        </p:nvSpPr>
        <p:spPr>
          <a:xfrm>
            <a:off x="4580198" y="3816106"/>
            <a:ext cx="1460702" cy="823302"/>
          </a:xfrm>
          <a:prstGeom prst="rect">
            <a:avLst/>
          </a:prstGeom>
          <a:noFill/>
        </p:spPr>
        <p:txBody>
          <a:bodyPr wrap="square" rtlCol="0">
            <a:spAutoFit/>
          </a:bodyPr>
          <a:lstStyle/>
          <a:p>
            <a:pPr algn="ctr">
              <a:lnSpc>
                <a:spcPts val="1900"/>
              </a:lnSpc>
            </a:pPr>
            <a:r>
              <a:rPr lang="en-US" b="1" dirty="0">
                <a:solidFill>
                  <a:schemeClr val="accent4"/>
                </a:solidFill>
              </a:rPr>
              <a:t>Total Disagree</a:t>
            </a:r>
            <a:br>
              <a:rPr lang="en-US" b="1" dirty="0">
                <a:solidFill>
                  <a:schemeClr val="accent4"/>
                </a:solidFill>
              </a:rPr>
            </a:br>
            <a:r>
              <a:rPr lang="en-US" b="1" dirty="0">
                <a:solidFill>
                  <a:schemeClr val="accent4"/>
                </a:solidFill>
              </a:rPr>
              <a:t>19%</a:t>
            </a:r>
          </a:p>
        </p:txBody>
      </p:sp>
    </p:spTree>
    <p:extLst>
      <p:ext uri="{BB962C8B-B14F-4D97-AF65-F5344CB8AC3E}">
        <p14:creationId xmlns:p14="http://schemas.microsoft.com/office/powerpoint/2010/main" val="2752841358"/>
      </p:ext>
    </p:extLst>
  </p:cSld>
  <p:clrMapOvr>
    <a:masterClrMapping/>
  </p:clrMapOvr>
</p:sld>
</file>

<file path=ppt/theme/theme1.xml><?xml version="1.0" encoding="utf-8"?>
<a:theme xmlns:a="http://schemas.openxmlformats.org/drawingml/2006/main" name="Office Theme">
  <a:themeElements>
    <a:clrScheme name="FM3-BLUE ORANGE">
      <a:dk1>
        <a:srgbClr val="000000"/>
      </a:dk1>
      <a:lt1>
        <a:srgbClr val="FFFFFF"/>
      </a:lt1>
      <a:dk2>
        <a:srgbClr val="10203A"/>
      </a:dk2>
      <a:lt2>
        <a:srgbClr val="91CCF4"/>
      </a:lt2>
      <a:accent1>
        <a:srgbClr val="1B3660"/>
      </a:accent1>
      <a:accent2>
        <a:srgbClr val="1587D4"/>
      </a:accent2>
      <a:accent3>
        <a:srgbClr val="FFFFFF"/>
      </a:accent3>
      <a:accent4>
        <a:srgbClr val="F97103"/>
      </a:accent4>
      <a:accent5>
        <a:srgbClr val="FDA155"/>
      </a:accent5>
      <a:accent6>
        <a:srgbClr val="A9ABB8"/>
      </a:accent6>
      <a:hlink>
        <a:srgbClr val="5F0224"/>
      </a:hlink>
      <a:folHlink>
        <a:srgbClr val="FCA2C2"/>
      </a:folHlink>
    </a:clrScheme>
    <a:fontScheme name="2023 FM3 Revised Font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7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B668C3CBE2744DBC40BD6844786D70" ma:contentTypeVersion="14" ma:contentTypeDescription="Create a new document." ma:contentTypeScope="" ma:versionID="758f3ba530d01b16c249152465ae6fb3">
  <xsd:schema xmlns:xsd="http://www.w3.org/2001/XMLSchema" xmlns:xs="http://www.w3.org/2001/XMLSchema" xmlns:p="http://schemas.microsoft.com/office/2006/metadata/properties" xmlns:ns3="298b128b-9bba-4c6e-aec7-2defb16b932f" xmlns:ns4="242d8703-2b41-4fae-b2e9-01d591acc847" targetNamespace="http://schemas.microsoft.com/office/2006/metadata/properties" ma:root="true" ma:fieldsID="203c7ed3b04fa8fbe461dd60bd8e2c3e" ns3:_="" ns4:_="">
    <xsd:import namespace="298b128b-9bba-4c6e-aec7-2defb16b932f"/>
    <xsd:import namespace="242d8703-2b41-4fae-b2e9-01d591acc84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b128b-9bba-4c6e-aec7-2defb16b932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2d8703-2b41-4fae-b2e9-01d591acc8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42d8703-2b41-4fae-b2e9-01d591acc847" xsi:nil="true"/>
  </documentManagement>
</p:properties>
</file>

<file path=customXml/itemProps1.xml><?xml version="1.0" encoding="utf-8"?>
<ds:datastoreItem xmlns:ds="http://schemas.openxmlformats.org/officeDocument/2006/customXml" ds:itemID="{2AC8EC1E-90A1-4E82-B8E5-22C5D0762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b128b-9bba-4c6e-aec7-2defb16b932f"/>
    <ds:schemaRef ds:uri="242d8703-2b41-4fae-b2e9-01d591acc8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E0797D-8974-449F-BA18-1CFEA8FE6B62}">
  <ds:schemaRefs>
    <ds:schemaRef ds:uri="http://schemas.microsoft.com/sharepoint/v3/contenttype/forms"/>
  </ds:schemaRefs>
</ds:datastoreItem>
</file>

<file path=customXml/itemProps3.xml><?xml version="1.0" encoding="utf-8"?>
<ds:datastoreItem xmlns:ds="http://schemas.openxmlformats.org/officeDocument/2006/customXml" ds:itemID="{09077EDD-F5D1-4F1B-B3A3-61C37A81ECC1}">
  <ds:schemaRefs>
    <ds:schemaRef ds:uri="http://schemas.microsoft.com/office/2006/metadata/properties"/>
    <ds:schemaRef ds:uri="http://www.w3.org/XML/1998/namespace"/>
    <ds:schemaRef ds:uri="http://purl.org/dc/dcmitype/"/>
    <ds:schemaRef ds:uri="298b128b-9bba-4c6e-aec7-2defb16b932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42d8703-2b41-4fae-b2e9-01d591acc84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2914</TotalTime>
  <Words>3406</Words>
  <Application>Microsoft Office PowerPoint</Application>
  <PresentationFormat>Letter Paper (8.5x11 in)</PresentationFormat>
  <Paragraphs>478</Paragraphs>
  <Slides>47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Courier New</vt:lpstr>
      <vt:lpstr>Wingdings</vt:lpstr>
      <vt:lpstr>Office Theme</vt:lpstr>
      <vt:lpstr>PowerPoint Presentation</vt:lpstr>
      <vt:lpstr>Introduction of Subject Matter Experts </vt:lpstr>
      <vt:lpstr>Project Objectives </vt:lpstr>
      <vt:lpstr>Key Survey Highlights</vt:lpstr>
      <vt:lpstr>Key Survey Highlights &amp; Methodology</vt:lpstr>
      <vt:lpstr>Survey Specifics and Methodology</vt:lpstr>
      <vt:lpstr>General Views of Life  in East Palo Alto</vt:lpstr>
      <vt:lpstr>Two-thirds of residents see East Palo Alto’s quality of life as “excellent” or “good.”</vt:lpstr>
      <vt:lpstr>And three-quarters of residents  feel “proud” to live in the City.</vt:lpstr>
      <vt:lpstr>Majorities approve of City government generally, as well as of Council and Police Department.</vt:lpstr>
      <vt:lpstr>Compared with the voter survey eight years  ago, these views are more positive. </vt:lpstr>
      <vt:lpstr>To varying degrees, majorities trust the City’s future plans and financial management.</vt:lpstr>
      <vt:lpstr>Seven in ten say they feel  safe in East Palo Alto.</vt:lpstr>
      <vt:lpstr>Satisfaction with City Services</vt:lpstr>
      <vt:lpstr>Two-thirds say they are broadly  satisfied with City services.</vt:lpstr>
      <vt:lpstr>Next, how residents rate the importance of specific services…</vt:lpstr>
      <vt:lpstr>Residents value clean drinking water, emergency response, and infrastructure extremely highly.</vt:lpstr>
      <vt:lpstr>Police and fire protection are  also highly valued services.</vt:lpstr>
      <vt:lpstr>Broad majorities also value housing services.</vt:lpstr>
      <vt:lpstr>Next, how satisfied residents  are with specific services…</vt:lpstr>
      <vt:lpstr>When it comes to satisfaction, waste pick-up and emergency, police and fire response rate highly. </vt:lpstr>
      <vt:lpstr>Significant shares are satisfied with public infrastructure, sidewalks and parks.</vt:lpstr>
      <vt:lpstr>There is some dissatisfaction with policies to support affordable housing.</vt:lpstr>
      <vt:lpstr>Views of City Funding  Levels and Needs</vt:lpstr>
      <vt:lpstr>Four in five see “a great need” or “some need” for additional funding for services and infrastructure.</vt:lpstr>
      <vt:lpstr>Housing is residents’ top priority, followed by improvements to infrastructure and streets.</vt:lpstr>
      <vt:lpstr>Verbatim Responses from Residents</vt:lpstr>
      <vt:lpstr>Four in five support the City seeking additional funding,  with a preference for infrastructure improvements.</vt:lpstr>
      <vt:lpstr>Sewer and Water Services</vt:lpstr>
      <vt:lpstr>Residents are broadly satisfied with the safety, quality and pressure of their drinking water. </vt:lpstr>
      <vt:lpstr>Seven in ten support the City operation of the Sanitary District given a brief explanation. </vt:lpstr>
      <vt:lpstr>After hearing information on all sides of the issue, three-quarters expressed support for the City’s assuming responsibility of wastewater/sewer services.</vt:lpstr>
      <vt:lpstr>Residents’ top priority for the City assuming oversight over wastewater/sewer services, is to enable better infrastructure for future development.</vt:lpstr>
      <vt:lpstr>Satisfaction with City Staff Service and Next Steps</vt:lpstr>
      <vt:lpstr>About one in five residents have had  contact with City staff, and 2/3s were  satisfied with customer service they received.</vt:lpstr>
      <vt:lpstr>Conclusions and Next Steps</vt:lpstr>
      <vt:lpstr>2023 Engagement/Communications Toolkit</vt:lpstr>
      <vt:lpstr>2023 Community &amp; Stakeholder Engagement</vt:lpstr>
      <vt:lpstr>Questions &amp; Discussion</vt:lpstr>
      <vt:lpstr>PowerPoint Presentation</vt:lpstr>
      <vt:lpstr>Appendix</vt:lpstr>
      <vt:lpstr>Removing those unable to rate a service,  provides residents’ “informed” satisfaction levels.</vt:lpstr>
      <vt:lpstr>In general, there is a correlation between  the “informed” satisfaction levels with city  services and how important residents view them.</vt:lpstr>
      <vt:lpstr>Zooming in allows us to better visualize the  relationship between increased importance and  increased satisfaction, though there are a few outliers.</vt:lpstr>
      <vt:lpstr>Housing affordability, traffic law enforcement,  and street maintenance are services where  importance outpaces “informed” satisfaction levels.</vt:lpstr>
      <vt:lpstr>Housing affordability, traffic law enforcement,  and street maintenance are services where  importance outpaces “informed” satisfaction levels.</vt:lpstr>
      <vt:lpstr>A TOT measure appears viable, and an infrastructure bond also shows potential. While a parcel tax enjoys majority support, it is less than its two-thirds vote threshold.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Mares-Kim</dc:creator>
  <cp:lastModifiedBy>Miranda Everitt</cp:lastModifiedBy>
  <cp:revision>933</cp:revision>
  <cp:lastPrinted>2023-06-05T23:26:19Z</cp:lastPrinted>
  <dcterms:created xsi:type="dcterms:W3CDTF">2020-12-08T15:41:15Z</dcterms:created>
  <dcterms:modified xsi:type="dcterms:W3CDTF">2023-06-19T16:13:01Z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0x010100FEB668C3CBE2744DBC40BD6844786D70</vt:lpwstr>
  </property>
</Properties>
</file>