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26"/>
  </p:notesMasterIdLst>
  <p:handoutMasterIdLst>
    <p:handoutMasterId r:id="rId27"/>
  </p:handoutMasterIdLst>
  <p:sldIdLst>
    <p:sldId id="256" r:id="rId5"/>
    <p:sldId id="268" r:id="rId6"/>
    <p:sldId id="275" r:id="rId7"/>
    <p:sldId id="1677" r:id="rId8"/>
    <p:sldId id="1837" r:id="rId9"/>
    <p:sldId id="1328" r:id="rId10"/>
    <p:sldId id="1838" r:id="rId11"/>
    <p:sldId id="1674" r:id="rId12"/>
    <p:sldId id="1839" r:id="rId13"/>
    <p:sldId id="1840" r:id="rId14"/>
    <p:sldId id="1320" r:id="rId15"/>
    <p:sldId id="2052" r:id="rId16"/>
    <p:sldId id="2126" r:id="rId17"/>
    <p:sldId id="1834" r:id="rId18"/>
    <p:sldId id="2127" r:id="rId19"/>
    <p:sldId id="2128" r:id="rId20"/>
    <p:sldId id="2129" r:id="rId21"/>
    <p:sldId id="2133" r:id="rId22"/>
    <p:sldId id="2135" r:id="rId23"/>
    <p:sldId id="2136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CFCB580-9588-581F-8AF1-93A4D97557F4}" name="Curtis Below" initials="CB" userId="48f1844ff960abeb" providerId="Windows Live"/>
  <p188:author id="{9533368A-A677-C1FE-C025-CF0F32814FF8}" name="Catherine Lew" initials="CL" userId="S::catherine@lewedwardsgroup.com::4f848670-49be-4786-8056-d0d6e6fca7af" providerId="AD"/>
  <p188:author id="{3085DBD9-4E97-89E2-3600-3011FB61A8E6}" name="Rohnda Ammouri" initials="RA" userId="S::Rohnda@ElectandConnect.onmicrosoft.com::b763971d-8997-4237-87ab-92bfcb4bbe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55" autoAdjust="0"/>
    <p:restoredTop sz="95801" autoAdjust="0"/>
  </p:normalViewPr>
  <p:slideViewPr>
    <p:cSldViewPr snapToGrid="0">
      <p:cViewPr varScale="1">
        <p:scale>
          <a:sx n="102" d="100"/>
          <a:sy n="102" d="100"/>
        </p:scale>
        <p:origin x="27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55850568757829"/>
          <c:y val="0.11729447765232108"/>
          <c:w val="0.85356804215755966"/>
          <c:h val="0.849375704113286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Excellent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2025/2026</c:v>
                </c:pt>
                <c:pt idx="1">
                  <c:v>2024</c:v>
                </c:pt>
                <c:pt idx="2">
                  <c:v>2015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0.08</c:v>
                </c:pt>
                <c:pt idx="1">
                  <c:v>0.06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2-4823-99F7-E0CC5E6EC7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Good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2025/2026</c:v>
                </c:pt>
                <c:pt idx="1">
                  <c:v>2024</c:v>
                </c:pt>
                <c:pt idx="2">
                  <c:v>2015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0.42</c:v>
                </c:pt>
                <c:pt idx="1">
                  <c:v>0.46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72-4823-99F7-E0CC5E6EC7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Fair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2025/2026</c:v>
                </c:pt>
                <c:pt idx="1">
                  <c:v>2024</c:v>
                </c:pt>
                <c:pt idx="2">
                  <c:v>2015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0.42</c:v>
                </c:pt>
                <c:pt idx="1">
                  <c:v>0.35</c:v>
                </c:pt>
                <c:pt idx="2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72-4823-99F7-E0CC5E6EC77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Poor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2025/2026</c:v>
                </c:pt>
                <c:pt idx="1">
                  <c:v>2024</c:v>
                </c:pt>
                <c:pt idx="2">
                  <c:v>2015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7.0000000000000007E-2</c:v>
                </c:pt>
                <c:pt idx="1">
                  <c:v>0.11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72-4823-99F7-E0CC5E6EC77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Very Poor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89-47F6-A25E-D1A8B3335A1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89-47F6-A25E-D1A8B3335A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2025/2026</c:v>
                </c:pt>
                <c:pt idx="1">
                  <c:v>2024</c:v>
                </c:pt>
                <c:pt idx="2">
                  <c:v>2015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0.02</c:v>
                </c:pt>
                <c:pt idx="1">
                  <c:v>0.02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72-4823-99F7-E0CC5E6EC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989484176"/>
        <c:axId val="731364928"/>
      </c:barChart>
      <c:catAx>
        <c:axId val="989484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lnSpc>
                <a:spcPct val="100000"/>
              </a:lnSpc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364928"/>
        <c:crosses val="autoZero"/>
        <c:auto val="1"/>
        <c:lblAlgn val="ctr"/>
        <c:lblOffset val="0"/>
        <c:noMultiLvlLbl val="0"/>
      </c:catAx>
      <c:valAx>
        <c:axId val="73136492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948417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187034565817633"/>
          <c:y val="4.2419768661954523E-2"/>
          <c:w val="0.43621503540988871"/>
          <c:h val="6.57847585628048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59626725604467"/>
          <c:y val="8.3913813705412621E-2"/>
          <c:w val="0.42036053555494485"/>
          <c:h val="0.851750248533109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Extremely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Providing space for senior programs including hot meals</c:v>
                </c:pt>
                <c:pt idx="1">
                  <c:v>Receiving open space and recreation facilities from private donors valued at $41 million</c:v>
                </c:pt>
                <c:pt idx="2">
                  <c:v>Addressing old and deteriorating wiring and 
electrical systems in city buildings</c:v>
                </c:pt>
                <c:pt idx="3">
                  <c:v>Upgrading the library</c:v>
                </c:pt>
                <c:pt idx="4">
                  <c:v>Improving access to city services</c:v>
                </c:pt>
                <c:pt idx="5">
                  <c:v>^Modernizing outdated library facilities</c:v>
                </c:pt>
                <c:pt idx="6">
                  <c:v>Accepting 6 acres of open space from a donor for a new city park</c:v>
                </c:pt>
                <c:pt idx="7">
                  <c:v>Providing space for gathering and community building</c:v>
                </c:pt>
                <c:pt idx="8">
                  <c:v>Providing a new library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0.25</c:v>
                </c:pt>
                <c:pt idx="1">
                  <c:v>0.36</c:v>
                </c:pt>
                <c:pt idx="2">
                  <c:v>0.34</c:v>
                </c:pt>
                <c:pt idx="3">
                  <c:v>0.33</c:v>
                </c:pt>
                <c:pt idx="4">
                  <c:v>0.33</c:v>
                </c:pt>
                <c:pt idx="5">
                  <c:v>0.23</c:v>
                </c:pt>
                <c:pt idx="6">
                  <c:v>0.28999999999999998</c:v>
                </c:pt>
                <c:pt idx="7">
                  <c:v>0.2</c:v>
                </c:pt>
                <c:pt idx="8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53-47B3-90F2-DB50A10416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2"/>
            </a:solidFill>
            <a:ln w="952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Providing space for senior programs including hot meals</c:v>
                </c:pt>
                <c:pt idx="1">
                  <c:v>Receiving open space and recreation facilities from private donors valued at $41 million</c:v>
                </c:pt>
                <c:pt idx="2">
                  <c:v>Addressing old and deteriorating wiring and 
electrical systems in city buildings</c:v>
                </c:pt>
                <c:pt idx="3">
                  <c:v>Upgrading the library</c:v>
                </c:pt>
                <c:pt idx="4">
                  <c:v>Improving access to city services</c:v>
                </c:pt>
                <c:pt idx="5">
                  <c:v>^Modernizing outdated library facilities</c:v>
                </c:pt>
                <c:pt idx="6">
                  <c:v>Accepting 6 acres of open space from a donor for a new city park</c:v>
                </c:pt>
                <c:pt idx="7">
                  <c:v>Providing space for gathering and community building</c:v>
                </c:pt>
                <c:pt idx="8">
                  <c:v>Providing a new library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0.44</c:v>
                </c:pt>
                <c:pt idx="1">
                  <c:v>0.31</c:v>
                </c:pt>
                <c:pt idx="2">
                  <c:v>0.32</c:v>
                </c:pt>
                <c:pt idx="3">
                  <c:v>0.33</c:v>
                </c:pt>
                <c:pt idx="4">
                  <c:v>0.3</c:v>
                </c:pt>
                <c:pt idx="5">
                  <c:v>0.39</c:v>
                </c:pt>
                <c:pt idx="6">
                  <c:v>0.31</c:v>
                </c:pt>
                <c:pt idx="7">
                  <c:v>0.4</c:v>
                </c:pt>
                <c:pt idx="8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53-47B3-90F2-DB50A10416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Providing space for senior programs including hot meals</c:v>
                </c:pt>
                <c:pt idx="1">
                  <c:v>Receiving open space and recreation facilities from private donors valued at $41 million</c:v>
                </c:pt>
                <c:pt idx="2">
                  <c:v>Addressing old and deteriorating wiring and 
electrical systems in city buildings</c:v>
                </c:pt>
                <c:pt idx="3">
                  <c:v>Upgrading the library</c:v>
                </c:pt>
                <c:pt idx="4">
                  <c:v>Improving access to city services</c:v>
                </c:pt>
                <c:pt idx="5">
                  <c:v>^Modernizing outdated library facilities</c:v>
                </c:pt>
                <c:pt idx="6">
                  <c:v>Accepting 6 acres of open space from a donor for a new city park</c:v>
                </c:pt>
                <c:pt idx="7">
                  <c:v>Providing space for gathering and community building</c:v>
                </c:pt>
                <c:pt idx="8">
                  <c:v>Providing a new library</c:v>
                </c:pt>
              </c:strCache>
            </c:strRef>
          </c:cat>
          <c:val>
            <c:numRef>
              <c:f>Sheet1!$D$2:$D$10</c:f>
              <c:numCache>
                <c:formatCode>0%</c:formatCode>
                <c:ptCount val="9"/>
                <c:pt idx="0">
                  <c:v>0.18</c:v>
                </c:pt>
                <c:pt idx="1">
                  <c:v>0.23</c:v>
                </c:pt>
                <c:pt idx="2">
                  <c:v>0.23</c:v>
                </c:pt>
                <c:pt idx="3">
                  <c:v>0.19</c:v>
                </c:pt>
                <c:pt idx="4">
                  <c:v>0.23</c:v>
                </c:pt>
                <c:pt idx="5">
                  <c:v>0.22</c:v>
                </c:pt>
                <c:pt idx="6">
                  <c:v>0.25</c:v>
                </c:pt>
                <c:pt idx="7">
                  <c:v>0.22</c:v>
                </c:pt>
                <c:pt idx="8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53-47B3-90F2-DB50A104168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Too Important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2EB-4416-A377-C7D9DB147D3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A2EB-4416-A377-C7D9DB147D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Providing space for senior programs including hot meals</c:v>
                </c:pt>
                <c:pt idx="1">
                  <c:v>Receiving open space and recreation facilities from private donors valued at $41 million</c:v>
                </c:pt>
                <c:pt idx="2">
                  <c:v>Addressing old and deteriorating wiring and 
electrical systems in city buildings</c:v>
                </c:pt>
                <c:pt idx="3">
                  <c:v>Upgrading the library</c:v>
                </c:pt>
                <c:pt idx="4">
                  <c:v>Improving access to city services</c:v>
                </c:pt>
                <c:pt idx="5">
                  <c:v>^Modernizing outdated library facilities</c:v>
                </c:pt>
                <c:pt idx="6">
                  <c:v>Accepting 6 acres of open space from a donor for a new city park</c:v>
                </c:pt>
                <c:pt idx="7">
                  <c:v>Providing space for gathering and community building</c:v>
                </c:pt>
                <c:pt idx="8">
                  <c:v>Providing a new library</c:v>
                </c:pt>
              </c:strCache>
            </c:strRef>
          </c:cat>
          <c:val>
            <c:numRef>
              <c:f>Sheet1!$E$2:$E$10</c:f>
              <c:numCache>
                <c:formatCode>0%</c:formatCode>
                <c:ptCount val="9"/>
                <c:pt idx="0">
                  <c:v>0.09</c:v>
                </c:pt>
                <c:pt idx="1">
                  <c:v>7.0000000000000007E-2</c:v>
                </c:pt>
                <c:pt idx="2">
                  <c:v>0.04</c:v>
                </c:pt>
                <c:pt idx="3">
                  <c:v>0.09</c:v>
                </c:pt>
                <c:pt idx="4">
                  <c:v>0.06</c:v>
                </c:pt>
                <c:pt idx="5">
                  <c:v>0.12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F53-47B3-90F2-DB50A104168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EB-4416-A377-C7D9DB147D3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EB-4416-A377-C7D9DB147D3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2EB-4416-A377-C7D9DB147D3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EB-4416-A377-C7D9DB147D3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EB-4416-A377-C7D9DB147D3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EB-4416-A377-C7D9DB147D3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EB-4416-A377-C7D9DB147D39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Sheet1!$A$2:$A$10</c:f>
              <c:strCache>
                <c:ptCount val="9"/>
                <c:pt idx="0">
                  <c:v>Providing space for senior programs including hot meals</c:v>
                </c:pt>
                <c:pt idx="1">
                  <c:v>Receiving open space and recreation facilities from private donors valued at $41 million</c:v>
                </c:pt>
                <c:pt idx="2">
                  <c:v>Addressing old and deteriorating wiring and 
electrical systems in city buildings</c:v>
                </c:pt>
                <c:pt idx="3">
                  <c:v>Upgrading the library</c:v>
                </c:pt>
                <c:pt idx="4">
                  <c:v>Improving access to city services</c:v>
                </c:pt>
                <c:pt idx="5">
                  <c:v>^Modernizing outdated library facilities</c:v>
                </c:pt>
                <c:pt idx="6">
                  <c:v>Accepting 6 acres of open space from a donor for a new city park</c:v>
                </c:pt>
                <c:pt idx="7">
                  <c:v>Providing space for gathering and community building</c:v>
                </c:pt>
                <c:pt idx="8">
                  <c:v>Providing a new library</c:v>
                </c:pt>
              </c:strCache>
            </c:strRef>
          </c:cat>
          <c:val>
            <c:numRef>
              <c:f>Sheet1!$F$2:$F$10</c:f>
              <c:numCache>
                <c:formatCode>0%</c:formatCode>
                <c:ptCount val="9"/>
                <c:pt idx="0">
                  <c:v>0.03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0.06</c:v>
                </c:pt>
                <c:pt idx="4">
                  <c:v>0.08</c:v>
                </c:pt>
                <c:pt idx="5">
                  <c:v>0.03</c:v>
                </c:pt>
                <c:pt idx="6">
                  <c:v>0.01</c:v>
                </c:pt>
                <c:pt idx="7">
                  <c:v>0.02</c:v>
                </c:pt>
                <c:pt idx="8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F53-47B3-90F2-DB50A10416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8"/>
        <c:overlap val="100"/>
        <c:axId val="337592784"/>
        <c:axId val="337593176"/>
      </c:barChart>
      <c:catAx>
        <c:axId val="337592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r">
              <a:lnSpc>
                <a:spcPts val="1600"/>
              </a:lnSpc>
              <a:defRPr sz="1800"/>
            </a:pPr>
            <a:endParaRPr lang="en-US"/>
          </a:p>
        </c:txPr>
        <c:crossAx val="337593176"/>
        <c:crosses val="autoZero"/>
        <c:auto val="1"/>
        <c:lblAlgn val="ctr"/>
        <c:lblOffset val="0"/>
        <c:noMultiLvlLbl val="0"/>
      </c:catAx>
      <c:valAx>
        <c:axId val="337593176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337592784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21025042451278175"/>
          <c:y val="0"/>
          <c:w val="0.72190737049724285"/>
          <c:h val="7.5293786883288319E-2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59626725604467"/>
          <c:y val="8.3913813705412621E-2"/>
          <c:w val="0.42036053555494485"/>
          <c:h val="0.851750248533109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Extremely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Building a one stop center for streamlined city services</c:v>
                </c:pt>
                <c:pt idx="1">
                  <c:v>Providing a new community civic space</c:v>
                </c:pt>
                <c:pt idx="2">
                  <c:v>Creating quiet library study spaces</c:v>
                </c:pt>
                <c:pt idx="3">
                  <c:v>Providing a community cooling and warming center</c:v>
                </c:pt>
                <c:pt idx="4">
                  <c:v>Replacing outdated police facilities</c:v>
                </c:pt>
                <c:pt idx="5">
                  <c:v>Upgrading the police station</c:v>
                </c:pt>
                <c:pt idx="6">
                  <c:v>Providing a new police station</c:v>
                </c:pt>
                <c:pt idx="7">
                  <c:v>^Adding a new track and field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0.19</c:v>
                </c:pt>
                <c:pt idx="1">
                  <c:v>0.19</c:v>
                </c:pt>
                <c:pt idx="2">
                  <c:v>0.14000000000000001</c:v>
                </c:pt>
                <c:pt idx="3">
                  <c:v>0.2</c:v>
                </c:pt>
                <c:pt idx="4">
                  <c:v>0.21</c:v>
                </c:pt>
                <c:pt idx="5">
                  <c:v>0.19</c:v>
                </c:pt>
                <c:pt idx="6">
                  <c:v>0.15</c:v>
                </c:pt>
                <c:pt idx="7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53-47B3-90F2-DB50A10416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2"/>
            </a:solidFill>
            <a:ln w="952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Building a one stop center for streamlined city services</c:v>
                </c:pt>
                <c:pt idx="1">
                  <c:v>Providing a new community civic space</c:v>
                </c:pt>
                <c:pt idx="2">
                  <c:v>Creating quiet library study spaces</c:v>
                </c:pt>
                <c:pt idx="3">
                  <c:v>Providing a community cooling and warming center</c:v>
                </c:pt>
                <c:pt idx="4">
                  <c:v>Replacing outdated police facilities</c:v>
                </c:pt>
                <c:pt idx="5">
                  <c:v>Upgrading the police station</c:v>
                </c:pt>
                <c:pt idx="6">
                  <c:v>Providing a new police station</c:v>
                </c:pt>
                <c:pt idx="7">
                  <c:v>^Adding a new track and field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0.37</c:v>
                </c:pt>
                <c:pt idx="1">
                  <c:v>0.36</c:v>
                </c:pt>
                <c:pt idx="2">
                  <c:v>0.41</c:v>
                </c:pt>
                <c:pt idx="3">
                  <c:v>0.35</c:v>
                </c:pt>
                <c:pt idx="4">
                  <c:v>0.32</c:v>
                </c:pt>
                <c:pt idx="5">
                  <c:v>0.25</c:v>
                </c:pt>
                <c:pt idx="6">
                  <c:v>0.22</c:v>
                </c:pt>
                <c:pt idx="7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53-47B3-90F2-DB50A10416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Building a one stop center for streamlined city services</c:v>
                </c:pt>
                <c:pt idx="1">
                  <c:v>Providing a new community civic space</c:v>
                </c:pt>
                <c:pt idx="2">
                  <c:v>Creating quiet library study spaces</c:v>
                </c:pt>
                <c:pt idx="3">
                  <c:v>Providing a community cooling and warming center</c:v>
                </c:pt>
                <c:pt idx="4">
                  <c:v>Replacing outdated police facilities</c:v>
                </c:pt>
                <c:pt idx="5">
                  <c:v>Upgrading the police station</c:v>
                </c:pt>
                <c:pt idx="6">
                  <c:v>Providing a new police station</c:v>
                </c:pt>
                <c:pt idx="7">
                  <c:v>^Adding a new track and field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0.22</c:v>
                </c:pt>
                <c:pt idx="1">
                  <c:v>0.31</c:v>
                </c:pt>
                <c:pt idx="2">
                  <c:v>0.27</c:v>
                </c:pt>
                <c:pt idx="3">
                  <c:v>0.25</c:v>
                </c:pt>
                <c:pt idx="4">
                  <c:v>0.2</c:v>
                </c:pt>
                <c:pt idx="5">
                  <c:v>0.37</c:v>
                </c:pt>
                <c:pt idx="6">
                  <c:v>0.34</c:v>
                </c:pt>
                <c:pt idx="7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53-47B3-90F2-DB50A104168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Too Important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Building a one stop center for streamlined city services</c:v>
                </c:pt>
                <c:pt idx="1">
                  <c:v>Providing a new community civic space</c:v>
                </c:pt>
                <c:pt idx="2">
                  <c:v>Creating quiet library study spaces</c:v>
                </c:pt>
                <c:pt idx="3">
                  <c:v>Providing a community cooling and warming center</c:v>
                </c:pt>
                <c:pt idx="4">
                  <c:v>Replacing outdated police facilities</c:v>
                </c:pt>
                <c:pt idx="5">
                  <c:v>Upgrading the police station</c:v>
                </c:pt>
                <c:pt idx="6">
                  <c:v>Providing a new police station</c:v>
                </c:pt>
                <c:pt idx="7">
                  <c:v>^Adding a new track and field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0.16</c:v>
                </c:pt>
                <c:pt idx="1">
                  <c:v>0.12</c:v>
                </c:pt>
                <c:pt idx="2">
                  <c:v>0.11</c:v>
                </c:pt>
                <c:pt idx="3">
                  <c:v>0.14000000000000001</c:v>
                </c:pt>
                <c:pt idx="4">
                  <c:v>0.22</c:v>
                </c:pt>
                <c:pt idx="5">
                  <c:v>0.15</c:v>
                </c:pt>
                <c:pt idx="6">
                  <c:v>0.24</c:v>
                </c:pt>
                <c:pt idx="7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F53-47B3-90F2-DB50A104168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EB-4416-A377-C7D9DB147D3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4D3-4200-B4CF-6299D1648B8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2EB-4416-A377-C7D9DB147D3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2EB-4416-A377-C7D9DB147D39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2EB-4416-A377-C7D9DB147D39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Building a one stop center for streamlined city services</c:v>
                </c:pt>
                <c:pt idx="1">
                  <c:v>Providing a new community civic space</c:v>
                </c:pt>
                <c:pt idx="2">
                  <c:v>Creating quiet library study spaces</c:v>
                </c:pt>
                <c:pt idx="3">
                  <c:v>Providing a community cooling and warming center</c:v>
                </c:pt>
                <c:pt idx="4">
                  <c:v>Replacing outdated police facilities</c:v>
                </c:pt>
                <c:pt idx="5">
                  <c:v>Upgrading the police station</c:v>
                </c:pt>
                <c:pt idx="6">
                  <c:v>Providing a new police station</c:v>
                </c:pt>
                <c:pt idx="7">
                  <c:v>^Adding a new track and field</c:v>
                </c:pt>
              </c:strCache>
            </c:strRef>
          </c:cat>
          <c:val>
            <c:numRef>
              <c:f>Sheet1!$F$2:$F$9</c:f>
              <c:numCache>
                <c:formatCode>0%</c:formatCode>
                <c:ptCount val="8"/>
                <c:pt idx="0">
                  <c:v>7.0000000000000007E-2</c:v>
                </c:pt>
                <c:pt idx="1">
                  <c:v>0.02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0.04</c:v>
                </c:pt>
                <c:pt idx="6">
                  <c:v>0.05</c:v>
                </c:pt>
                <c:pt idx="7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F53-47B3-90F2-DB50A10416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8"/>
        <c:overlap val="100"/>
        <c:axId val="337592784"/>
        <c:axId val="337593176"/>
      </c:barChart>
      <c:catAx>
        <c:axId val="337592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r">
              <a:lnSpc>
                <a:spcPct val="100000"/>
              </a:lnSpc>
              <a:defRPr sz="1800"/>
            </a:pPr>
            <a:endParaRPr lang="en-US"/>
          </a:p>
        </c:txPr>
        <c:crossAx val="337593176"/>
        <c:crosses val="autoZero"/>
        <c:auto val="1"/>
        <c:lblAlgn val="ctr"/>
        <c:lblOffset val="0"/>
        <c:noMultiLvlLbl val="0"/>
      </c:catAx>
      <c:valAx>
        <c:axId val="337593176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337592784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21025042451278175"/>
          <c:y val="0"/>
          <c:w val="0.72190737049724285"/>
          <c:h val="7.5293786883288319E-2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73416498667429"/>
          <c:y val="3.4840567297264848E-2"/>
          <c:w val="0.72098927747260433"/>
          <c:h val="0.879346236194433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F1-453C-B251-57BE55B3FD3A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F1-453C-B251-57BE55B3FD3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8F1-453C-B251-57BE55B3FD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8F1-453C-B251-57BE55B3FD3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8F1-453C-B251-57BE55B3FD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8F1-453C-B251-57BE55B3FD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non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Definitely yes</c:v>
                </c:pt>
                <c:pt idx="1">
                  <c:v>Probably yes</c:v>
                </c:pt>
                <c:pt idx="2">
                  <c:v>Undecided, lean yes</c:v>
                </c:pt>
                <c:pt idx="4">
                  <c:v>Undecided, lean no</c:v>
                </c:pt>
                <c:pt idx="5">
                  <c:v>Probably no</c:v>
                </c:pt>
                <c:pt idx="6">
                  <c:v>Definitely no</c:v>
                </c:pt>
                <c:pt idx="8">
                  <c:v>Undecided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0.33</c:v>
                </c:pt>
                <c:pt idx="1">
                  <c:v>0.34</c:v>
                </c:pt>
                <c:pt idx="2">
                  <c:v>0.05</c:v>
                </c:pt>
                <c:pt idx="4">
                  <c:v>0.03</c:v>
                </c:pt>
                <c:pt idx="5">
                  <c:v>0.06</c:v>
                </c:pt>
                <c:pt idx="6">
                  <c:v>0.09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8F1-453C-B251-57BE55B3F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axId val="249318424"/>
        <c:axId val="249318816"/>
      </c:barChart>
      <c:catAx>
        <c:axId val="249318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318816"/>
        <c:crosses val="autoZero"/>
        <c:auto val="1"/>
        <c:lblAlgn val="ctr"/>
        <c:lblOffset val="0"/>
        <c:noMultiLvlLbl val="0"/>
      </c:catAx>
      <c:valAx>
        <c:axId val="249318816"/>
        <c:scaling>
          <c:orientation val="minMax"/>
        </c:scaling>
        <c:delete val="1"/>
        <c:axPos val="b"/>
        <c:numFmt formatCode="0%" sourceLinked="0"/>
        <c:majorTickMark val="out"/>
        <c:minorTickMark val="none"/>
        <c:tickLblPos val="nextTo"/>
        <c:crossAx val="249318424"/>
        <c:crosses val="max"/>
        <c:crossBetween val="between"/>
        <c:majorUnit val="0.1500000000000000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169092915694784"/>
          <c:y val="8.5576057104224126E-2"/>
          <c:w val="0.61950805738716819"/>
          <c:h val="0.8526094622828648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Approve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The East Palo Alto Library Services</c:v>
                </c:pt>
                <c:pt idx="1">
                  <c:v>The East Palo Alto Public Safety</c:v>
                </c:pt>
                <c:pt idx="2">
                  <c:v>The East Palo Alto Community Services Division</c:v>
                </c:pt>
                <c:pt idx="3">
                  <c:v>City government, generally</c:v>
                </c:pt>
                <c:pt idx="4">
                  <c:v>The City Council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0.45</c:v>
                </c:pt>
                <c:pt idx="1">
                  <c:v>0.18</c:v>
                </c:pt>
                <c:pt idx="2">
                  <c:v>0.19</c:v>
                </c:pt>
                <c:pt idx="3">
                  <c:v>0.08</c:v>
                </c:pt>
                <c:pt idx="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70-494C-871B-06807FFDD6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Approve</c:v>
                </c:pt>
              </c:strCache>
            </c:strRef>
          </c:tx>
          <c:spPr>
            <a:solidFill>
              <a:schemeClr val="accent2"/>
            </a:solidFill>
            <a:ln w="952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The East Palo Alto Library Services</c:v>
                </c:pt>
                <c:pt idx="1">
                  <c:v>The East Palo Alto Public Safety</c:v>
                </c:pt>
                <c:pt idx="2">
                  <c:v>The East Palo Alto Community Services Division</c:v>
                </c:pt>
                <c:pt idx="3">
                  <c:v>City government, generally</c:v>
                </c:pt>
                <c:pt idx="4">
                  <c:v>The City Council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0.28000000000000003</c:v>
                </c:pt>
                <c:pt idx="1">
                  <c:v>0.47</c:v>
                </c:pt>
                <c:pt idx="2">
                  <c:v>0.35</c:v>
                </c:pt>
                <c:pt idx="3">
                  <c:v>0.4</c:v>
                </c:pt>
                <c:pt idx="4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70-494C-871B-06807FFDD69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The East Palo Alto Library Services</c:v>
                </c:pt>
                <c:pt idx="1">
                  <c:v>The East Palo Alto Public Safety</c:v>
                </c:pt>
                <c:pt idx="2">
                  <c:v>The East Palo Alto Community Services Division</c:v>
                </c:pt>
                <c:pt idx="3">
                  <c:v>City government, generally</c:v>
                </c:pt>
                <c:pt idx="4">
                  <c:v>The City Council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0.22</c:v>
                </c:pt>
                <c:pt idx="1">
                  <c:v>0.1</c:v>
                </c:pt>
                <c:pt idx="2">
                  <c:v>0.3</c:v>
                </c:pt>
                <c:pt idx="3">
                  <c:v>0.17</c:v>
                </c:pt>
                <c:pt idx="4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70-494C-871B-06807FFDD69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Somewhat Disapprove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300-44AE-97FB-536E78ED848F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The East Palo Alto Library Services</c:v>
                </c:pt>
                <c:pt idx="1">
                  <c:v>The East Palo Alto Public Safety</c:v>
                </c:pt>
                <c:pt idx="2">
                  <c:v>The East Palo Alto Community Services Division</c:v>
                </c:pt>
                <c:pt idx="3">
                  <c:v>City government, generally</c:v>
                </c:pt>
                <c:pt idx="4">
                  <c:v>The City Council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0.03</c:v>
                </c:pt>
                <c:pt idx="1">
                  <c:v>0.15</c:v>
                </c:pt>
                <c:pt idx="2">
                  <c:v>0.11</c:v>
                </c:pt>
                <c:pt idx="3">
                  <c:v>0.22</c:v>
                </c:pt>
                <c:pt idx="4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70-494C-871B-06807FFDD69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Disapprove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00-44AE-97FB-536E78ED848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300-44AE-97FB-536E78ED8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The East Palo Alto Library Services</c:v>
                </c:pt>
                <c:pt idx="1">
                  <c:v>The East Palo Alto Public Safety</c:v>
                </c:pt>
                <c:pt idx="2">
                  <c:v>The East Palo Alto Community Services Division</c:v>
                </c:pt>
                <c:pt idx="3">
                  <c:v>City government, generally</c:v>
                </c:pt>
                <c:pt idx="4">
                  <c:v>The City Council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0.02</c:v>
                </c:pt>
                <c:pt idx="1">
                  <c:v>0.1</c:v>
                </c:pt>
                <c:pt idx="2">
                  <c:v>0.05</c:v>
                </c:pt>
                <c:pt idx="3">
                  <c:v>0.12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870-494C-871B-06807FFDD6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251015968"/>
        <c:axId val="251016360"/>
      </c:barChart>
      <c:catAx>
        <c:axId val="251015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r">
              <a:lnSpc>
                <a:spcPts val="1700"/>
              </a:lnSpc>
              <a:defRPr sz="1800"/>
            </a:pPr>
            <a:endParaRPr lang="en-US"/>
          </a:p>
        </c:txPr>
        <c:crossAx val="251016360"/>
        <c:crosses val="autoZero"/>
        <c:auto val="1"/>
        <c:lblAlgn val="ctr"/>
        <c:lblOffset val="0"/>
        <c:noMultiLvlLbl val="0"/>
      </c:catAx>
      <c:valAx>
        <c:axId val="251016360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251015968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15661513412695732"/>
          <c:y val="2.4279856895415633E-2"/>
          <c:w val="0.84338490604548"/>
          <c:h val="5.857180911061801E-2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513297988273739"/>
          <c:y val="0.10535655645228971"/>
          <c:w val="0.50733505018117298"/>
          <c:h val="0.8637091047265765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Extremely Serious Problem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Inflation and the cost of living</c:v>
                </c:pt>
                <c:pt idx="1">
                  <c:v>*A lack of housing working families can afford</c:v>
                </c:pt>
                <c:pt idx="2">
                  <c:v>*The cost of housing</c:v>
                </c:pt>
                <c:pt idx="3">
                  <c:v>A lack of good-paying jobs in the local area</c:v>
                </c:pt>
                <c:pt idx="4">
                  <c:v>Increasing water rates</c:v>
                </c:pt>
                <c:pt idx="5">
                  <c:v>Deteriorating water lines and storm drains</c:v>
                </c:pt>
                <c:pt idx="6">
                  <c:v>*Too many out-of-towners creating traffic</c:v>
                </c:pt>
                <c:pt idx="7">
                  <c:v>Potholes and deteriorating streets</c:v>
                </c:pt>
                <c:pt idx="8">
                  <c:v>*The poor treatment of people 
experiencing homelessness</c:v>
                </c:pt>
                <c:pt idx="9">
                  <c:v>The amount we pay in local taxes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0.57999999999999996</c:v>
                </c:pt>
                <c:pt idx="1">
                  <c:v>0.61</c:v>
                </c:pt>
                <c:pt idx="2">
                  <c:v>0.52</c:v>
                </c:pt>
                <c:pt idx="3">
                  <c:v>0.3</c:v>
                </c:pt>
                <c:pt idx="4">
                  <c:v>0.32</c:v>
                </c:pt>
                <c:pt idx="5">
                  <c:v>0.31</c:v>
                </c:pt>
                <c:pt idx="6">
                  <c:v>0.34</c:v>
                </c:pt>
                <c:pt idx="7">
                  <c:v>0.28999999999999998</c:v>
                </c:pt>
                <c:pt idx="8">
                  <c:v>0.24</c:v>
                </c:pt>
                <c:pt idx="9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CA-4D63-92DF-9577108101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Serious Problem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Inflation and the cost of living</c:v>
                </c:pt>
                <c:pt idx="1">
                  <c:v>*A lack of housing working families can afford</c:v>
                </c:pt>
                <c:pt idx="2">
                  <c:v>*The cost of housing</c:v>
                </c:pt>
                <c:pt idx="3">
                  <c:v>A lack of good-paying jobs in the local area</c:v>
                </c:pt>
                <c:pt idx="4">
                  <c:v>Increasing water rates</c:v>
                </c:pt>
                <c:pt idx="5">
                  <c:v>Deteriorating water lines and storm drains</c:v>
                </c:pt>
                <c:pt idx="6">
                  <c:v>*Too many out-of-towners creating traffic</c:v>
                </c:pt>
                <c:pt idx="7">
                  <c:v>Potholes and deteriorating streets</c:v>
                </c:pt>
                <c:pt idx="8">
                  <c:v>*The poor treatment of people 
experiencing homelessness</c:v>
                </c:pt>
                <c:pt idx="9">
                  <c:v>The amount we pay in local taxes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0.25</c:v>
                </c:pt>
                <c:pt idx="1">
                  <c:v>0.2</c:v>
                </c:pt>
                <c:pt idx="2">
                  <c:v>0.28999999999999998</c:v>
                </c:pt>
                <c:pt idx="3">
                  <c:v>0.33</c:v>
                </c:pt>
                <c:pt idx="4">
                  <c:v>0.31</c:v>
                </c:pt>
                <c:pt idx="5">
                  <c:v>0.28999999999999998</c:v>
                </c:pt>
                <c:pt idx="6">
                  <c:v>0.24</c:v>
                </c:pt>
                <c:pt idx="7">
                  <c:v>0.26</c:v>
                </c:pt>
                <c:pt idx="8">
                  <c:v>0.3</c:v>
                </c:pt>
                <c:pt idx="9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CA-4D63-92DF-9577108101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Serious Problem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Inflation and the cost of living</c:v>
                </c:pt>
                <c:pt idx="1">
                  <c:v>*A lack of housing working families can afford</c:v>
                </c:pt>
                <c:pt idx="2">
                  <c:v>*The cost of housing</c:v>
                </c:pt>
                <c:pt idx="3">
                  <c:v>A lack of good-paying jobs in the local area</c:v>
                </c:pt>
                <c:pt idx="4">
                  <c:v>Increasing water rates</c:v>
                </c:pt>
                <c:pt idx="5">
                  <c:v>Deteriorating water lines and storm drains</c:v>
                </c:pt>
                <c:pt idx="6">
                  <c:v>*Too many out-of-towners creating traffic</c:v>
                </c:pt>
                <c:pt idx="7">
                  <c:v>Potholes and deteriorating streets</c:v>
                </c:pt>
                <c:pt idx="8">
                  <c:v>*The poor treatment of people 
experiencing homelessness</c:v>
                </c:pt>
                <c:pt idx="9">
                  <c:v>The amount we pay in local taxes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0.12</c:v>
                </c:pt>
                <c:pt idx="1">
                  <c:v>0.1</c:v>
                </c:pt>
                <c:pt idx="2">
                  <c:v>0.1</c:v>
                </c:pt>
                <c:pt idx="3">
                  <c:v>0.2</c:v>
                </c:pt>
                <c:pt idx="4">
                  <c:v>0.23</c:v>
                </c:pt>
                <c:pt idx="5">
                  <c:v>0.21</c:v>
                </c:pt>
                <c:pt idx="6">
                  <c:v>0.2</c:v>
                </c:pt>
                <c:pt idx="7">
                  <c:v>0.31</c:v>
                </c:pt>
                <c:pt idx="8">
                  <c:v>0.23</c:v>
                </c:pt>
                <c:pt idx="9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CA-4D63-92DF-9577108101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Too Serious Problem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92E6-4119-BBBD-E301541A77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Inflation and the cost of living</c:v>
                </c:pt>
                <c:pt idx="1">
                  <c:v>*A lack of housing working families can afford</c:v>
                </c:pt>
                <c:pt idx="2">
                  <c:v>*The cost of housing</c:v>
                </c:pt>
                <c:pt idx="3">
                  <c:v>A lack of good-paying jobs in the local area</c:v>
                </c:pt>
                <c:pt idx="4">
                  <c:v>Increasing water rates</c:v>
                </c:pt>
                <c:pt idx="5">
                  <c:v>Deteriorating water lines and storm drains</c:v>
                </c:pt>
                <c:pt idx="6">
                  <c:v>*Too many out-of-towners creating traffic</c:v>
                </c:pt>
                <c:pt idx="7">
                  <c:v>Potholes and deteriorating streets</c:v>
                </c:pt>
                <c:pt idx="8">
                  <c:v>*The poor treatment of people 
experiencing homelessness</c:v>
                </c:pt>
                <c:pt idx="9">
                  <c:v>The amount we pay in local taxes</c:v>
                </c:pt>
              </c:strCache>
            </c:strRef>
          </c:cat>
          <c:val>
            <c:numRef>
              <c:f>Sheet1!$E$2:$E$11</c:f>
              <c:numCache>
                <c:formatCode>0%</c:formatCode>
                <c:ptCount val="10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  <c:pt idx="3">
                  <c:v>0.08</c:v>
                </c:pt>
                <c:pt idx="4">
                  <c:v>0.12</c:v>
                </c:pt>
                <c:pt idx="5">
                  <c:v>0.11</c:v>
                </c:pt>
                <c:pt idx="6">
                  <c:v>0.19</c:v>
                </c:pt>
                <c:pt idx="7">
                  <c:v>0.14000000000000001</c:v>
                </c:pt>
                <c:pt idx="8">
                  <c:v>0.11</c:v>
                </c:pt>
                <c:pt idx="9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CA-4D63-92DF-9577108101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E6-4119-BBBD-E301541A771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2E6-4119-BBBD-E301541A771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2E6-4119-BBBD-E301541A771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2E6-4119-BBBD-E301541A771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92E6-4119-BBBD-E301541A771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2E6-4119-BBBD-E301541A77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Inflation and the cost of living</c:v>
                </c:pt>
                <c:pt idx="1">
                  <c:v>*A lack of housing working families can afford</c:v>
                </c:pt>
                <c:pt idx="2">
                  <c:v>*The cost of housing</c:v>
                </c:pt>
                <c:pt idx="3">
                  <c:v>A lack of good-paying jobs in the local area</c:v>
                </c:pt>
                <c:pt idx="4">
                  <c:v>Increasing water rates</c:v>
                </c:pt>
                <c:pt idx="5">
                  <c:v>Deteriorating water lines and storm drains</c:v>
                </c:pt>
                <c:pt idx="6">
                  <c:v>*Too many out-of-towners creating traffic</c:v>
                </c:pt>
                <c:pt idx="7">
                  <c:v>Potholes and deteriorating streets</c:v>
                </c:pt>
                <c:pt idx="8">
                  <c:v>*The poor treatment of people 
experiencing homelessness</c:v>
                </c:pt>
                <c:pt idx="9">
                  <c:v>The amount we pay in local taxes</c:v>
                </c:pt>
              </c:strCache>
            </c:strRef>
          </c:cat>
          <c:val>
            <c:numRef>
              <c:f>Sheet1!$F$2:$F$11</c:f>
              <c:numCache>
                <c:formatCode>0%</c:formatCode>
                <c:ptCount val="10"/>
                <c:pt idx="0">
                  <c:v>0.01</c:v>
                </c:pt>
                <c:pt idx="1">
                  <c:v>0.02</c:v>
                </c:pt>
                <c:pt idx="2">
                  <c:v>0.01</c:v>
                </c:pt>
                <c:pt idx="3">
                  <c:v>0.09</c:v>
                </c:pt>
                <c:pt idx="4">
                  <c:v>0.03</c:v>
                </c:pt>
                <c:pt idx="5">
                  <c:v>0.08</c:v>
                </c:pt>
                <c:pt idx="6">
                  <c:v>0.04</c:v>
                </c:pt>
                <c:pt idx="7">
                  <c:v>0</c:v>
                </c:pt>
                <c:pt idx="8">
                  <c:v>0.12</c:v>
                </c:pt>
                <c:pt idx="9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CA-4D63-92DF-957710810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20695632"/>
        <c:axId val="620694976"/>
      </c:barChart>
      <c:catAx>
        <c:axId val="6206956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lnSpc>
                <a:spcPts val="1600"/>
              </a:lnSpc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94976"/>
        <c:crosses val="autoZero"/>
        <c:auto val="1"/>
        <c:lblAlgn val="ctr"/>
        <c:lblOffset val="0"/>
        <c:noMultiLvlLbl val="0"/>
      </c:catAx>
      <c:valAx>
        <c:axId val="620694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069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529303083396704"/>
          <c:y val="2.7059862808626257E-2"/>
          <c:w val="0.87730834870338203"/>
          <c:h val="5.50552413325327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513297988273739"/>
          <c:y val="0.10535655645228971"/>
          <c:w val="0.50733505018117298"/>
          <c:h val="0.8637091047265765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Extremely Serious Problem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Lack of youth and senior services</c:v>
                </c:pt>
                <c:pt idx="1">
                  <c:v>Graffiti and illegal dumping</c:v>
                </c:pt>
                <c:pt idx="2">
                  <c:v>Waste and inefficiency in East Palo Alto
 local government</c:v>
                </c:pt>
                <c:pt idx="3">
                  <c:v>*Crime and public nuisances associated
 with homelessness</c:v>
                </c:pt>
                <c:pt idx="4">
                  <c:v>Not enough neighborhood police officers</c:v>
                </c:pt>
                <c:pt idx="5">
                  <c:v>*Too many out-of-towners displacing 
long-term residents</c:v>
                </c:pt>
                <c:pt idx="6">
                  <c:v>*The condition of local parks</c:v>
                </c:pt>
                <c:pt idx="7">
                  <c:v>Crime, gangs and drugs</c:v>
                </c:pt>
                <c:pt idx="8">
                  <c:v>*Safety in local parks</c:v>
                </c:pt>
                <c:pt idx="9">
                  <c:v>The condition of City buildings like police stations and library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0.23</c:v>
                </c:pt>
                <c:pt idx="1">
                  <c:v>0.22</c:v>
                </c:pt>
                <c:pt idx="2">
                  <c:v>0.19</c:v>
                </c:pt>
                <c:pt idx="3">
                  <c:v>0.17</c:v>
                </c:pt>
                <c:pt idx="4">
                  <c:v>0.23</c:v>
                </c:pt>
                <c:pt idx="5">
                  <c:v>0.22</c:v>
                </c:pt>
                <c:pt idx="6">
                  <c:v>0.17</c:v>
                </c:pt>
                <c:pt idx="7">
                  <c:v>0.18</c:v>
                </c:pt>
                <c:pt idx="8">
                  <c:v>0.19</c:v>
                </c:pt>
                <c:pt idx="9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CA-4D63-92DF-9577108101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Serious Problem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Lack of youth and senior services</c:v>
                </c:pt>
                <c:pt idx="1">
                  <c:v>Graffiti and illegal dumping</c:v>
                </c:pt>
                <c:pt idx="2">
                  <c:v>Waste and inefficiency in East Palo Alto
 local government</c:v>
                </c:pt>
                <c:pt idx="3">
                  <c:v>*Crime and public nuisances associated
 with homelessness</c:v>
                </c:pt>
                <c:pt idx="4">
                  <c:v>Not enough neighborhood police officers</c:v>
                </c:pt>
                <c:pt idx="5">
                  <c:v>*Too many out-of-towners displacing 
long-term residents</c:v>
                </c:pt>
                <c:pt idx="6">
                  <c:v>*The condition of local parks</c:v>
                </c:pt>
                <c:pt idx="7">
                  <c:v>Crime, gangs and drugs</c:v>
                </c:pt>
                <c:pt idx="8">
                  <c:v>*Safety in local parks</c:v>
                </c:pt>
                <c:pt idx="9">
                  <c:v>The condition of City buildings like police stations and library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0.26</c:v>
                </c:pt>
                <c:pt idx="1">
                  <c:v>0.25</c:v>
                </c:pt>
                <c:pt idx="2">
                  <c:v>0.28000000000000003</c:v>
                </c:pt>
                <c:pt idx="3">
                  <c:v>0.28999999999999998</c:v>
                </c:pt>
                <c:pt idx="4">
                  <c:v>0.22</c:v>
                </c:pt>
                <c:pt idx="5">
                  <c:v>0.23</c:v>
                </c:pt>
                <c:pt idx="6">
                  <c:v>0.28999999999999998</c:v>
                </c:pt>
                <c:pt idx="7">
                  <c:v>0.23</c:v>
                </c:pt>
                <c:pt idx="8">
                  <c:v>0.19</c:v>
                </c:pt>
                <c:pt idx="9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CA-4D63-92DF-9577108101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Serious Problem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Lack of youth and senior services</c:v>
                </c:pt>
                <c:pt idx="1">
                  <c:v>Graffiti and illegal dumping</c:v>
                </c:pt>
                <c:pt idx="2">
                  <c:v>Waste and inefficiency in East Palo Alto
 local government</c:v>
                </c:pt>
                <c:pt idx="3">
                  <c:v>*Crime and public nuisances associated
 with homelessness</c:v>
                </c:pt>
                <c:pt idx="4">
                  <c:v>Not enough neighborhood police officers</c:v>
                </c:pt>
                <c:pt idx="5">
                  <c:v>*Too many out-of-towners displacing 
long-term residents</c:v>
                </c:pt>
                <c:pt idx="6">
                  <c:v>*The condition of local parks</c:v>
                </c:pt>
                <c:pt idx="7">
                  <c:v>Crime, gangs and drugs</c:v>
                </c:pt>
                <c:pt idx="8">
                  <c:v>*Safety in local parks</c:v>
                </c:pt>
                <c:pt idx="9">
                  <c:v>The condition of City buildings like police stations and library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0.24</c:v>
                </c:pt>
                <c:pt idx="1">
                  <c:v>0.37</c:v>
                </c:pt>
                <c:pt idx="2">
                  <c:v>0.25</c:v>
                </c:pt>
                <c:pt idx="3">
                  <c:v>0.35</c:v>
                </c:pt>
                <c:pt idx="4">
                  <c:v>0.25</c:v>
                </c:pt>
                <c:pt idx="5">
                  <c:v>0.21</c:v>
                </c:pt>
                <c:pt idx="6">
                  <c:v>0.36</c:v>
                </c:pt>
                <c:pt idx="7">
                  <c:v>0.28999999999999998</c:v>
                </c:pt>
                <c:pt idx="8">
                  <c:v>0.27</c:v>
                </c:pt>
                <c:pt idx="9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CA-4D63-92DF-9577108101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Too Serious Problem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Lack of youth and senior services</c:v>
                </c:pt>
                <c:pt idx="1">
                  <c:v>Graffiti and illegal dumping</c:v>
                </c:pt>
                <c:pt idx="2">
                  <c:v>Waste and inefficiency in East Palo Alto
 local government</c:v>
                </c:pt>
                <c:pt idx="3">
                  <c:v>*Crime and public nuisances associated
 with homelessness</c:v>
                </c:pt>
                <c:pt idx="4">
                  <c:v>Not enough neighborhood police officers</c:v>
                </c:pt>
                <c:pt idx="5">
                  <c:v>*Too many out-of-towners displacing 
long-term residents</c:v>
                </c:pt>
                <c:pt idx="6">
                  <c:v>*The condition of local parks</c:v>
                </c:pt>
                <c:pt idx="7">
                  <c:v>Crime, gangs and drugs</c:v>
                </c:pt>
                <c:pt idx="8">
                  <c:v>*Safety in local parks</c:v>
                </c:pt>
                <c:pt idx="9">
                  <c:v>The condition of City buildings like police stations and library</c:v>
                </c:pt>
              </c:strCache>
            </c:strRef>
          </c:cat>
          <c:val>
            <c:numRef>
              <c:f>Sheet1!$E$2:$E$11</c:f>
              <c:numCache>
                <c:formatCode>0%</c:formatCode>
                <c:ptCount val="10"/>
                <c:pt idx="0">
                  <c:v>0.13</c:v>
                </c:pt>
                <c:pt idx="1">
                  <c:v>0.15</c:v>
                </c:pt>
                <c:pt idx="2">
                  <c:v>0.14000000000000001</c:v>
                </c:pt>
                <c:pt idx="3">
                  <c:v>0.17</c:v>
                </c:pt>
                <c:pt idx="4">
                  <c:v>0.27</c:v>
                </c:pt>
                <c:pt idx="5">
                  <c:v>0.24</c:v>
                </c:pt>
                <c:pt idx="6">
                  <c:v>0.14000000000000001</c:v>
                </c:pt>
                <c:pt idx="7">
                  <c:v>0.26</c:v>
                </c:pt>
                <c:pt idx="8">
                  <c:v>0.28000000000000003</c:v>
                </c:pt>
                <c:pt idx="9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CA-4D63-92DF-9577108101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2E6-4119-BBBD-E301541A771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B7-4CE0-A02C-9C57EBB9635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2E6-4119-BBBD-E301541A771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92E6-4119-BBBD-E301541A771D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92E6-4119-BBBD-E301541A77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Lack of youth and senior services</c:v>
                </c:pt>
                <c:pt idx="1">
                  <c:v>Graffiti and illegal dumping</c:v>
                </c:pt>
                <c:pt idx="2">
                  <c:v>Waste and inefficiency in East Palo Alto
 local government</c:v>
                </c:pt>
                <c:pt idx="3">
                  <c:v>*Crime and public nuisances associated
 with homelessness</c:v>
                </c:pt>
                <c:pt idx="4">
                  <c:v>Not enough neighborhood police officers</c:v>
                </c:pt>
                <c:pt idx="5">
                  <c:v>*Too many out-of-towners displacing 
long-term residents</c:v>
                </c:pt>
                <c:pt idx="6">
                  <c:v>*The condition of local parks</c:v>
                </c:pt>
                <c:pt idx="7">
                  <c:v>Crime, gangs and drugs</c:v>
                </c:pt>
                <c:pt idx="8">
                  <c:v>*Safety in local parks</c:v>
                </c:pt>
                <c:pt idx="9">
                  <c:v>The condition of City buildings like police stations and library</c:v>
                </c:pt>
              </c:strCache>
            </c:strRef>
          </c:cat>
          <c:val>
            <c:numRef>
              <c:f>Sheet1!$F$2:$F$11</c:f>
              <c:numCache>
                <c:formatCode>0%</c:formatCode>
                <c:ptCount val="10"/>
                <c:pt idx="0">
                  <c:v>0.14000000000000001</c:v>
                </c:pt>
                <c:pt idx="1">
                  <c:v>0.02</c:v>
                </c:pt>
                <c:pt idx="2">
                  <c:v>0.14000000000000001</c:v>
                </c:pt>
                <c:pt idx="3">
                  <c:v>0.03</c:v>
                </c:pt>
                <c:pt idx="4">
                  <c:v>0.03</c:v>
                </c:pt>
                <c:pt idx="5">
                  <c:v>0.1</c:v>
                </c:pt>
                <c:pt idx="6">
                  <c:v>0.04</c:v>
                </c:pt>
                <c:pt idx="7">
                  <c:v>0.04</c:v>
                </c:pt>
                <c:pt idx="8">
                  <c:v>7.0000000000000007E-2</c:v>
                </c:pt>
                <c:pt idx="9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CA-4D63-92DF-957710810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20695632"/>
        <c:axId val="620694976"/>
      </c:barChart>
      <c:catAx>
        <c:axId val="6206956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lnSpc>
                <a:spcPts val="1600"/>
              </a:lnSpc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94976"/>
        <c:crosses val="autoZero"/>
        <c:auto val="1"/>
        <c:lblAlgn val="ctr"/>
        <c:lblOffset val="0"/>
        <c:noMultiLvlLbl val="0"/>
      </c:catAx>
      <c:valAx>
        <c:axId val="620694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069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529303083396704"/>
          <c:y val="2.7059862808626257E-2"/>
          <c:w val="0.87730834870338203"/>
          <c:h val="5.50552413325327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Great Need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2025/2026</c:v>
                </c:pt>
                <c:pt idx="1">
                  <c:v>2024</c:v>
                </c:pt>
                <c:pt idx="3">
                  <c:v>2025/2026</c:v>
                </c:pt>
                <c:pt idx="4">
                  <c:v>2024</c:v>
                </c:pt>
                <c:pt idx="5">
                  <c:v>2015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0.54</c:v>
                </c:pt>
                <c:pt idx="1">
                  <c:v>0.39</c:v>
                </c:pt>
                <c:pt idx="3">
                  <c:v>0.44</c:v>
                </c:pt>
                <c:pt idx="4">
                  <c:v>0.42</c:v>
                </c:pt>
                <c:pt idx="5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2-4823-99F7-E0CC5E6EC7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 Need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2025/2026</c:v>
                </c:pt>
                <c:pt idx="1">
                  <c:v>2024</c:v>
                </c:pt>
                <c:pt idx="3">
                  <c:v>2025/2026</c:v>
                </c:pt>
                <c:pt idx="4">
                  <c:v>2024</c:v>
                </c:pt>
                <c:pt idx="5">
                  <c:v>2015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0.28000000000000003</c:v>
                </c:pt>
                <c:pt idx="1">
                  <c:v>0.37</c:v>
                </c:pt>
                <c:pt idx="3">
                  <c:v>0.37</c:v>
                </c:pt>
                <c:pt idx="4">
                  <c:v>0.37</c:v>
                </c:pt>
                <c:pt idx="5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72-4823-99F7-E0CC5E6EC77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 Little Need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2025/2026</c:v>
                </c:pt>
                <c:pt idx="1">
                  <c:v>2024</c:v>
                </c:pt>
                <c:pt idx="3">
                  <c:v>2025/2026</c:v>
                </c:pt>
                <c:pt idx="4">
                  <c:v>2024</c:v>
                </c:pt>
                <c:pt idx="5">
                  <c:v>2015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0.11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72-4823-99F7-E0CC5E6EC77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Real Need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6F-420B-8294-01C2ADB47F0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86F-420B-8294-01C2ADB47F0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486F-420B-8294-01C2ADB47F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2025/2026</c:v>
                </c:pt>
                <c:pt idx="1">
                  <c:v>2024</c:v>
                </c:pt>
                <c:pt idx="3">
                  <c:v>2025/2026</c:v>
                </c:pt>
                <c:pt idx="4">
                  <c:v>2024</c:v>
                </c:pt>
                <c:pt idx="5">
                  <c:v>2015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0.03</c:v>
                </c:pt>
                <c:pt idx="1">
                  <c:v>0.08</c:v>
                </c:pt>
                <c:pt idx="3">
                  <c:v>0.04</c:v>
                </c:pt>
                <c:pt idx="4">
                  <c:v>0.04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72-4823-99F7-E0CC5E6EC77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6F-420B-8294-01C2ADB47F0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6F-420B-8294-01C2ADB47F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2025/2026</c:v>
                </c:pt>
                <c:pt idx="1">
                  <c:v>2024</c:v>
                </c:pt>
                <c:pt idx="3">
                  <c:v>2025/2026</c:v>
                </c:pt>
                <c:pt idx="4">
                  <c:v>2024</c:v>
                </c:pt>
                <c:pt idx="5">
                  <c:v>2015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0.01</c:v>
                </c:pt>
                <c:pt idx="1">
                  <c:v>0.05</c:v>
                </c:pt>
                <c:pt idx="3">
                  <c:v>0.08</c:v>
                </c:pt>
                <c:pt idx="4">
                  <c:v>7.0000000000000007E-2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72-4823-99F7-E0CC5E6EC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989484176"/>
        <c:axId val="731364928"/>
      </c:barChart>
      <c:catAx>
        <c:axId val="989484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lnSpc>
                <a:spcPts val="1600"/>
              </a:lnSpc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364928"/>
        <c:crosses val="autoZero"/>
        <c:auto val="1"/>
        <c:lblAlgn val="ctr"/>
        <c:lblOffset val="0"/>
        <c:noMultiLvlLbl val="0"/>
      </c:catAx>
      <c:valAx>
        <c:axId val="73136492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948417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1353855407623956"/>
          <c:y val="5.4539702565370107E-2"/>
          <c:w val="0.64851649000957168"/>
          <c:h val="6.57847585628048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73416498667429"/>
          <c:y val="3.4840567297264848E-2"/>
          <c:w val="0.72098927747260433"/>
          <c:h val="0.879346236194433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F1-453C-B251-57BE55B3FD3A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F1-453C-B251-57BE55B3FD3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8F1-453C-B251-57BE55B3FD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8F1-453C-B251-57BE55B3FD3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8F1-453C-B251-57BE55B3FD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8F1-453C-B251-57BE55B3FD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non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Definitely yes</c:v>
                </c:pt>
                <c:pt idx="1">
                  <c:v>Probably yes</c:v>
                </c:pt>
                <c:pt idx="2">
                  <c:v>Undecided, lean yes</c:v>
                </c:pt>
                <c:pt idx="4">
                  <c:v>Undecided, lean no</c:v>
                </c:pt>
                <c:pt idx="5">
                  <c:v>Probably no</c:v>
                </c:pt>
                <c:pt idx="6">
                  <c:v>Definitely no</c:v>
                </c:pt>
                <c:pt idx="8">
                  <c:v>Undecided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0.36</c:v>
                </c:pt>
                <c:pt idx="1">
                  <c:v>0.27</c:v>
                </c:pt>
                <c:pt idx="2">
                  <c:v>0.1</c:v>
                </c:pt>
                <c:pt idx="4">
                  <c:v>0.02</c:v>
                </c:pt>
                <c:pt idx="5">
                  <c:v>0.04</c:v>
                </c:pt>
                <c:pt idx="6">
                  <c:v>0.09</c:v>
                </c:pt>
                <c:pt idx="8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8F1-453C-B251-57BE55B3F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axId val="249318424"/>
        <c:axId val="249318816"/>
      </c:barChart>
      <c:catAx>
        <c:axId val="249318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318816"/>
        <c:crosses val="autoZero"/>
        <c:auto val="1"/>
        <c:lblAlgn val="ctr"/>
        <c:lblOffset val="0"/>
        <c:noMultiLvlLbl val="0"/>
      </c:catAx>
      <c:valAx>
        <c:axId val="249318816"/>
        <c:scaling>
          <c:orientation val="minMax"/>
        </c:scaling>
        <c:delete val="1"/>
        <c:axPos val="b"/>
        <c:numFmt formatCode="0%" sourceLinked="0"/>
        <c:majorTickMark val="out"/>
        <c:minorTickMark val="none"/>
        <c:tickLblPos val="nextTo"/>
        <c:crossAx val="249318424"/>
        <c:crosses val="max"/>
        <c:crossBetween val="between"/>
        <c:majorUnit val="0.1500000000000000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14029367326191"/>
          <c:y val="8.6435549064701966E-2"/>
          <c:w val="0.66758925963152393"/>
          <c:h val="0.851750248533109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7 (Very Positive)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0.22</c:v>
                </c:pt>
                <c:pt idx="1">
                  <c:v>0.16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15-4F1B-B757-8507E65D46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0.22</c:v>
                </c:pt>
                <c:pt idx="1">
                  <c:v>0.19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7A-4F4E-9FB7-1DD3D5CDB9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0.25</c:v>
                </c:pt>
                <c:pt idx="1">
                  <c:v>0.23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7A-4F4E-9FB7-1DD3D5CDB92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4/Don't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0.2</c:v>
                </c:pt>
                <c:pt idx="1">
                  <c:v>0.21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7A-4F4E-9FB7-1DD3D5CDB92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56-4F7A-8DC2-54C79CFE384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56-4F7A-8DC2-54C79CFE384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56-4F7A-8DC2-54C79CFE384E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0.05</c:v>
                </c:pt>
                <c:pt idx="1">
                  <c:v>0.11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7A-4F4E-9FB7-1DD3D5CDB92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5"/>
            </a:solidFill>
            <a:ln w="9525"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52-4D99-A2DF-226D9A43C8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Sheet1!$G$2:$G$4</c:f>
              <c:numCache>
                <c:formatCode>0%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7A-4F4E-9FB7-1DD3D5CDB92C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1 (Very Negative)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3D52-4D99-A2DF-226D9A43C8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East Palo Alto Civic Center</c:v>
                </c:pt>
                <c:pt idx="1">
                  <c:v>East Palo Alto Community Safety/
Services Center</c:v>
                </c:pt>
                <c:pt idx="2">
                  <c:v>East Palo Alto Civic Commons</c:v>
                </c:pt>
              </c:strCache>
            </c:strRef>
          </c:cat>
          <c:val>
            <c:numRef>
              <c:f>Sheet1!$H$2:$H$4</c:f>
              <c:numCache>
                <c:formatCode>0%</c:formatCode>
                <c:ptCount val="3"/>
                <c:pt idx="0">
                  <c:v>0.04</c:v>
                </c:pt>
                <c:pt idx="1">
                  <c:v>0.06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27A-4F4E-9FB7-1DD3D5CDB92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337592784"/>
        <c:axId val="337593176"/>
      </c:barChart>
      <c:catAx>
        <c:axId val="337592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r">
              <a:lnSpc>
                <a:spcPts val="1800"/>
              </a:lnSpc>
              <a:defRPr sz="1800"/>
            </a:pPr>
            <a:endParaRPr lang="en-US"/>
          </a:p>
        </c:txPr>
        <c:crossAx val="337593176"/>
        <c:crosses val="autoZero"/>
        <c:auto val="1"/>
        <c:lblAlgn val="ctr"/>
        <c:lblOffset val="0"/>
        <c:noMultiLvlLbl val="0"/>
      </c:catAx>
      <c:valAx>
        <c:axId val="337593176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337592784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37373775075973947"/>
          <c:y val="2.4107597713479777E-2"/>
          <c:w val="0.54701386860229639"/>
          <c:h val="6.5425789767036613E-2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265378608762638"/>
          <c:y val="8.6435549064701939E-2"/>
          <c:w val="0.4301355921689014"/>
          <c:h val="0.851750248533109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Extremely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Replacing deteriorating pipes that distribute 
drinking water</c:v>
                </c:pt>
                <c:pt idx="1">
                  <c:v>^Providing safe and clean drinking water</c:v>
                </c:pt>
                <c:pt idx="2">
                  <c:v>Providing safe spaces for children and teens</c:v>
                </c:pt>
                <c:pt idx="3">
                  <c:v>Repairing aging storm drains to prevent flooding on city streets</c:v>
                </c:pt>
                <c:pt idx="4">
                  <c:v>Providing internet access at the library</c:v>
                </c:pt>
                <c:pt idx="5">
                  <c:v>Installing systems to filter out trash in storm drains and protect local creeks and the Bay</c:v>
                </c:pt>
                <c:pt idx="6">
                  <c:v>Providing an Emergency Command Center ensuring a safe place in East Palo Alto no matter the emergency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0.55000000000000004</c:v>
                </c:pt>
                <c:pt idx="1">
                  <c:v>0.61</c:v>
                </c:pt>
                <c:pt idx="2">
                  <c:v>0.54</c:v>
                </c:pt>
                <c:pt idx="3">
                  <c:v>0.43</c:v>
                </c:pt>
                <c:pt idx="4">
                  <c:v>0.32</c:v>
                </c:pt>
                <c:pt idx="5">
                  <c:v>0.38</c:v>
                </c:pt>
                <c:pt idx="6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53-47B3-90F2-DB50A10416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2"/>
            </a:solidFill>
            <a:ln w="952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Replacing deteriorating pipes that distribute 
drinking water</c:v>
                </c:pt>
                <c:pt idx="1">
                  <c:v>^Providing safe and clean drinking water</c:v>
                </c:pt>
                <c:pt idx="2">
                  <c:v>Providing safe spaces for children and teens</c:v>
                </c:pt>
                <c:pt idx="3">
                  <c:v>Repairing aging storm drains to prevent flooding on city streets</c:v>
                </c:pt>
                <c:pt idx="4">
                  <c:v>Providing internet access at the library</c:v>
                </c:pt>
                <c:pt idx="5">
                  <c:v>Installing systems to filter out trash in storm drains and protect local creeks and the Bay</c:v>
                </c:pt>
                <c:pt idx="6">
                  <c:v>Providing an Emergency Command Center ensuring a safe place in East Palo Alto no matter the emergency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</c:v>
                </c:pt>
                <c:pt idx="1">
                  <c:v>0.28999999999999998</c:v>
                </c:pt>
                <c:pt idx="2">
                  <c:v>0.27</c:v>
                </c:pt>
                <c:pt idx="3">
                  <c:v>0.38</c:v>
                </c:pt>
                <c:pt idx="4">
                  <c:v>0.48</c:v>
                </c:pt>
                <c:pt idx="5">
                  <c:v>0.41</c:v>
                </c:pt>
                <c:pt idx="6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53-47B3-90F2-DB50A10416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014-4255-8243-93ED9AC42D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Replacing deteriorating pipes that distribute 
drinking water</c:v>
                </c:pt>
                <c:pt idx="1">
                  <c:v>^Providing safe and clean drinking water</c:v>
                </c:pt>
                <c:pt idx="2">
                  <c:v>Providing safe spaces for children and teens</c:v>
                </c:pt>
                <c:pt idx="3">
                  <c:v>Repairing aging storm drains to prevent flooding on city streets</c:v>
                </c:pt>
                <c:pt idx="4">
                  <c:v>Providing internet access at the library</c:v>
                </c:pt>
                <c:pt idx="5">
                  <c:v>Installing systems to filter out trash in storm drains and protect local creeks and the Bay</c:v>
                </c:pt>
                <c:pt idx="6">
                  <c:v>Providing an Emergency Command Center ensuring a safe place in East Palo Alto no matter the emergency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0.03</c:v>
                </c:pt>
                <c:pt idx="1">
                  <c:v>7.0000000000000007E-2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0.13</c:v>
                </c:pt>
                <c:pt idx="5">
                  <c:v>0.17</c:v>
                </c:pt>
                <c:pt idx="6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53-47B3-90F2-DB50A104168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Too Important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14-4255-8243-93ED9AC42DC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14-4255-8243-93ED9AC42DC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14-4255-8243-93ED9AC42DC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14-4255-8243-93ED9AC42DC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14-4255-8243-93ED9AC42DC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>
                      <a:solidFill>
                        <a:schemeClr val="accent3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014-4255-8243-93ED9AC42D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Replacing deteriorating pipes that distribute 
drinking water</c:v>
                </c:pt>
                <c:pt idx="1">
                  <c:v>^Providing safe and clean drinking water</c:v>
                </c:pt>
                <c:pt idx="2">
                  <c:v>Providing safe spaces for children and teens</c:v>
                </c:pt>
                <c:pt idx="3">
                  <c:v>Repairing aging storm drains to prevent flooding on city streets</c:v>
                </c:pt>
                <c:pt idx="4">
                  <c:v>Providing internet access at the library</c:v>
                </c:pt>
                <c:pt idx="5">
                  <c:v>Installing systems to filter out trash in storm drains and protect local creeks and the Bay</c:v>
                </c:pt>
                <c:pt idx="6">
                  <c:v>Providing an Emergency Command Center ensuring a safe place in East Palo Alto no matter the emergency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0.03</c:v>
                </c:pt>
                <c:pt idx="4">
                  <c:v>7.0000000000000007E-2</c:v>
                </c:pt>
                <c:pt idx="5">
                  <c:v>0.02</c:v>
                </c:pt>
                <c:pt idx="6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F53-47B3-90F2-DB50A104168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</c:spPr>
          <c:invertIfNegative val="0"/>
          <c:dLbls>
            <c:delete val="1"/>
          </c:dLbls>
          <c:cat>
            <c:strRef>
              <c:f>Sheet1!$A$2:$A$8</c:f>
              <c:strCache>
                <c:ptCount val="7"/>
                <c:pt idx="0">
                  <c:v>Replacing deteriorating pipes that distribute 
drinking water</c:v>
                </c:pt>
                <c:pt idx="1">
                  <c:v>^Providing safe and clean drinking water</c:v>
                </c:pt>
                <c:pt idx="2">
                  <c:v>Providing safe spaces for children and teens</c:v>
                </c:pt>
                <c:pt idx="3">
                  <c:v>Repairing aging storm drains to prevent flooding on city streets</c:v>
                </c:pt>
                <c:pt idx="4">
                  <c:v>Providing internet access at the library</c:v>
                </c:pt>
                <c:pt idx="5">
                  <c:v>Installing systems to filter out trash in storm drains and protect local creeks and the Bay</c:v>
                </c:pt>
                <c:pt idx="6">
                  <c:v>Providing an Emergency Command Center ensuring a safe place in East Palo Alto no matter the emergency</c:v>
                </c:pt>
              </c:strCache>
            </c:strRef>
          </c:cat>
          <c:val>
            <c:numRef>
              <c:f>Sheet1!$F$2:$F$8</c:f>
              <c:numCache>
                <c:formatCode>0%</c:formatCode>
                <c:ptCount val="7"/>
                <c:pt idx="0">
                  <c:v>0.02</c:v>
                </c:pt>
                <c:pt idx="1">
                  <c:v>0.01</c:v>
                </c:pt>
                <c:pt idx="2">
                  <c:v>0.02</c:v>
                </c:pt>
                <c:pt idx="3">
                  <c:v>0.02</c:v>
                </c:pt>
                <c:pt idx="4">
                  <c:v>0.01</c:v>
                </c:pt>
                <c:pt idx="5">
                  <c:v>0.02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F53-47B3-90F2-DB50A10416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8"/>
        <c:overlap val="100"/>
        <c:axId val="337592784"/>
        <c:axId val="337593176"/>
      </c:barChart>
      <c:catAx>
        <c:axId val="337592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r">
              <a:lnSpc>
                <a:spcPts val="1600"/>
              </a:lnSpc>
              <a:defRPr sz="1800"/>
            </a:pPr>
            <a:endParaRPr lang="en-US"/>
          </a:p>
        </c:txPr>
        <c:crossAx val="337593176"/>
        <c:crosses val="autoZero"/>
        <c:auto val="1"/>
        <c:lblAlgn val="ctr"/>
        <c:lblOffset val="0"/>
        <c:noMultiLvlLbl val="0"/>
      </c:catAx>
      <c:valAx>
        <c:axId val="337593176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337592784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24864361256971351"/>
          <c:y val="4.6991308513906899E-3"/>
          <c:w val="0.73794111820350239"/>
          <c:h val="5.7436298020590852E-2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436023714201185"/>
          <c:y val="8.6435549064701939E-2"/>
          <c:w val="0.44842914111451598"/>
          <c:h val="0.8687956731658783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Extremely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Providing safe library study spaces for 
children and teens</c:v>
                </c:pt>
                <c:pt idx="1">
                  <c:v>Installing drinking water storage tanks large enough to support future city growth</c:v>
                </c:pt>
                <c:pt idx="2">
                  <c:v>Attracting and retaining qualified police officers</c:v>
                </c:pt>
                <c:pt idx="3">
                  <c:v>Providing refuge from extreme heat, 
cold or smoke events</c:v>
                </c:pt>
                <c:pt idx="4">
                  <c:v>Providing crime investigation facilities</c:v>
                </c:pt>
                <c:pt idx="5">
                  <c:v>Making city infrastructure seismically safe</c:v>
                </c:pt>
                <c:pt idx="6">
                  <c:v>Expanding recreational programs</c:v>
                </c:pt>
                <c:pt idx="8">
                  <c:v>Creating library spaces for literacy education</c:v>
                </c:pt>
                <c:pt idx="9">
                  <c:v>Coordinating city services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0.28000000000000003</c:v>
                </c:pt>
                <c:pt idx="1">
                  <c:v>0.25</c:v>
                </c:pt>
                <c:pt idx="2">
                  <c:v>0.35</c:v>
                </c:pt>
                <c:pt idx="3">
                  <c:v>0.35</c:v>
                </c:pt>
                <c:pt idx="4">
                  <c:v>0.27</c:v>
                </c:pt>
                <c:pt idx="5">
                  <c:v>0.35</c:v>
                </c:pt>
                <c:pt idx="6">
                  <c:v>0.33</c:v>
                </c:pt>
                <c:pt idx="7">
                  <c:v>0.28000000000000003</c:v>
                </c:pt>
                <c:pt idx="8">
                  <c:v>0.24</c:v>
                </c:pt>
                <c:pt idx="9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53-47B3-90F2-DB50A10416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chemeClr val="accent2"/>
            </a:solidFill>
            <a:ln w="9525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Providing safe library study spaces for 
children and teens</c:v>
                </c:pt>
                <c:pt idx="1">
                  <c:v>Installing drinking water storage tanks large enough to support future city growth</c:v>
                </c:pt>
                <c:pt idx="2">
                  <c:v>Attracting and retaining qualified police officers</c:v>
                </c:pt>
                <c:pt idx="3">
                  <c:v>Providing refuge from extreme heat, 
cold or smoke events</c:v>
                </c:pt>
                <c:pt idx="4">
                  <c:v>Providing crime investigation facilities</c:v>
                </c:pt>
                <c:pt idx="5">
                  <c:v>Making city infrastructure seismically safe</c:v>
                </c:pt>
                <c:pt idx="6">
                  <c:v>Expanding recreational programs</c:v>
                </c:pt>
                <c:pt idx="8">
                  <c:v>Creating library spaces for literacy education</c:v>
                </c:pt>
                <c:pt idx="9">
                  <c:v>Coordinating city services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0.48</c:v>
                </c:pt>
                <c:pt idx="1">
                  <c:v>0.47</c:v>
                </c:pt>
                <c:pt idx="2">
                  <c:v>0.36</c:v>
                </c:pt>
                <c:pt idx="3">
                  <c:v>0.36</c:v>
                </c:pt>
                <c:pt idx="4">
                  <c:v>0.44</c:v>
                </c:pt>
                <c:pt idx="5">
                  <c:v>0.35</c:v>
                </c:pt>
                <c:pt idx="6">
                  <c:v>0.37</c:v>
                </c:pt>
                <c:pt idx="7">
                  <c:v>0.42</c:v>
                </c:pt>
                <c:pt idx="8">
                  <c:v>0.46</c:v>
                </c:pt>
                <c:pt idx="9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53-47B3-90F2-DB50A104168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014-4255-8243-93ED9AC42D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Providing safe library study spaces for 
children and teens</c:v>
                </c:pt>
                <c:pt idx="1">
                  <c:v>Installing drinking water storage tanks large enough to support future city growth</c:v>
                </c:pt>
                <c:pt idx="2">
                  <c:v>Attracting and retaining qualified police officers</c:v>
                </c:pt>
                <c:pt idx="3">
                  <c:v>Providing refuge from extreme heat, 
cold or smoke events</c:v>
                </c:pt>
                <c:pt idx="4">
                  <c:v>Providing crime investigation facilities</c:v>
                </c:pt>
                <c:pt idx="5">
                  <c:v>Making city infrastructure seismically safe</c:v>
                </c:pt>
                <c:pt idx="6">
                  <c:v>Expanding recreational programs</c:v>
                </c:pt>
                <c:pt idx="8">
                  <c:v>Creating library spaces for literacy education</c:v>
                </c:pt>
                <c:pt idx="9">
                  <c:v>Coordinating city services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0.18</c:v>
                </c:pt>
                <c:pt idx="1">
                  <c:v>0.17</c:v>
                </c:pt>
                <c:pt idx="2">
                  <c:v>0.2</c:v>
                </c:pt>
                <c:pt idx="3">
                  <c:v>0.12</c:v>
                </c:pt>
                <c:pt idx="4">
                  <c:v>0.18</c:v>
                </c:pt>
                <c:pt idx="5">
                  <c:v>0.19</c:v>
                </c:pt>
                <c:pt idx="6">
                  <c:v>0.21</c:v>
                </c:pt>
                <c:pt idx="7">
                  <c:v>0.18</c:v>
                </c:pt>
                <c:pt idx="8">
                  <c:v>0.23</c:v>
                </c:pt>
                <c:pt idx="9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53-47B3-90F2-DB50A104168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Too Important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014-4255-8243-93ED9AC42DC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3014-4255-8243-93ED9AC42DC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014-4255-8243-93ED9AC42DC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014-4255-8243-93ED9AC42DC8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FD3-4654-9FD8-8E93A4D8880F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FD3-4654-9FD8-8E93A4D888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Providing safe library study spaces for 
children and teens</c:v>
                </c:pt>
                <c:pt idx="1">
                  <c:v>Installing drinking water storage tanks large enough to support future city growth</c:v>
                </c:pt>
                <c:pt idx="2">
                  <c:v>Attracting and retaining qualified police officers</c:v>
                </c:pt>
                <c:pt idx="3">
                  <c:v>Providing refuge from extreme heat, 
cold or smoke events</c:v>
                </c:pt>
                <c:pt idx="4">
                  <c:v>Providing crime investigation facilities</c:v>
                </c:pt>
                <c:pt idx="5">
                  <c:v>Making city infrastructure seismically safe</c:v>
                </c:pt>
                <c:pt idx="6">
                  <c:v>Expanding recreational programs</c:v>
                </c:pt>
                <c:pt idx="8">
                  <c:v>Creating library spaces for literacy education</c:v>
                </c:pt>
                <c:pt idx="9">
                  <c:v>Coordinating city services</c:v>
                </c:pt>
              </c:strCache>
            </c:strRef>
          </c:cat>
          <c:val>
            <c:numRef>
              <c:f>Sheet1!$E$2:$E$11</c:f>
              <c:numCache>
                <c:formatCode>0%</c:formatCode>
                <c:ptCount val="10"/>
                <c:pt idx="0">
                  <c:v>0.05</c:v>
                </c:pt>
                <c:pt idx="1">
                  <c:v>0.06</c:v>
                </c:pt>
                <c:pt idx="2">
                  <c:v>0.06</c:v>
                </c:pt>
                <c:pt idx="3">
                  <c:v>0.15</c:v>
                </c:pt>
                <c:pt idx="4">
                  <c:v>0.08</c:v>
                </c:pt>
                <c:pt idx="5">
                  <c:v>7.0000000000000007E-2</c:v>
                </c:pt>
                <c:pt idx="6">
                  <c:v>0.05</c:v>
                </c:pt>
                <c:pt idx="7">
                  <c:v>0.1</c:v>
                </c:pt>
                <c:pt idx="8">
                  <c:v>0.05</c:v>
                </c:pt>
                <c:pt idx="9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F53-47B3-90F2-DB50A104168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D3-4654-9FD8-8E93A4D8880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FD3-4654-9FD8-8E93A4D8880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FD3-4654-9FD8-8E93A4D8880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FD3-4654-9FD8-8E93A4D8880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D3-4654-9FD8-8E93A4D8880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FD3-4654-9FD8-8E93A4D888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Providing safe library study spaces for 
children and teens</c:v>
                </c:pt>
                <c:pt idx="1">
                  <c:v>Installing drinking water storage tanks large enough to support future city growth</c:v>
                </c:pt>
                <c:pt idx="2">
                  <c:v>Attracting and retaining qualified police officers</c:v>
                </c:pt>
                <c:pt idx="3">
                  <c:v>Providing refuge from extreme heat, 
cold or smoke events</c:v>
                </c:pt>
                <c:pt idx="4">
                  <c:v>Providing crime investigation facilities</c:v>
                </c:pt>
                <c:pt idx="5">
                  <c:v>Making city infrastructure seismically safe</c:v>
                </c:pt>
                <c:pt idx="6">
                  <c:v>Expanding recreational programs</c:v>
                </c:pt>
                <c:pt idx="8">
                  <c:v>Creating library spaces for literacy education</c:v>
                </c:pt>
                <c:pt idx="9">
                  <c:v>Coordinating city services</c:v>
                </c:pt>
              </c:strCache>
            </c:strRef>
          </c:cat>
          <c:val>
            <c:numRef>
              <c:f>Sheet1!$F$2:$F$11</c:f>
              <c:numCache>
                <c:formatCode>0%</c:formatCode>
                <c:ptCount val="10"/>
                <c:pt idx="0">
                  <c:v>0.01</c:v>
                </c:pt>
                <c:pt idx="1">
                  <c:v>0.06</c:v>
                </c:pt>
                <c:pt idx="2">
                  <c:v>0.03</c:v>
                </c:pt>
                <c:pt idx="3">
                  <c:v>0.02</c:v>
                </c:pt>
                <c:pt idx="4">
                  <c:v>0.04</c:v>
                </c:pt>
                <c:pt idx="5">
                  <c:v>0.04</c:v>
                </c:pt>
                <c:pt idx="6">
                  <c:v>0.04</c:v>
                </c:pt>
                <c:pt idx="7">
                  <c:v>0.01</c:v>
                </c:pt>
                <c:pt idx="8">
                  <c:v>0.02</c:v>
                </c:pt>
                <c:pt idx="9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F53-47B3-90F2-DB50A10416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8"/>
        <c:overlap val="100"/>
        <c:axId val="337592784"/>
        <c:axId val="337593176"/>
      </c:barChart>
      <c:catAx>
        <c:axId val="337592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r">
              <a:lnSpc>
                <a:spcPts val="1600"/>
              </a:lnSpc>
              <a:defRPr sz="1800"/>
            </a:pPr>
            <a:endParaRPr lang="en-US"/>
          </a:p>
        </c:txPr>
        <c:crossAx val="337593176"/>
        <c:crosses val="autoZero"/>
        <c:auto val="1"/>
        <c:lblAlgn val="ctr"/>
        <c:lblOffset val="0"/>
        <c:noMultiLvlLbl val="0"/>
      </c:catAx>
      <c:valAx>
        <c:axId val="337593176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337592784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24864361256971351"/>
          <c:y val="4.6991308513906899E-3"/>
          <c:w val="0.73794111820350239"/>
          <c:h val="5.7436298020590852E-2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C37BA6-18E4-E5F2-AFF0-632933F3C7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38DFF-1DC3-0F12-C435-71D5DE5B7D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C2DEE-F4EB-4ABF-9BD2-6525DC096F71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01864-5FB2-3311-5C21-04CC9E5372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9D1066-22AF-06CA-C7C6-6AE06B458F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24AB4-642D-4004-8ABD-1A850CD10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20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F4B60-E795-4B38-9F03-8633C4B05935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C16E1-1632-4CA2-88D9-A4839AAF14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0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VER W TAG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41BDD104-727F-43C1-A1A5-E88CF43BFA4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8709"/>
            <a:ext cx="12192000" cy="184724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93C35A6-9E11-45EA-B2B9-C0D432274EFF}"/>
              </a:ext>
            </a:extLst>
          </p:cNvPr>
          <p:cNvSpPr txBox="1"/>
          <p:nvPr/>
        </p:nvSpPr>
        <p:spPr>
          <a:xfrm>
            <a:off x="10554857" y="6413013"/>
            <a:ext cx="16440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/>
              <a:t>220-7596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FF466E9-18D0-640D-19A0-C1804330C0EF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6657978"/>
            <a:ext cx="12192000" cy="200025"/>
            <a:chOff x="0" y="6657978"/>
            <a:chExt cx="12192000" cy="20002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0EA23C7-C27C-472B-83D9-667F8DCD38D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6657978"/>
              <a:ext cx="12192000" cy="142874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6617CCD-D31A-43AC-98FA-4075448BF93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6715128"/>
              <a:ext cx="12192000" cy="142875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AED791F-7D41-165F-2808-5E55DAF822A6}"/>
              </a:ext>
            </a:extLst>
          </p:cNvPr>
          <p:cNvSpPr txBox="1"/>
          <p:nvPr userDrawn="1"/>
        </p:nvSpPr>
        <p:spPr>
          <a:xfrm>
            <a:off x="1556238" y="3884336"/>
            <a:ext cx="9064870" cy="35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0" i="1" dirty="0">
                <a:latin typeface="+mn-lt"/>
              </a:rPr>
              <a:t>Key Findings of a Survey Conducted December 2, 2025-January 4, 2026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90B8B0-5A62-4859-8D8C-484B9B2D878C}"/>
              </a:ext>
            </a:extLst>
          </p:cNvPr>
          <p:cNvSpPr txBox="1"/>
          <p:nvPr/>
        </p:nvSpPr>
        <p:spPr>
          <a:xfrm>
            <a:off x="2237089" y="2284631"/>
            <a:ext cx="7717823" cy="12736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4600"/>
              </a:lnSpc>
            </a:pPr>
            <a:r>
              <a:rPr lang="en-US" sz="4400" b="1" dirty="0">
                <a:latin typeface="+mj-lt"/>
              </a:rPr>
              <a:t>East Palo Alto </a:t>
            </a:r>
            <a:br>
              <a:rPr lang="en-US" sz="4400" b="1" dirty="0">
                <a:latin typeface="+mj-lt"/>
              </a:rPr>
            </a:br>
            <a:r>
              <a:rPr lang="en-US" sz="4400" b="1" dirty="0">
                <a:latin typeface="+mj-lt"/>
              </a:rPr>
              <a:t>Community Issues Survey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6E43DF-60BA-3BC6-DF93-CB1294F02B0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7" y="1656520"/>
            <a:ext cx="1754155" cy="16754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4CA188D7-E4AF-BF27-F468-63925A552E88}"/>
              </a:ext>
            </a:extLst>
          </p:cNvPr>
          <p:cNvGrpSpPr/>
          <p:nvPr userDrawn="1"/>
        </p:nvGrpSpPr>
        <p:grpSpPr>
          <a:xfrm>
            <a:off x="3956806" y="5211865"/>
            <a:ext cx="4278388" cy="1160568"/>
            <a:chOff x="3218737" y="5281852"/>
            <a:chExt cx="4278388" cy="1160568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583ADD08-3416-D6A4-570C-8F34FEA6131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336557" y="5281852"/>
              <a:ext cx="1160568" cy="11605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6" descr="A close up of a sign&#10;&#10;Description generated with very high confidence">
              <a:extLst>
                <a:ext uri="{FF2B5EF4-FFF2-40B4-BE49-F238E27FC236}">
                  <a16:creationId xmlns:a16="http://schemas.microsoft.com/office/drawing/2014/main" id="{E4ED2C6A-3EC9-5121-F373-97B30E4882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8737" y="5363598"/>
              <a:ext cx="2913560" cy="10543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93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COVER W TAGLINE &amp; L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FF466E9-18D0-640D-19A0-C1804330C0EF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6657978"/>
            <a:ext cx="12192000" cy="200025"/>
            <a:chOff x="0" y="6657978"/>
            <a:chExt cx="12192000" cy="20002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0EA23C7-C27C-472B-83D9-667F8DCD38D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6657978"/>
              <a:ext cx="12192000" cy="142874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6617CCD-D31A-43AC-98FA-4075448BF93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6715128"/>
              <a:ext cx="12192000" cy="142875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41BDD104-727F-43C1-A1A5-E88CF43BFA4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8709"/>
            <a:ext cx="12192000" cy="1847248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466BA6C-10D0-0349-1FF3-1CC24109275F}"/>
              </a:ext>
            </a:extLst>
          </p:cNvPr>
          <p:cNvGrpSpPr/>
          <p:nvPr userDrawn="1"/>
        </p:nvGrpSpPr>
        <p:grpSpPr>
          <a:xfrm>
            <a:off x="3956806" y="5211865"/>
            <a:ext cx="4278388" cy="1160568"/>
            <a:chOff x="3218737" y="5281852"/>
            <a:chExt cx="4278388" cy="1160568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28DC58CB-2E03-EC66-D492-F424691905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336557" y="5281852"/>
              <a:ext cx="1160568" cy="11605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9" descr="A close up of a sign&#10;&#10;Description generated with very high confidence">
              <a:extLst>
                <a:ext uri="{FF2B5EF4-FFF2-40B4-BE49-F238E27FC236}">
                  <a16:creationId xmlns:a16="http://schemas.microsoft.com/office/drawing/2014/main" id="{1193FBB0-2088-EE60-C99E-B8BCE352AA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8737" y="5363598"/>
              <a:ext cx="2913560" cy="1054358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903268D-BCE5-CDD1-1506-AAEF7267622A}"/>
              </a:ext>
            </a:extLst>
          </p:cNvPr>
          <p:cNvSpPr txBox="1"/>
          <p:nvPr userDrawn="1"/>
        </p:nvSpPr>
        <p:spPr>
          <a:xfrm>
            <a:off x="10554857" y="6413013"/>
            <a:ext cx="16440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/>
              <a:t>220-7596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37E138-9507-ED9C-2F2B-9B401C4D4CA3}"/>
              </a:ext>
            </a:extLst>
          </p:cNvPr>
          <p:cNvSpPr txBox="1"/>
          <p:nvPr userDrawn="1"/>
        </p:nvSpPr>
        <p:spPr>
          <a:xfrm>
            <a:off x="1556238" y="3884336"/>
            <a:ext cx="9064870" cy="35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0" i="1" dirty="0">
                <a:latin typeface="+mn-lt"/>
              </a:rPr>
              <a:t>Key Findings of a Survey Conducted December 2, 2025-January 4, 2026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B462BFE-A790-D3C2-5D7A-6484CF769D6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7" y="1656520"/>
            <a:ext cx="1754155" cy="167547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D27C0F3-8B59-F2EC-F14A-98EA4599AC53}"/>
              </a:ext>
            </a:extLst>
          </p:cNvPr>
          <p:cNvSpPr txBox="1"/>
          <p:nvPr userDrawn="1"/>
        </p:nvSpPr>
        <p:spPr>
          <a:xfrm>
            <a:off x="2237089" y="2284631"/>
            <a:ext cx="7717823" cy="12736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4600"/>
              </a:lnSpc>
            </a:pPr>
            <a:r>
              <a:rPr lang="en-US" sz="4400" b="1" dirty="0">
                <a:latin typeface="+mj-lt"/>
              </a:rPr>
              <a:t>East Palo Alto </a:t>
            </a:r>
            <a:br>
              <a:rPr lang="en-US" sz="4400" b="1" dirty="0">
                <a:latin typeface="+mj-lt"/>
              </a:rPr>
            </a:br>
            <a:r>
              <a:rPr lang="en-US" sz="4400" b="1" dirty="0">
                <a:latin typeface="+mj-lt"/>
              </a:rPr>
              <a:t>Voter Views of a Bond Measure</a:t>
            </a:r>
          </a:p>
        </p:txBody>
      </p:sp>
    </p:spTree>
    <p:extLst>
      <p:ext uri="{BB962C8B-B14F-4D97-AF65-F5344CB8AC3E}">
        <p14:creationId xmlns:p14="http://schemas.microsoft.com/office/powerpoint/2010/main" val="126555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ULLET SLIDE-L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5AA1DB1-2378-EED6-867D-E707A1BEAC0E}"/>
              </a:ext>
            </a:extLst>
          </p:cNvPr>
          <p:cNvGrpSpPr/>
          <p:nvPr userDrawn="1"/>
        </p:nvGrpSpPr>
        <p:grpSpPr>
          <a:xfrm>
            <a:off x="975946" y="6596393"/>
            <a:ext cx="11216054" cy="261610"/>
            <a:chOff x="1169939" y="6655031"/>
            <a:chExt cx="11022060" cy="20297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A2C6980-CB86-5104-18C4-706E0AE8FEFB}"/>
                </a:ext>
              </a:extLst>
            </p:cNvPr>
            <p:cNvSpPr/>
            <p:nvPr/>
          </p:nvSpPr>
          <p:spPr>
            <a:xfrm flipV="1">
              <a:off x="1169939" y="6655031"/>
              <a:ext cx="11022060" cy="142876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936DCFA-7C8D-B06D-BEF6-E2AA7CF9052F}"/>
                </a:ext>
              </a:extLst>
            </p:cNvPr>
            <p:cNvSpPr/>
            <p:nvPr/>
          </p:nvSpPr>
          <p:spPr>
            <a:xfrm flipV="1">
              <a:off x="1169939" y="6685124"/>
              <a:ext cx="11022060" cy="172879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A024159-7CCA-4FCE-B757-6FB92428A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84" y="301925"/>
            <a:ext cx="11456377" cy="10265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3200" dirty="0"/>
            </a:lvl1pPr>
          </a:lstStyle>
          <a:p>
            <a:pPr lvl="0">
              <a:lnSpc>
                <a:spcPts val="3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13D9E745-A533-41F0-8650-CC05B1BBE4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3568" y="923193"/>
            <a:ext cx="11484864" cy="5240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buSzPct val="120000"/>
              <a:defRPr/>
            </a:lvl1pPr>
            <a:lvl2pPr>
              <a:buFont typeface="Wingdings" panose="05000000000000000000" pitchFamily="2" charset="2"/>
              <a:buChar char="§"/>
              <a:defRPr/>
            </a:lvl2pPr>
            <a:lvl3pPr>
              <a:buSzPct val="98000"/>
              <a:buFont typeface="Courier New" panose="02070309020205020404" pitchFamily="49" charset="0"/>
              <a:buChar char="o"/>
              <a:defRPr/>
            </a:lvl3pPr>
            <a:lvl4pPr>
              <a:buFont typeface="Arial" panose="020B0604020202020204" pitchFamily="34" charset="0"/>
              <a:buChar char="•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060B2A-97B4-8127-AF25-118A6DEB915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5873262"/>
            <a:ext cx="984738" cy="98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14">
            <a:extLst>
              <a:ext uri="{FF2B5EF4-FFF2-40B4-BE49-F238E27FC236}">
                <a16:creationId xmlns:a16="http://schemas.microsoft.com/office/drawing/2014/main" id="{F0951EC8-0794-BFF7-2D7E-87562CD3BC7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13229" y="6614295"/>
            <a:ext cx="18034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E2B6D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8F7DFF3F-7FFA-48C0-A368-6C9A302F2E91}" type="slidenum">
              <a:rPr lang="en-US" sz="1100" smtClean="0">
                <a:solidFill>
                  <a:schemeClr val="accent3"/>
                </a:solidFill>
                <a:latin typeface="+mn-lt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100" dirty="0">
              <a:solidFill>
                <a:schemeClr val="accent3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DDE57C6-C049-DD86-4427-70911AB587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3"/>
          <a:srcRect t="23469" b="63622"/>
          <a:stretch/>
        </p:blipFill>
        <p:spPr>
          <a:xfrm>
            <a:off x="0" y="0"/>
            <a:ext cx="12192000" cy="20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17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4159-7CCA-4FCE-B757-6FB92428A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869" y="310551"/>
            <a:ext cx="11588262" cy="10179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3200" dirty="0"/>
            </a:lvl1pPr>
          </a:lstStyle>
          <a:p>
            <a:pPr lvl="0">
              <a:lnSpc>
                <a:spcPts val="3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3C26223-B34F-4C65-B65A-AA734C8FC6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6592" y="6128710"/>
            <a:ext cx="11265408" cy="49088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000" i="1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841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HOD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4159-7CCA-4FCE-B757-6FB92428A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76" y="310551"/>
            <a:ext cx="11585448" cy="10179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3200" dirty="0"/>
            </a:lvl1pPr>
          </a:lstStyle>
          <a:p>
            <a:pPr lvl="0">
              <a:lnSpc>
                <a:spcPts val="3000"/>
              </a:lnSpc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091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6F92F5C-DB64-4360-BC14-67E42E5A2AD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646536"/>
            <a:ext cx="12192000" cy="211464"/>
            <a:chOff x="0" y="6646536"/>
            <a:chExt cx="9144000" cy="21146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C5B6115-4994-4AA6-976C-52EF6883D19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6646536"/>
              <a:ext cx="9144000" cy="134934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9E72063-AD0B-40A9-A93B-762F591EB1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6685121"/>
              <a:ext cx="9144000" cy="172879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28B1B66E-90B1-4A74-BDB8-692D2A49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663" y="2259623"/>
            <a:ext cx="9914675" cy="400929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0F74557B-7E04-4829-AB03-DC17CD925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3229" y="6640671"/>
            <a:ext cx="18034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E2B6D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8F7DFF3F-7FFA-48C0-A368-6C9A302F2E91}" type="slidenum">
              <a:rPr lang="en-US" sz="1100" smtClean="0">
                <a:solidFill>
                  <a:schemeClr val="accent3"/>
                </a:solidFill>
                <a:latin typeface="+mn-lt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100" dirty="0">
              <a:solidFill>
                <a:schemeClr val="accent3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0A08449-E0F7-4AD1-BB7D-A6E05626C1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-8709"/>
            <a:ext cx="12192000" cy="18472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16139D-AE89-0BFF-17CB-2EC8F61794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40" y="1646314"/>
            <a:ext cx="1754155" cy="167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76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CONTACT - FM3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2776CA02-42CF-4FE1-A65E-2FD9BF4C935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 flipV="1">
            <a:off x="0" y="6675744"/>
            <a:ext cx="12192000" cy="182259"/>
            <a:chOff x="0" y="0"/>
            <a:chExt cx="12192000" cy="243012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BC8BCCE-5BFD-46AB-BC75-E0BE3C10698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99888"/>
              <a:ext cx="12192000" cy="143124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59F284E-255E-4604-8FEA-446B25E3495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190500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51A30BF3-FBA0-4414-BDF9-7FF3FA24CB8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-8709"/>
            <a:ext cx="12192000" cy="1847248"/>
          </a:xfrm>
          <a:prstGeom prst="rect">
            <a:avLst/>
          </a:prstGeom>
        </p:spPr>
      </p:pic>
      <p:graphicFrame>
        <p:nvGraphicFramePr>
          <p:cNvPr id="4" name="Table 21">
            <a:extLst>
              <a:ext uri="{FF2B5EF4-FFF2-40B4-BE49-F238E27FC236}">
                <a16:creationId xmlns:a16="http://schemas.microsoft.com/office/drawing/2014/main" id="{112840F4-5588-6F56-0DA2-7F53B8EA22D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22455142"/>
              </p:ext>
            </p:extLst>
          </p:nvPr>
        </p:nvGraphicFramePr>
        <p:xfrm>
          <a:off x="5562506" y="2252933"/>
          <a:ext cx="4659289" cy="188976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4659289">
                  <a:extLst>
                    <a:ext uri="{9D8B030D-6E8A-4147-A177-3AD203B41FA5}">
                      <a16:colId xmlns:a16="http://schemas.microsoft.com/office/drawing/2014/main" val="1830107636"/>
                    </a:ext>
                  </a:extLst>
                </a:gridCol>
              </a:tblGrid>
              <a:tr h="294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>
                          <a:ln w="10541" cmpd="sng">
                            <a:noFill/>
                            <a:prstDash val="solid"/>
                          </a:ln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Curt Below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7160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Curt@FM3research.com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932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4591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>
                          <a:ln w="10541" cmpd="sng">
                            <a:noFill/>
                            <a:prstDash val="solid"/>
                          </a:ln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Miranda Everitt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637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Miranda@FM3research.com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746002"/>
                  </a:ext>
                </a:extLst>
              </a:tr>
            </a:tbl>
          </a:graphicData>
        </a:graphic>
      </p:graphicFrame>
      <p:pic>
        <p:nvPicPr>
          <p:cNvPr id="5" name="Picture 4" descr="A yellow and blue sign with blue letters&#10;&#10;Description automatically generated">
            <a:extLst>
              <a:ext uri="{FF2B5EF4-FFF2-40B4-BE49-F238E27FC236}">
                <a16:creationId xmlns:a16="http://schemas.microsoft.com/office/drawing/2014/main" id="{C8C55DDF-2D73-4866-5EAC-7EC4A317FBA7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95" y="2204555"/>
            <a:ext cx="2857074" cy="1986517"/>
          </a:xfrm>
          <a:prstGeom prst="rect">
            <a:avLst/>
          </a:prstGeom>
        </p:spPr>
      </p:pic>
      <p:pic>
        <p:nvPicPr>
          <p:cNvPr id="2" name="Picture 10">
            <a:extLst>
              <a:ext uri="{FF2B5EF4-FFF2-40B4-BE49-F238E27FC236}">
                <a16:creationId xmlns:a16="http://schemas.microsoft.com/office/drawing/2014/main" id="{A2398AC5-5AD1-89E1-2B98-AB6E8B5DA1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7368" y="4338800"/>
            <a:ext cx="2118732" cy="21408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19D2C6-4534-792B-F4B6-CCFA5A552F3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68407263"/>
              </p:ext>
            </p:extLst>
          </p:nvPr>
        </p:nvGraphicFramePr>
        <p:xfrm>
          <a:off x="5562506" y="5019462"/>
          <a:ext cx="5104014" cy="70104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5104014">
                  <a:extLst>
                    <a:ext uri="{9D8B030D-6E8A-4147-A177-3AD203B41FA5}">
                      <a16:colId xmlns:a16="http://schemas.microsoft.com/office/drawing/2014/main" val="1830107636"/>
                    </a:ext>
                  </a:extLst>
                </a:gridCol>
              </a:tblGrid>
              <a:tr h="2668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ln w="10541" cmpd="sng">
                            <a:noFill/>
                            <a:prstDash val="solid"/>
                          </a:ln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The Lew Edwards Group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625237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Info@lewedwardsgroup.com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95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05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ONTACT - FM3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2776CA02-42CF-4FE1-A65E-2FD9BF4C935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 flipV="1">
            <a:off x="0" y="6675744"/>
            <a:ext cx="12192000" cy="182259"/>
            <a:chOff x="0" y="0"/>
            <a:chExt cx="12192000" cy="243012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BC8BCCE-5BFD-46AB-BC75-E0BE3C10698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99888"/>
              <a:ext cx="12192000" cy="143124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59F284E-255E-4604-8FEA-446B25E3495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190500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51A30BF3-FBA0-4414-BDF9-7FF3FA24CB8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-8709"/>
            <a:ext cx="12192000" cy="1847248"/>
          </a:xfrm>
          <a:prstGeom prst="rect">
            <a:avLst/>
          </a:prstGeom>
        </p:spPr>
      </p:pic>
      <p:graphicFrame>
        <p:nvGraphicFramePr>
          <p:cNvPr id="2" name="Table 21">
            <a:extLst>
              <a:ext uri="{FF2B5EF4-FFF2-40B4-BE49-F238E27FC236}">
                <a16:creationId xmlns:a16="http://schemas.microsoft.com/office/drawing/2014/main" id="{A39CEEC9-8DE4-C0D4-BFEF-4AB2D4770DD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8293021"/>
              </p:ext>
            </p:extLst>
          </p:nvPr>
        </p:nvGraphicFramePr>
        <p:xfrm>
          <a:off x="5644623" y="2281343"/>
          <a:ext cx="4659289" cy="185928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4659289">
                  <a:extLst>
                    <a:ext uri="{9D8B030D-6E8A-4147-A177-3AD203B41FA5}">
                      <a16:colId xmlns:a16="http://schemas.microsoft.com/office/drawing/2014/main" val="18301076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>
                          <a:ln w="10541" cmpd="sng">
                            <a:noFill/>
                            <a:prstDash val="solid"/>
                          </a:ln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Curt Below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7160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Curt@FM3research.com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932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4591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>
                          <a:ln w="10541" cmpd="sng">
                            <a:noFill/>
                            <a:prstDash val="solid"/>
                          </a:ln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Miranda Everitt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637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Miranda@FM3research.com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74600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6F166F-5773-1496-ED12-187DE3A0086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84450096"/>
              </p:ext>
            </p:extLst>
          </p:nvPr>
        </p:nvGraphicFramePr>
        <p:xfrm>
          <a:off x="5422260" y="5141021"/>
          <a:ext cx="5104014" cy="79248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5104014">
                  <a:extLst>
                    <a:ext uri="{9D8B030D-6E8A-4147-A177-3AD203B41FA5}">
                      <a16:colId xmlns:a16="http://schemas.microsoft.com/office/drawing/2014/main" val="1830107636"/>
                    </a:ext>
                  </a:extLst>
                </a:gridCol>
              </a:tblGrid>
              <a:tr h="2668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>
                          <a:ln w="10541" cmpd="sng">
                            <a:noFill/>
                            <a:prstDash val="solid"/>
                          </a:ln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The Lew Edwards Group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625237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Info@lewedwardsgroup.com</a:t>
                      </a: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95803"/>
                  </a:ext>
                </a:extLst>
              </a:tr>
            </a:tbl>
          </a:graphicData>
        </a:graphic>
      </p:graphicFrame>
      <p:pic>
        <p:nvPicPr>
          <p:cNvPr id="9" name="Picture 8" descr="A yellow and blue sign with blue letters&#10;&#10;Description automatically generated">
            <a:extLst>
              <a:ext uri="{FF2B5EF4-FFF2-40B4-BE49-F238E27FC236}">
                <a16:creationId xmlns:a16="http://schemas.microsoft.com/office/drawing/2014/main" id="{23B1F53B-3145-3F9C-A0E6-47FFD2A303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325" y="2422990"/>
            <a:ext cx="2266633" cy="1575986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2DE3A530-E69F-2C0E-B4CF-E5BC67367E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" r="516"/>
          <a:stretch/>
        </p:blipFill>
        <p:spPr bwMode="auto">
          <a:xfrm>
            <a:off x="2906776" y="4691665"/>
            <a:ext cx="1673730" cy="16911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23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0503C52-1A0F-4EAD-EC87-3E52BB73896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" y="6267442"/>
            <a:ext cx="949570" cy="59055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B63DD59-AACB-DBB4-6563-C91E8FFA7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/>
          <a:srcRect t="23469" b="63622"/>
          <a:stretch/>
        </p:blipFill>
        <p:spPr>
          <a:xfrm>
            <a:off x="0" y="0"/>
            <a:ext cx="12192000" cy="207034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E7C2F312-C87C-8E2E-9356-18C1CF159FE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02323" y="6596393"/>
            <a:ext cx="11189677" cy="261610"/>
            <a:chOff x="1169939" y="6655031"/>
            <a:chExt cx="11022060" cy="20297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D940D70-490E-8C48-2A4B-C44FF2C6A9B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1169939" y="6655031"/>
              <a:ext cx="11022060" cy="142876"/>
            </a:xfrm>
            <a:prstGeom prst="rect">
              <a:avLst/>
            </a:prstGeom>
            <a:solidFill>
              <a:srgbClr val="FCCA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CBF8008-B7A6-F388-E658-BA52F7AFC11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1169939" y="6685124"/>
              <a:ext cx="11022060" cy="172879"/>
            </a:xfrm>
            <a:prstGeom prst="rect">
              <a:avLst/>
            </a:prstGeom>
            <a:solidFill>
              <a:srgbClr val="1B36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</p:grpSp>
      <p:sp>
        <p:nvSpPr>
          <p:cNvPr id="10" name="Text Box 14">
            <a:extLst>
              <a:ext uri="{FF2B5EF4-FFF2-40B4-BE49-F238E27FC236}">
                <a16:creationId xmlns:a16="http://schemas.microsoft.com/office/drawing/2014/main" id="{AC4106DB-935B-30FD-E316-9180D088B78A}"/>
              </a:ext>
            </a:extLst>
          </p:cNvPr>
          <p:cNvSpPr txBox="1"/>
          <p:nvPr userDrawn="1"/>
        </p:nvSpPr>
        <p:spPr bwMode="auto">
          <a:xfrm>
            <a:off x="10413229" y="6614295"/>
            <a:ext cx="18034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E2B6D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820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8F7DFF3F-7FFA-48C0-A368-6C9A302F2E91}" type="slidenum">
              <a:rPr lang="en-US" sz="1100" smtClean="0">
                <a:solidFill>
                  <a:schemeClr val="accent3"/>
                </a:solidFill>
                <a:latin typeface="+mn-lt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100" dirty="0">
              <a:solidFill>
                <a:schemeClr val="accent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29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7" r:id="rId2"/>
    <p:sldLayoutId id="2147483685" r:id="rId3"/>
    <p:sldLayoutId id="2147483679" r:id="rId4"/>
    <p:sldLayoutId id="2147483680" r:id="rId5"/>
    <p:sldLayoutId id="2147483677" r:id="rId6"/>
    <p:sldLayoutId id="2147483683" r:id="rId7"/>
    <p:sldLayoutId id="2147483686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6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B86E65-FC0F-40E0-8753-5DEAA3155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869" y="520261"/>
            <a:ext cx="11588262" cy="808225"/>
          </a:xfrm>
        </p:spPr>
        <p:txBody>
          <a:bodyPr/>
          <a:lstStyle/>
          <a:p>
            <a:r>
              <a:rPr lang="en-US" dirty="0"/>
              <a:t>Conceptual Ballot Measure Language Tested</a:t>
            </a:r>
            <a:br>
              <a:rPr lang="en-US" dirty="0"/>
            </a:br>
            <a:r>
              <a:rPr lang="en-US" sz="2000" b="0" i="1" dirty="0"/>
              <a:t>(Reviewed by City Attorney/Special Counsel; two-thirds vote threshold)</a:t>
            </a:r>
            <a:endParaRPr lang="en-US" b="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FB6F1F-61E7-23D4-A0C5-53078AFC25B9}"/>
              </a:ext>
            </a:extLst>
          </p:cNvPr>
          <p:cNvSpPr txBox="1"/>
          <p:nvPr/>
        </p:nvSpPr>
        <p:spPr>
          <a:xfrm>
            <a:off x="301869" y="1651106"/>
            <a:ext cx="11588262" cy="41549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R="0" algn="just">
              <a:buNone/>
            </a:pPr>
            <a:r>
              <a:rPr lang="en-US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East Palo Alto Emergency Operations/Community Services Infrastructure Measure</a:t>
            </a: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Shall the measure enabling the City of East Palo Alto to accept donation of land/park improvements (estimated value $41,000,000) to provide: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>
              <a:buNone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buFont typeface="Arial" panose="020B0604020202020204" pitchFamily="34" charset="0"/>
              <a:buChar char="•"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seismically safe, publicly owned infrastructure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buFont typeface="Arial" panose="020B0604020202020204" pitchFamily="34" charset="0"/>
              <a:buChar char="•"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library internet access/safe study/literacy education spaces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buFont typeface="Arial" panose="020B0604020202020204" pitchFamily="34" charset="0"/>
              <a:buChar char="•"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 Operations/Crime Investigation Center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buFont typeface="Arial" panose="020B0604020202020204" pitchFamily="34" charset="0"/>
              <a:buChar char="•"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expanded recreational programs;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>
              <a:buNone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>
              <a:buNone/>
            </a:pP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authorizing matching funds of up to $90,000,000 in bonds at legal rates, levying </a:t>
            </a:r>
            <a:r>
              <a:rPr lang="en-US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(HALF SAMPLE: </a:t>
            </a: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$78 per $100,000</a:t>
            </a:r>
            <a:r>
              <a:rPr lang="en-US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(HALF SAMPLE: </a:t>
            </a: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78 cents per $1,000</a:t>
            </a:r>
            <a:r>
              <a:rPr lang="en-US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assessed valuation ($6.7 million annually) while bonds are outstanding, requiring public disclosure, audits, be adopted? </a:t>
            </a:r>
            <a:endParaRPr lang="en-US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E7E449-93E0-A524-934C-34FE46E01F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0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889431-4C5E-41D2-8BAD-496F25CBC8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trike="sngStrike" dirty="0">
                <a:solidFill>
                  <a:srgbClr val="FF0000"/>
                </a:solidFill>
              </a:rPr>
              <a:t>Q3 (Total). Would you vote yes or no on this measure?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BAE649F-5CB5-3371-0BCF-B138C7BD5F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767365"/>
              </p:ext>
            </p:extLst>
          </p:nvPr>
        </p:nvGraphicFramePr>
        <p:xfrm>
          <a:off x="1491795" y="2026767"/>
          <a:ext cx="9350406" cy="4189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71806B68-0660-7F51-34D7-28F7F4822814}"/>
              </a:ext>
            </a:extLst>
          </p:cNvPr>
          <p:cNvGrpSpPr/>
          <p:nvPr/>
        </p:nvGrpSpPr>
        <p:grpSpPr>
          <a:xfrm>
            <a:off x="5315589" y="3851073"/>
            <a:ext cx="918396" cy="1161193"/>
            <a:chOff x="7324969" y="3644993"/>
            <a:chExt cx="918396" cy="11611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D55D4DF-F726-3FC7-5E9C-42DCDC35562D}"/>
                </a:ext>
              </a:extLst>
            </p:cNvPr>
            <p:cNvSpPr txBox="1"/>
            <p:nvPr/>
          </p:nvSpPr>
          <p:spPr>
            <a:xfrm>
              <a:off x="7324969" y="3812207"/>
              <a:ext cx="918396" cy="826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b="1" dirty="0">
                  <a:solidFill>
                    <a:schemeClr val="accent4"/>
                  </a:solidFill>
                </a:rPr>
                <a:t>Total No</a:t>
              </a:r>
              <a:br>
                <a:rPr lang="en-US" b="1" dirty="0">
                  <a:solidFill>
                    <a:schemeClr val="accent4"/>
                  </a:solidFill>
                </a:rPr>
              </a:br>
              <a:r>
                <a:rPr lang="en-US" b="1" dirty="0">
                  <a:solidFill>
                    <a:schemeClr val="accent4"/>
                  </a:solidFill>
                </a:rPr>
                <a:t>15%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1438ED-8B47-B077-5BA4-D96A4940477B}"/>
                </a:ext>
              </a:extLst>
            </p:cNvPr>
            <p:cNvCxnSpPr>
              <a:cxnSpLocks/>
            </p:cNvCxnSpPr>
            <p:nvPr/>
          </p:nvCxnSpPr>
          <p:spPr>
            <a:xfrm>
              <a:off x="7481731" y="3644993"/>
              <a:ext cx="0" cy="1161193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52AC9CB-492C-7BEC-E09B-719135B0C91E}"/>
              </a:ext>
            </a:extLst>
          </p:cNvPr>
          <p:cNvGrpSpPr/>
          <p:nvPr/>
        </p:nvGrpSpPr>
        <p:grpSpPr>
          <a:xfrm>
            <a:off x="9424994" y="2203343"/>
            <a:ext cx="992631" cy="1161193"/>
            <a:chOff x="7250948" y="2005379"/>
            <a:chExt cx="992631" cy="116119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53CFC18-BE01-E0CC-3256-2B1CE9C2FF63}"/>
                </a:ext>
              </a:extLst>
            </p:cNvPr>
            <p:cNvSpPr txBox="1"/>
            <p:nvPr/>
          </p:nvSpPr>
          <p:spPr>
            <a:xfrm>
              <a:off x="7250948" y="2172593"/>
              <a:ext cx="992631" cy="826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b="1" dirty="0">
                  <a:solidFill>
                    <a:schemeClr val="accent1"/>
                  </a:solidFill>
                </a:rPr>
                <a:t>Total Yes</a:t>
              </a:r>
              <a:br>
                <a:rPr lang="en-US" b="1" dirty="0">
                  <a:solidFill>
                    <a:schemeClr val="accent1"/>
                  </a:solidFill>
                </a:rPr>
              </a:br>
              <a:r>
                <a:rPr lang="en-US" b="1" dirty="0">
                  <a:solidFill>
                    <a:schemeClr val="accent1"/>
                  </a:solidFill>
                </a:rPr>
                <a:t>73%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6BA89C2-175E-8365-8A94-9CBCD2A05582}"/>
                </a:ext>
              </a:extLst>
            </p:cNvPr>
            <p:cNvCxnSpPr>
              <a:cxnSpLocks/>
            </p:cNvCxnSpPr>
            <p:nvPr/>
          </p:nvCxnSpPr>
          <p:spPr>
            <a:xfrm>
              <a:off x="7452631" y="2005379"/>
              <a:ext cx="0" cy="1161193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E233F176-7B68-1A2E-73E3-F8F3CD870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measure has support from nearly three-quarters of voters –over the two-thirds threshold needed for passage.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2CC4E2-D11C-C66A-5DAC-686229855373}"/>
              </a:ext>
            </a:extLst>
          </p:cNvPr>
          <p:cNvSpPr txBox="1"/>
          <p:nvPr/>
        </p:nvSpPr>
        <p:spPr>
          <a:xfrm>
            <a:off x="3041716" y="1432029"/>
            <a:ext cx="610856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66.7% Vote Threshold</a:t>
            </a:r>
          </a:p>
          <a:p>
            <a:pPr algn="ctr"/>
            <a:r>
              <a:rPr lang="en-US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±5.8% Margin of Error</a:t>
            </a:r>
            <a:endParaRPr lang="en-US" sz="1700" i="1" dirty="0"/>
          </a:p>
        </p:txBody>
      </p:sp>
    </p:spTree>
    <p:extLst>
      <p:ext uri="{BB962C8B-B14F-4D97-AF65-F5344CB8AC3E}">
        <p14:creationId xmlns:p14="http://schemas.microsoft.com/office/powerpoint/2010/main" val="2656632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3E8D0-F8B5-9C54-D92B-3651C0B01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B6DC4A-F716-00FD-3E02-FBF9DCB6B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Priorities</a:t>
            </a:r>
          </a:p>
        </p:txBody>
      </p:sp>
    </p:spTree>
    <p:extLst>
      <p:ext uri="{BB962C8B-B14F-4D97-AF65-F5344CB8AC3E}">
        <p14:creationId xmlns:p14="http://schemas.microsoft.com/office/powerpoint/2010/main" val="2811136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98D23-4433-D759-C0A7-262BF18A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BFC3FB9-168A-06EB-E8DC-06E8BE430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5659408"/>
              </p:ext>
            </p:extLst>
          </p:nvPr>
        </p:nvGraphicFramePr>
        <p:xfrm>
          <a:off x="420159" y="2153137"/>
          <a:ext cx="10502284" cy="4214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91B40-68A4-157E-FE2A-781B8E6DED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Use a scale of one to seven, where “one” means </a:t>
            </a:r>
            <a:r>
              <a:rPr lang="en-US" u="sng" dirty="0"/>
              <a:t>very negative</a:t>
            </a:r>
            <a:r>
              <a:rPr lang="en-US" dirty="0"/>
              <a:t> and “seven” means </a:t>
            </a:r>
            <a:r>
              <a:rPr lang="en-US" u="sng" dirty="0"/>
              <a:t>very positive</a:t>
            </a:r>
            <a:r>
              <a:rPr lang="en-US" dirty="0"/>
              <a:t>.  You may choose any number from one to seven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E0D3AB-1DEF-B330-489E-21F487216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897319"/>
              </p:ext>
            </p:extLst>
          </p:nvPr>
        </p:nvGraphicFramePr>
        <p:xfrm>
          <a:off x="11029688" y="2122684"/>
          <a:ext cx="717313" cy="3501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1706">
                <a:tc>
                  <a:txBody>
                    <a:bodyPr/>
                    <a:lstStyle/>
                    <a:p>
                      <a:pPr algn="ctr" fontAlgn="b">
                        <a:lnSpc>
                          <a:spcPts val="19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Mean</a:t>
                      </a:r>
                      <a:b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Score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23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431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1796"/>
                  </a:ext>
                </a:extLst>
              </a:tr>
              <a:tr h="11756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D86CAF20-5C5E-653D-C958-345E41E42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“East Palo Alto Civic Center” is the most favored name.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71F1A3-7D29-D9EE-2B26-F16934B60DB6}"/>
              </a:ext>
            </a:extLst>
          </p:cNvPr>
          <p:cNvSpPr txBox="1"/>
          <p:nvPr/>
        </p:nvSpPr>
        <p:spPr>
          <a:xfrm>
            <a:off x="265617" y="1104748"/>
            <a:ext cx="116245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This bond would fund a project replacing existing police, library, and city service facilities with new consolidated </a:t>
            </a:r>
            <a:br>
              <a:rPr lang="en-US" i="1" dirty="0"/>
            </a:br>
            <a:r>
              <a:rPr lang="en-US" i="1" dirty="0"/>
              <a:t>facilities that also include event rental space for the community. Next, please consider the following different names </a:t>
            </a:r>
            <a:br>
              <a:rPr lang="en-US" i="1" dirty="0"/>
            </a:br>
            <a:r>
              <a:rPr lang="en-US" i="1" dirty="0"/>
              <a:t>for this project, and indicate whether you have a positive or negative reaction to each one.</a:t>
            </a:r>
          </a:p>
        </p:txBody>
      </p:sp>
    </p:spTree>
    <p:extLst>
      <p:ext uri="{BB962C8B-B14F-4D97-AF65-F5344CB8AC3E}">
        <p14:creationId xmlns:p14="http://schemas.microsoft.com/office/powerpoint/2010/main" val="109224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EE9E50D-A993-4F60-BFD2-DD66821851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6022772"/>
              </p:ext>
            </p:extLst>
          </p:nvPr>
        </p:nvGraphicFramePr>
        <p:xfrm>
          <a:off x="0" y="1555421"/>
          <a:ext cx="10413507" cy="48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262839"/>
              </p:ext>
            </p:extLst>
          </p:nvPr>
        </p:nvGraphicFramePr>
        <p:xfrm>
          <a:off x="10342076" y="1531657"/>
          <a:ext cx="1562964" cy="4377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2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521">
                <a:tc>
                  <a:txBody>
                    <a:bodyPr/>
                    <a:lstStyle/>
                    <a:p>
                      <a:pPr algn="ctr" fontAlgn="b">
                        <a:lnSpc>
                          <a:spcPts val="17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Extremely/Very</a:t>
                      </a:r>
                      <a:r>
                        <a:rPr lang="en-US" sz="1800" b="1" u="none" strike="noStrike" baseline="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Important</a:t>
                      </a:r>
                      <a:endParaRPr lang="en-US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1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6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1796"/>
                  </a:ext>
                </a:extLst>
              </a:tr>
              <a:tr h="5836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6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6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6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6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9F333-47BD-4F29-9827-C16F7D1F42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Next, here is a list of ways in which funds generated by a bond measure could be spent.  After each one, please indicate how important each item is to you personally: extremely important, very important, somewhat important, or not too important. ^Not Part of Split Sample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D762974-F4F9-AA1F-A541-E63B1E2C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Voters’ top priorities for funding have to do with water quality, safe spaces for youth, and internet access at the library.</a:t>
            </a:r>
          </a:p>
        </p:txBody>
      </p:sp>
    </p:spTree>
    <p:extLst>
      <p:ext uri="{BB962C8B-B14F-4D97-AF65-F5344CB8AC3E}">
        <p14:creationId xmlns:p14="http://schemas.microsoft.com/office/powerpoint/2010/main" val="2798072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70938-2D63-2350-CD4C-38338A68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78E7CE2-3B4B-C81D-1AC0-8C153830AF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5742923"/>
              </p:ext>
            </p:extLst>
          </p:nvPr>
        </p:nvGraphicFramePr>
        <p:xfrm>
          <a:off x="122551" y="1140643"/>
          <a:ext cx="10413507" cy="5215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4A891-2545-0510-BFD1-F78B6E6266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Next, here is a list of ways in which funds generated by a bond measure could be spent.  After each one, please indicate how important each item is to you personally: extremely important, very important, somewhat important, or not too important. Split Sample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E6868B3-F071-A9B3-5ACA-E7A615875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 shares also value retaining qualified police officers.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6F047E-F84D-E84B-4E75-8AB472AE5C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77082"/>
              </p:ext>
            </p:extLst>
          </p:nvPr>
        </p:nvGraphicFramePr>
        <p:xfrm>
          <a:off x="122551" y="4756906"/>
          <a:ext cx="5319991" cy="42894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5319991">
                  <a:extLst>
                    <a:ext uri="{9D8B030D-6E8A-4147-A177-3AD203B41FA5}">
                      <a16:colId xmlns:a16="http://schemas.microsoft.com/office/drawing/2014/main" val="3363442457"/>
                    </a:ext>
                  </a:extLst>
                </a:gridCol>
              </a:tblGrid>
              <a:tr h="255270">
                <a:tc>
                  <a:txBody>
                    <a:bodyPr/>
                    <a:lstStyle/>
                    <a:p>
                      <a:pPr algn="r" fontAlgn="ctr">
                        <a:lnSpc>
                          <a:spcPts val="1600"/>
                        </a:lnSpc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Providing an Emergency Operations Center to coordinate response to disaster or any kind of emergency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2675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3A02AC4-7D4A-F07E-C9B7-4067CEDBA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785901"/>
              </p:ext>
            </p:extLst>
          </p:nvPr>
        </p:nvGraphicFramePr>
        <p:xfrm>
          <a:off x="10464627" y="1045578"/>
          <a:ext cx="1562964" cy="4981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2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521">
                <a:tc>
                  <a:txBody>
                    <a:bodyPr/>
                    <a:lstStyle/>
                    <a:p>
                      <a:pPr algn="ctr" fontAlgn="b">
                        <a:lnSpc>
                          <a:spcPts val="17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Extremely/Very</a:t>
                      </a:r>
                      <a:r>
                        <a:rPr lang="en-US" sz="1800" b="1" u="none" strike="noStrike" baseline="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Important</a:t>
                      </a:r>
                      <a:endParaRPr lang="en-US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1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304257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6228641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426571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1796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26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891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EE9E50D-A993-4F60-BFD2-DD66821851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7651048"/>
              </p:ext>
            </p:extLst>
          </p:nvPr>
        </p:nvGraphicFramePr>
        <p:xfrm>
          <a:off x="111770" y="1423448"/>
          <a:ext cx="10847141" cy="503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63531"/>
              </p:ext>
            </p:extLst>
          </p:nvPr>
        </p:nvGraphicFramePr>
        <p:xfrm>
          <a:off x="10404279" y="1373584"/>
          <a:ext cx="1562964" cy="46636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2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7883">
                <a:tc>
                  <a:txBody>
                    <a:bodyPr/>
                    <a:lstStyle/>
                    <a:p>
                      <a:pPr algn="ctr" fontAlgn="b">
                        <a:lnSpc>
                          <a:spcPts val="17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Extremely/Very</a:t>
                      </a:r>
                      <a:r>
                        <a:rPr lang="en-US" sz="1800" b="1" u="none" strike="noStrike" baseline="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Important</a:t>
                      </a:r>
                      <a:endParaRPr lang="en-US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1796"/>
                  </a:ext>
                </a:extLst>
              </a:tr>
              <a:tr h="472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9F333-47BD-4F29-9827-C16F7D1F42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Next, here is a list of ways in which funds generated by a bond measure could be spent.  After each one, please indicate how important each item is to you personally: extremely important, very important, somewhat important, or not too important. ^Not Part of Split Sample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E622C3-14B9-9A06-EF81-1A90A7868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869" y="238407"/>
            <a:ext cx="11588262" cy="1090079"/>
          </a:xfrm>
        </p:spPr>
        <p:txBody>
          <a:bodyPr/>
          <a:lstStyle/>
          <a:p>
            <a:r>
              <a:rPr lang="en-US" dirty="0"/>
              <a:t>More than three in five value space for senior </a:t>
            </a:r>
            <a:br>
              <a:rPr lang="en-US" dirty="0"/>
            </a:br>
            <a:r>
              <a:rPr lang="en-US" dirty="0"/>
              <a:t>programs and improving access to city services.</a:t>
            </a:r>
          </a:p>
        </p:txBody>
      </p:sp>
    </p:spTree>
    <p:extLst>
      <p:ext uri="{BB962C8B-B14F-4D97-AF65-F5344CB8AC3E}">
        <p14:creationId xmlns:p14="http://schemas.microsoft.com/office/powerpoint/2010/main" val="1908329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B90CB-8916-FEDD-D399-4F13F348D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5DA247B-7560-38AF-9B31-839354922F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3225691"/>
              </p:ext>
            </p:extLst>
          </p:nvPr>
        </p:nvGraphicFramePr>
        <p:xfrm>
          <a:off x="111770" y="1423448"/>
          <a:ext cx="10847141" cy="503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CF52A19-7492-6DA5-5632-67529215C7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080275"/>
              </p:ext>
            </p:extLst>
          </p:nvPr>
        </p:nvGraphicFramePr>
        <p:xfrm>
          <a:off x="10404279" y="1373584"/>
          <a:ext cx="1562964" cy="4635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2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7883">
                <a:tc>
                  <a:txBody>
                    <a:bodyPr/>
                    <a:lstStyle/>
                    <a:p>
                      <a:pPr algn="ctr" fontAlgn="b">
                        <a:lnSpc>
                          <a:spcPts val="17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Extremely/Very</a:t>
                      </a:r>
                      <a:r>
                        <a:rPr lang="en-US" sz="1800" b="1" u="none" strike="noStrike" baseline="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Important</a:t>
                      </a:r>
                      <a:endParaRPr lang="en-US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3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1796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6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DA4A9D-21DC-E789-7E5B-0DD5947F28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Next, here is a list of ways in which funds generated by a bond measure could be spent.  After each one, please indicate how important each item is to you personally: extremely important, very important, somewhat important, or not too important. ^Not Part of Split Sample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C79C4EB-B273-3319-C14F-DF1DBD2D6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a new track and field, upgrading police facilities, and providing a cooling and warming center are lower priorities. </a:t>
            </a:r>
          </a:p>
        </p:txBody>
      </p:sp>
    </p:spTree>
    <p:extLst>
      <p:ext uri="{BB962C8B-B14F-4D97-AF65-F5344CB8AC3E}">
        <p14:creationId xmlns:p14="http://schemas.microsoft.com/office/powerpoint/2010/main" val="511697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E7900-E4C6-B892-9AA6-221C0A90E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9D85F1-7A0C-0812-11A8-EFE07AF1F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Services and </a:t>
            </a:r>
            <a:br>
              <a:rPr lang="en-US" dirty="0"/>
            </a:br>
            <a:r>
              <a:rPr lang="en-US" dirty="0"/>
              <a:t>Water Infrastructure Measure</a:t>
            </a:r>
          </a:p>
        </p:txBody>
      </p:sp>
    </p:spTree>
    <p:extLst>
      <p:ext uri="{BB962C8B-B14F-4D97-AF65-F5344CB8AC3E}">
        <p14:creationId xmlns:p14="http://schemas.microsoft.com/office/powerpoint/2010/main" val="2283898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D0667-C343-2578-8F0B-B88917283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CDF8A-0D3C-112D-73F4-468B7673ED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 you think you would vote yes or no on this measure?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F02AEA-E02B-71EC-7DA1-27A7992E39CB}"/>
              </a:ext>
            </a:extLst>
          </p:cNvPr>
          <p:cNvSpPr txBox="1"/>
          <p:nvPr/>
        </p:nvSpPr>
        <p:spPr>
          <a:xfrm>
            <a:off x="463296" y="1578610"/>
            <a:ext cx="11265408" cy="44935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200" b="1" dirty="0"/>
              <a:t>Community Services/Clean Water Infrastructure Measure</a:t>
            </a:r>
            <a:r>
              <a:rPr lang="en-US" sz="2200" dirty="0"/>
              <a:t>. Shall the measure enabling the </a:t>
            </a:r>
            <a:br>
              <a:rPr lang="en-US" sz="2200" dirty="0"/>
            </a:br>
            <a:r>
              <a:rPr lang="en-US" sz="2200" dirty="0"/>
              <a:t>City of East Palo Alto</a:t>
            </a:r>
            <a:r>
              <a:rPr lang="en-US" sz="2200" b="1" dirty="0"/>
              <a:t> </a:t>
            </a:r>
            <a:r>
              <a:rPr lang="en-US" sz="2200" dirty="0"/>
              <a:t>to accept donation of land/park improvements (estimated value $41,000,000) to provide:</a:t>
            </a:r>
          </a:p>
          <a:p>
            <a:pPr algn="just"/>
            <a:r>
              <a:rPr lang="en-US" sz="2200" dirty="0"/>
              <a:t> 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replacement of aging storm drains;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clean, safe drinking water;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library internet access/safe study spaces;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expanded recreation;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Emergency Operations/Crime Investigation Center</a:t>
            </a:r>
          </a:p>
          <a:p>
            <a:pPr algn="just"/>
            <a:r>
              <a:rPr lang="en-US" sz="2200" dirty="0"/>
              <a:t> </a:t>
            </a:r>
          </a:p>
          <a:p>
            <a:pPr algn="just"/>
            <a:r>
              <a:rPr lang="en-US" sz="2200" dirty="0"/>
              <a:t>by authorizing matching funds of $125,000,000 in bonds at legal rates, levying </a:t>
            </a:r>
            <a:r>
              <a:rPr lang="en-US" sz="2200" b="1" dirty="0"/>
              <a:t>(HALF SAMPLE: </a:t>
            </a:r>
            <a:r>
              <a:rPr lang="en-US" sz="2200" dirty="0"/>
              <a:t>$108 per $100,000</a:t>
            </a:r>
            <a:r>
              <a:rPr lang="en-US" sz="2200" b="1" dirty="0"/>
              <a:t>) (HALF SAMPLE: </a:t>
            </a:r>
            <a:r>
              <a:rPr lang="en-US" sz="2200" dirty="0"/>
              <a:t>$1.08 per $1,000</a:t>
            </a:r>
            <a:r>
              <a:rPr lang="en-US" sz="2200" b="1" dirty="0"/>
              <a:t>) </a:t>
            </a:r>
            <a:r>
              <a:rPr lang="en-US" sz="2200" dirty="0"/>
              <a:t>of assessed valuation, ($9.3 million annually) while bonds are outstanding, requiring public disclosure/audits, be adopted? 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D98808C6-0958-46E4-01FB-54BB65023878}"/>
              </a:ext>
            </a:extLst>
          </p:cNvPr>
          <p:cNvSpPr txBox="1">
            <a:spLocks/>
          </p:cNvSpPr>
          <p:nvPr/>
        </p:nvSpPr>
        <p:spPr>
          <a:xfrm>
            <a:off x="301869" y="520261"/>
            <a:ext cx="11588262" cy="8082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Conceptual Ballot Measure Language Tested</a:t>
            </a:r>
            <a:br>
              <a:rPr lang="en-US" dirty="0"/>
            </a:br>
            <a:r>
              <a:rPr lang="en-US" sz="2000" b="0" i="1" dirty="0"/>
              <a:t>(Reviewed by City Attorney and Special Counsel; two-thirds vote threshold)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67983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32315-30B7-813B-B687-ED732B82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0551"/>
            <a:ext cx="12192000" cy="1017936"/>
          </a:xfrm>
        </p:spPr>
        <p:txBody>
          <a:bodyPr/>
          <a:lstStyle/>
          <a:p>
            <a:r>
              <a:rPr lang="en-US" dirty="0"/>
              <a:t>Survey Methodology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5B0A7-0FD0-9048-E45A-5AC1436B1A1C}"/>
              </a:ext>
            </a:extLst>
          </p:cNvPr>
          <p:cNvSpPr txBox="1"/>
          <p:nvPr/>
        </p:nvSpPr>
        <p:spPr>
          <a:xfrm>
            <a:off x="3613404" y="6219452"/>
            <a:ext cx="4965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(Note: Not All Results Will Sum to 100% Due to Rounding)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6FC1AD-E565-6226-BE6C-F1075353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627376"/>
              </p:ext>
            </p:extLst>
          </p:nvPr>
        </p:nvGraphicFramePr>
        <p:xfrm>
          <a:off x="609600" y="999241"/>
          <a:ext cx="10972800" cy="5137607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3366710">
                  <a:extLst>
                    <a:ext uri="{9D8B030D-6E8A-4147-A177-3AD203B41FA5}">
                      <a16:colId xmlns:a16="http://schemas.microsoft.com/office/drawing/2014/main" val="90720934"/>
                    </a:ext>
                  </a:extLst>
                </a:gridCol>
                <a:gridCol w="7606090">
                  <a:extLst>
                    <a:ext uri="{9D8B030D-6E8A-4147-A177-3AD203B41FA5}">
                      <a16:colId xmlns:a16="http://schemas.microsoft.com/office/drawing/2014/main" val="4125130851"/>
                    </a:ext>
                  </a:extLst>
                </a:gridCol>
              </a:tblGrid>
              <a:tr h="40887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Dates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December 2, 2025-January 4, 2026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9337317"/>
                  </a:ext>
                </a:extLst>
              </a:tr>
              <a:tr h="40887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Survey Type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Dual-mode Voter Survey        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3586739"/>
                  </a:ext>
                </a:extLst>
              </a:tr>
              <a:tr h="40887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Research Population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Likely November 2026 Voters in East Palo Alto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5775839"/>
                  </a:ext>
                </a:extLst>
              </a:tr>
              <a:tr h="40887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Total Interviews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793943"/>
                  </a:ext>
                </a:extLst>
              </a:tr>
              <a:tr h="64000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Margin of Sampling Error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(Full Sample) ±5.8% at the 95% Confidence Level</a:t>
                      </a:r>
                      <a:b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(Half Sample) ±8.5% at the 95% Confidence Level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4126025"/>
                  </a:ext>
                </a:extLst>
              </a:tr>
              <a:tr h="1022184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Contact Methods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214626"/>
                  </a:ext>
                </a:extLst>
              </a:tr>
              <a:tr h="1022184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Data Collection Modes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8336593"/>
                  </a:ext>
                </a:extLst>
              </a:tr>
              <a:tr h="40887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Survey Tracking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2015 and 2024 Surveys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733974"/>
                  </a:ext>
                </a:extLst>
              </a:tr>
              <a:tr h="40887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Languages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English and Spanish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3723494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76B1CF5B-2809-70EE-356B-6C2D64EB3C3C}"/>
              </a:ext>
            </a:extLst>
          </p:cNvPr>
          <p:cNvGrpSpPr/>
          <p:nvPr/>
        </p:nvGrpSpPr>
        <p:grpSpPr>
          <a:xfrm>
            <a:off x="4953826" y="3499831"/>
            <a:ext cx="5718439" cy="646331"/>
            <a:chOff x="4953826" y="3499831"/>
            <a:chExt cx="5718439" cy="646331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E55969C-5893-5F5E-11BF-82242FBE8336}"/>
                </a:ext>
              </a:extLst>
            </p:cNvPr>
            <p:cNvGrpSpPr/>
            <p:nvPr/>
          </p:nvGrpSpPr>
          <p:grpSpPr>
            <a:xfrm>
              <a:off x="9120935" y="3499831"/>
              <a:ext cx="1551330" cy="646331"/>
              <a:chOff x="4927073" y="1964530"/>
              <a:chExt cx="1551330" cy="646331"/>
            </a:xfrm>
          </p:grpSpPr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785457B2-FB6B-5E4F-1E5C-1F2066262F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927073" y="2045379"/>
                <a:ext cx="375929" cy="484632"/>
              </a:xfrm>
              <a:prstGeom prst="rect">
                <a:avLst/>
              </a:prstGeom>
            </p:spPr>
          </p:pic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3DA3D2B-C581-891D-F2E4-5C9C58C90EB6}"/>
                  </a:ext>
                </a:extLst>
              </p:cNvPr>
              <p:cNvSpPr txBox="1"/>
              <p:nvPr/>
            </p:nvSpPr>
            <p:spPr>
              <a:xfrm>
                <a:off x="5318438" y="1964530"/>
                <a:ext cx="115996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Text</a:t>
                </a:r>
              </a:p>
              <a:p>
                <a:pPr algn="ctr"/>
                <a:r>
                  <a:rPr lang="en-US" dirty="0"/>
                  <a:t>Invitations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F905699C-99C8-496F-9F82-76441E452F30}"/>
                </a:ext>
              </a:extLst>
            </p:cNvPr>
            <p:cNvGrpSpPr/>
            <p:nvPr/>
          </p:nvGrpSpPr>
          <p:grpSpPr>
            <a:xfrm>
              <a:off x="4953826" y="3499831"/>
              <a:ext cx="1748379" cy="646331"/>
              <a:chOff x="175102" y="1855189"/>
              <a:chExt cx="1748379" cy="646331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FF109DF-410F-1137-E01C-42D74FCD5EB3}"/>
                  </a:ext>
                </a:extLst>
              </p:cNvPr>
              <p:cNvSpPr txBox="1"/>
              <p:nvPr/>
            </p:nvSpPr>
            <p:spPr>
              <a:xfrm>
                <a:off x="702414" y="1855189"/>
                <a:ext cx="1221067" cy="64633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dirty="0"/>
                  <a:t>Telephone</a:t>
                </a:r>
              </a:p>
              <a:p>
                <a:pPr algn="ctr"/>
                <a:r>
                  <a:rPr lang="en-US" dirty="0"/>
                  <a:t>Calls</a:t>
                </a:r>
              </a:p>
            </p:txBody>
          </p:sp>
          <p:pic>
            <p:nvPicPr>
              <p:cNvPr id="31" name="Picture 30" descr="A close up of a logo&#10;&#10;Description automatically generated">
                <a:extLst>
                  <a:ext uri="{FF2B5EF4-FFF2-40B4-BE49-F238E27FC236}">
                    <a16:creationId xmlns:a16="http://schemas.microsoft.com/office/drawing/2014/main" id="{F6433DA6-6787-82AA-5804-F7D4551822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5102" y="1892640"/>
                <a:ext cx="571429" cy="571429"/>
              </a:xfrm>
              <a:prstGeom prst="rect">
                <a:avLst/>
              </a:prstGeom>
            </p:spPr>
          </p:pic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55E6A017-1E07-F803-FD0B-7455741BC6DD}"/>
                </a:ext>
              </a:extLst>
            </p:cNvPr>
            <p:cNvGrpSpPr/>
            <p:nvPr/>
          </p:nvGrpSpPr>
          <p:grpSpPr>
            <a:xfrm>
              <a:off x="7091610" y="3499831"/>
              <a:ext cx="1639920" cy="646331"/>
              <a:chOff x="271581" y="1099142"/>
              <a:chExt cx="1639920" cy="646331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C69E47E-64B3-EAD9-F2F0-38234A0B1C4E}"/>
                  </a:ext>
                </a:extLst>
              </p:cNvPr>
              <p:cNvSpPr txBox="1"/>
              <p:nvPr/>
            </p:nvSpPr>
            <p:spPr>
              <a:xfrm>
                <a:off x="690434" y="1099142"/>
                <a:ext cx="122106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Email</a:t>
                </a:r>
              </a:p>
              <a:p>
                <a:pPr algn="ctr"/>
                <a:r>
                  <a:rPr lang="en-US" dirty="0"/>
                  <a:t>Invitations</a:t>
                </a:r>
              </a:p>
            </p:txBody>
          </p:sp>
          <p:pic>
            <p:nvPicPr>
              <p:cNvPr id="29" name="Picture 22">
                <a:extLst>
                  <a:ext uri="{FF2B5EF4-FFF2-40B4-BE49-F238E27FC236}">
                    <a16:creationId xmlns:a16="http://schemas.microsoft.com/office/drawing/2014/main" id="{29465C6A-73DC-4FF3-5192-C9D0803F6C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stretch/>
            </p:blipFill>
            <p:spPr>
              <a:xfrm>
                <a:off x="271581" y="1202851"/>
                <a:ext cx="438912" cy="438912"/>
              </a:xfrm>
              <a:prstGeom prst="rect">
                <a:avLst/>
              </a:prstGeom>
            </p:spPr>
          </p:pic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04A653A-0293-FD4B-282B-E3AF360DFDC1}"/>
              </a:ext>
            </a:extLst>
          </p:cNvPr>
          <p:cNvGrpSpPr/>
          <p:nvPr/>
        </p:nvGrpSpPr>
        <p:grpSpPr>
          <a:xfrm>
            <a:off x="5867620" y="4411879"/>
            <a:ext cx="3890851" cy="646331"/>
            <a:chOff x="3848121" y="4562423"/>
            <a:chExt cx="3890851" cy="64633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B2AEBE1-9C20-617B-D950-F49CD4812228}"/>
                </a:ext>
              </a:extLst>
            </p:cNvPr>
            <p:cNvGrpSpPr/>
            <p:nvPr/>
          </p:nvGrpSpPr>
          <p:grpSpPr>
            <a:xfrm>
              <a:off x="3848121" y="4562423"/>
              <a:ext cx="1755622" cy="646331"/>
              <a:chOff x="949369" y="1913274"/>
              <a:chExt cx="1755622" cy="646331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B73A2DD-2D85-7AA3-72BE-4C9532A7E549}"/>
                  </a:ext>
                </a:extLst>
              </p:cNvPr>
              <p:cNvSpPr txBox="1"/>
              <p:nvPr/>
            </p:nvSpPr>
            <p:spPr>
              <a:xfrm>
                <a:off x="1483924" y="1913274"/>
                <a:ext cx="1221067" cy="64633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dirty="0"/>
                  <a:t>Telephone</a:t>
                </a:r>
              </a:p>
              <a:p>
                <a:pPr algn="ctr"/>
                <a:r>
                  <a:rPr lang="en-US" dirty="0"/>
                  <a:t>Interviews</a:t>
                </a:r>
              </a:p>
            </p:txBody>
          </p:sp>
          <p:pic>
            <p:nvPicPr>
              <p:cNvPr id="44" name="Picture 43" descr="A close up of a logo&#10;&#10;Description automatically generated">
                <a:extLst>
                  <a:ext uri="{FF2B5EF4-FFF2-40B4-BE49-F238E27FC236}">
                    <a16:creationId xmlns:a16="http://schemas.microsoft.com/office/drawing/2014/main" id="{F4666A41-2001-8603-EA37-A9DE5809DF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9369" y="1950725"/>
                <a:ext cx="571429" cy="571429"/>
              </a:xfrm>
              <a:prstGeom prst="rect">
                <a:avLst/>
              </a:prstGeom>
            </p:spPr>
          </p:pic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78EAC916-2D62-01F1-1B38-C3CCCD64F4F4}"/>
                </a:ext>
              </a:extLst>
            </p:cNvPr>
            <p:cNvGrpSpPr/>
            <p:nvPr/>
          </p:nvGrpSpPr>
          <p:grpSpPr>
            <a:xfrm>
              <a:off x="5975791" y="4562423"/>
              <a:ext cx="1763181" cy="646331"/>
              <a:chOff x="1021220" y="5272746"/>
              <a:chExt cx="1763181" cy="64633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7FAB0E4-C726-3B2B-5F13-F1243067E9B3}"/>
                  </a:ext>
                </a:extLst>
              </p:cNvPr>
              <p:cNvSpPr txBox="1"/>
              <p:nvPr/>
            </p:nvSpPr>
            <p:spPr>
              <a:xfrm>
                <a:off x="1697179" y="5272746"/>
                <a:ext cx="1087222" cy="64633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dirty="0"/>
                  <a:t>Online</a:t>
                </a:r>
              </a:p>
              <a:p>
                <a:pPr algn="ctr"/>
                <a:r>
                  <a:rPr lang="en-US" dirty="0"/>
                  <a:t>Interviews</a:t>
                </a:r>
              </a:p>
            </p:txBody>
          </p:sp>
          <p:pic>
            <p:nvPicPr>
              <p:cNvPr id="38" name="Picture 37">
                <a:extLst>
                  <a:ext uri="{FF2B5EF4-FFF2-40B4-BE49-F238E27FC236}">
                    <a16:creationId xmlns:a16="http://schemas.microsoft.com/office/drawing/2014/main" id="{5D5AD7F4-C6C7-7EEE-83ED-73AEDF798C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21220" y="5350506"/>
                <a:ext cx="622155" cy="49081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71466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7555B-B0BE-7F8B-014E-D2C529D69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2F4611-2096-0370-E037-CC22A78434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 you think you would vote yes or no on this measure?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467F6E9-6465-39B1-1DC6-255A6FDB97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832449"/>
              </p:ext>
            </p:extLst>
          </p:nvPr>
        </p:nvGraphicFramePr>
        <p:xfrm>
          <a:off x="1491794" y="2026767"/>
          <a:ext cx="9773614" cy="4189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BE532333-97A0-9B5A-0EF5-9377DA24B560}"/>
              </a:ext>
            </a:extLst>
          </p:cNvPr>
          <p:cNvGrpSpPr/>
          <p:nvPr/>
        </p:nvGrpSpPr>
        <p:grpSpPr>
          <a:xfrm>
            <a:off x="5456992" y="3851073"/>
            <a:ext cx="918396" cy="1161193"/>
            <a:chOff x="7324969" y="3644993"/>
            <a:chExt cx="918396" cy="11611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6B28878-D9E0-EA1A-AC96-3DD6B7203EE7}"/>
                </a:ext>
              </a:extLst>
            </p:cNvPr>
            <p:cNvSpPr txBox="1"/>
            <p:nvPr/>
          </p:nvSpPr>
          <p:spPr>
            <a:xfrm>
              <a:off x="7324969" y="3812207"/>
              <a:ext cx="918396" cy="826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b="1" dirty="0">
                  <a:solidFill>
                    <a:schemeClr val="accent4"/>
                  </a:solidFill>
                </a:rPr>
                <a:t>Total No</a:t>
              </a:r>
              <a:br>
                <a:rPr lang="en-US" b="1" dirty="0">
                  <a:solidFill>
                    <a:schemeClr val="accent4"/>
                  </a:solidFill>
                </a:rPr>
              </a:br>
              <a:r>
                <a:rPr lang="en-US" b="1" dirty="0">
                  <a:solidFill>
                    <a:schemeClr val="accent4"/>
                  </a:solidFill>
                </a:rPr>
                <a:t>18%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0082A63-2B4D-9424-B078-D216ADEDBFFA}"/>
                </a:ext>
              </a:extLst>
            </p:cNvPr>
            <p:cNvCxnSpPr>
              <a:cxnSpLocks/>
            </p:cNvCxnSpPr>
            <p:nvPr/>
          </p:nvCxnSpPr>
          <p:spPr>
            <a:xfrm>
              <a:off x="7481731" y="3644993"/>
              <a:ext cx="0" cy="1161193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7BEE1CD-3D59-901A-5ABF-F46EE488C279}"/>
              </a:ext>
            </a:extLst>
          </p:cNvPr>
          <p:cNvGrpSpPr/>
          <p:nvPr/>
        </p:nvGrpSpPr>
        <p:grpSpPr>
          <a:xfrm>
            <a:off x="9424994" y="2203343"/>
            <a:ext cx="992631" cy="1161193"/>
            <a:chOff x="7250948" y="2005379"/>
            <a:chExt cx="992631" cy="1161193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FFFE15-8AA6-16D8-E572-993D5336D3B0}"/>
                </a:ext>
              </a:extLst>
            </p:cNvPr>
            <p:cNvSpPr txBox="1"/>
            <p:nvPr/>
          </p:nvSpPr>
          <p:spPr>
            <a:xfrm>
              <a:off x="7250948" y="2172593"/>
              <a:ext cx="992631" cy="826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b="1" dirty="0">
                  <a:solidFill>
                    <a:schemeClr val="accent1"/>
                  </a:solidFill>
                </a:rPr>
                <a:t>Total Yes</a:t>
              </a:r>
              <a:br>
                <a:rPr lang="en-US" b="1" dirty="0">
                  <a:solidFill>
                    <a:schemeClr val="accent1"/>
                  </a:solidFill>
                </a:rPr>
              </a:br>
              <a:r>
                <a:rPr lang="en-US" b="1" dirty="0">
                  <a:solidFill>
                    <a:schemeClr val="accent1"/>
                  </a:solidFill>
                </a:rPr>
                <a:t>72%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924462E-9997-8B85-E8F0-0AE0A1AF5AAA}"/>
                </a:ext>
              </a:extLst>
            </p:cNvPr>
            <p:cNvCxnSpPr>
              <a:cxnSpLocks/>
            </p:cNvCxnSpPr>
            <p:nvPr/>
          </p:nvCxnSpPr>
          <p:spPr>
            <a:xfrm>
              <a:off x="7452631" y="2005379"/>
              <a:ext cx="0" cy="1161193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A534AB6A-A38E-C138-AF96-9401EB01A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bond has support from just over seven in ten – </a:t>
            </a:r>
            <a:br>
              <a:rPr lang="en-US" dirty="0"/>
            </a:br>
            <a:r>
              <a:rPr lang="en-US" dirty="0"/>
              <a:t>right at the margin of error for passage.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9D7870-0BFF-861C-5626-EC8658D88F55}"/>
              </a:ext>
            </a:extLst>
          </p:cNvPr>
          <p:cNvSpPr txBox="1"/>
          <p:nvPr/>
        </p:nvSpPr>
        <p:spPr>
          <a:xfrm>
            <a:off x="3041716" y="1310791"/>
            <a:ext cx="610856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66.7% Vote Threshold</a:t>
            </a:r>
          </a:p>
          <a:p>
            <a:pPr algn="ctr"/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±5.8% Margin of Error</a:t>
            </a:r>
            <a:endParaRPr lang="en-US" sz="2000" i="1" dirty="0"/>
          </a:p>
          <a:p>
            <a:pPr algn="ctr"/>
            <a:endParaRPr lang="en-US" sz="1700" i="1" dirty="0"/>
          </a:p>
        </p:txBody>
      </p:sp>
    </p:spTree>
    <p:extLst>
      <p:ext uri="{BB962C8B-B14F-4D97-AF65-F5344CB8AC3E}">
        <p14:creationId xmlns:p14="http://schemas.microsoft.com/office/powerpoint/2010/main" val="353128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516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FD817-EAF3-2FFC-015E-A25EE56CE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in East Palo Alto</a:t>
            </a:r>
          </a:p>
        </p:txBody>
      </p:sp>
    </p:spTree>
    <p:extLst>
      <p:ext uri="{BB962C8B-B14F-4D97-AF65-F5344CB8AC3E}">
        <p14:creationId xmlns:p14="http://schemas.microsoft.com/office/powerpoint/2010/main" val="392132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D09387-98F6-1E2F-12B1-930FA3AAA9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2774715"/>
              </p:ext>
            </p:extLst>
          </p:nvPr>
        </p:nvGraphicFramePr>
        <p:xfrm>
          <a:off x="328305" y="2003161"/>
          <a:ext cx="9392574" cy="4191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2C91FD-9BA7-DCE7-F100-83C9A7EF2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76723"/>
              </p:ext>
            </p:extLst>
          </p:nvPr>
        </p:nvGraphicFramePr>
        <p:xfrm>
          <a:off x="9748028" y="2053352"/>
          <a:ext cx="2308194" cy="35313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506">
                  <a:extLst>
                    <a:ext uri="{9D8B030D-6E8A-4147-A177-3AD203B41FA5}">
                      <a16:colId xmlns:a16="http://schemas.microsoft.com/office/drawing/2014/main" val="26219418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>
                        <a:lnSpc>
                          <a:spcPts val="1900"/>
                        </a:lnSpc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Excellent/</a:t>
                      </a:r>
                      <a:b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Good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900"/>
                        </a:lnSpc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Poor/</a:t>
                      </a:r>
                      <a:b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Very Poor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48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903897"/>
                  </a:ext>
                </a:extLst>
              </a:tr>
              <a:tr h="11811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95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0942684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6F8F970B-8E40-58BF-709B-D4BE1C4EA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Nearly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half rate their quality of life as “excellent” or “good;” </a:t>
            </a:r>
            <a:br>
              <a:rPr lang="en-US" dirty="0"/>
            </a:br>
            <a:r>
              <a:rPr lang="en-US" dirty="0"/>
              <a:t>only one in ten would say it is “poor” or “very poor.”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0BC22-AB4A-E4A7-F252-BAB6692C079E}"/>
              </a:ext>
            </a:extLst>
          </p:cNvPr>
          <p:cNvSpPr txBox="1"/>
          <p:nvPr/>
        </p:nvSpPr>
        <p:spPr>
          <a:xfrm>
            <a:off x="328305" y="1410798"/>
            <a:ext cx="115882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First, how would you rate the overall quality of life in East Palo Alto?  </a:t>
            </a:r>
            <a:br>
              <a:rPr lang="en-US" i="1" dirty="0"/>
            </a:br>
            <a:r>
              <a:rPr lang="en-US" i="1" dirty="0"/>
              <a:t>Would you say it is excellent, good, fair, poor, or very poor?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254C7B-BAA8-77F6-20C9-26DDB6160A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275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98763E6-84D5-9DA6-7CDD-0E5CD08F2E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8846829"/>
              </p:ext>
            </p:extLst>
          </p:nvPr>
        </p:nvGraphicFramePr>
        <p:xfrm>
          <a:off x="238390" y="1962357"/>
          <a:ext cx="9397153" cy="4707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37EB4E-D9A3-B093-16D4-E710E239F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777907"/>
              </p:ext>
            </p:extLst>
          </p:nvPr>
        </p:nvGraphicFramePr>
        <p:xfrm>
          <a:off x="9635543" y="2052999"/>
          <a:ext cx="2242781" cy="4046621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21104">
                  <a:extLst>
                    <a:ext uri="{9D8B030D-6E8A-4147-A177-3AD203B41FA5}">
                      <a16:colId xmlns:a16="http://schemas.microsoft.com/office/drawing/2014/main" val="3004303717"/>
                    </a:ext>
                  </a:extLst>
                </a:gridCol>
                <a:gridCol w="1221677">
                  <a:extLst>
                    <a:ext uri="{9D8B030D-6E8A-4147-A177-3AD203B41FA5}">
                      <a16:colId xmlns:a16="http://schemas.microsoft.com/office/drawing/2014/main" val="1297363540"/>
                    </a:ext>
                  </a:extLst>
                </a:gridCol>
              </a:tblGrid>
              <a:tr h="67303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Total Approve </a:t>
                      </a:r>
                      <a:endParaRPr lang="en-US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</a:pPr>
                      <a:r>
                        <a:rPr lang="en-US" sz="18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Total Disapprove</a:t>
                      </a:r>
                      <a:endParaRPr lang="en-US" sz="18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730109"/>
                  </a:ext>
                </a:extLst>
              </a:tr>
              <a:tr h="4257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905901"/>
                  </a:ext>
                </a:extLst>
              </a:tr>
              <a:tr h="801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472518"/>
                  </a:ext>
                </a:extLst>
              </a:tr>
              <a:tr h="801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234595"/>
                  </a:ext>
                </a:extLst>
              </a:tr>
              <a:tr h="801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7255330"/>
                  </a:ext>
                </a:extLst>
              </a:tr>
              <a:tr h="801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078344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4D21E5D3-3B8F-59D2-9E27-BC79026D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Voters have broadly favorable views of specific departments.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05581C-4F72-B1B5-B2CA-8905CCC1E8EE}"/>
              </a:ext>
            </a:extLst>
          </p:cNvPr>
          <p:cNvSpPr txBox="1"/>
          <p:nvPr/>
        </p:nvSpPr>
        <p:spPr>
          <a:xfrm>
            <a:off x="226243" y="1301117"/>
            <a:ext cx="11663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Next, here is a short list of public institutions in East Palo Alto. For each one you have heard of, please </a:t>
            </a:r>
            <a:br>
              <a:rPr lang="en-US" i="1" dirty="0"/>
            </a:br>
            <a:r>
              <a:rPr lang="en-US" i="1" dirty="0"/>
              <a:t>indicate whether, overall, you approve or disapprove of the job they are doing.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5782E99-BC87-CA4B-A8FC-08377A4117FA}"/>
              </a:ext>
            </a:extLst>
          </p:cNvPr>
          <p:cNvCxnSpPr/>
          <p:nvPr/>
        </p:nvCxnSpPr>
        <p:spPr>
          <a:xfrm>
            <a:off x="472966" y="4792717"/>
            <a:ext cx="1103586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A38682-9180-C940-D4F2-C9A4F45557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9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6157359-A03D-4DFD-8548-0380529A57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4314492"/>
              </p:ext>
            </p:extLst>
          </p:nvPr>
        </p:nvGraphicFramePr>
        <p:xfrm>
          <a:off x="141402" y="1411357"/>
          <a:ext cx="10074247" cy="5008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238356-BF2A-4944-A5F7-0D9604018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127041"/>
              </p:ext>
            </p:extLst>
          </p:nvPr>
        </p:nvGraphicFramePr>
        <p:xfrm>
          <a:off x="10215649" y="1463908"/>
          <a:ext cx="1662886" cy="47191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>
                        <a:lnSpc>
                          <a:spcPts val="1700"/>
                        </a:lnSpc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Extremely/Very Serious Problem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3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934604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59552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43033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417939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5773200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61%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438016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786757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531921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510891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864743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90A03D18-22EE-262E-F4C0-01FD407FE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Voters’ top concerns are the cost of living </a:t>
            </a:r>
            <a:br>
              <a:rPr lang="en-US" dirty="0"/>
            </a:br>
            <a:r>
              <a:rPr lang="en-US" dirty="0"/>
              <a:t>and more specifically, the cost of housing.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18D9E4-4BDF-BE2A-BDF5-B37D9634FA82}"/>
              </a:ext>
            </a:extLst>
          </p:cNvPr>
          <p:cNvCxnSpPr/>
          <p:nvPr/>
        </p:nvCxnSpPr>
        <p:spPr>
          <a:xfrm>
            <a:off x="627529" y="3214647"/>
            <a:ext cx="11262602" cy="0"/>
          </a:xfrm>
          <a:prstGeom prst="line">
            <a:avLst/>
          </a:prstGeom>
          <a:ln w="254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FAB8E1-5F36-BEEC-6F26-CA00350AD0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70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4F3B7-1A25-8F10-D8AE-F0935E535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C38E7-137D-EAF4-516D-35E755A47D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Next, please consider the following issues that some people suggest are problems facing East Palo Alto. For each one, please indicate whether you think it is an extremely serious problem, a very serious problem, </a:t>
            </a:r>
            <a:br>
              <a:rPr lang="en-US" dirty="0"/>
            </a:br>
            <a:r>
              <a:rPr lang="en-US" dirty="0"/>
              <a:t>a somewhat serious problem, or not too serious a problem. *Split Sample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B9CE37-6BBC-4745-BD09-74B07606B8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4113306"/>
              </p:ext>
            </p:extLst>
          </p:nvPr>
        </p:nvGraphicFramePr>
        <p:xfrm>
          <a:off x="141402" y="1260526"/>
          <a:ext cx="10074247" cy="5008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DF2FC8-825A-F337-D115-B1BBB245A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505971"/>
              </p:ext>
            </p:extLst>
          </p:nvPr>
        </p:nvGraphicFramePr>
        <p:xfrm>
          <a:off x="10215649" y="1313077"/>
          <a:ext cx="1662886" cy="47191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2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>
                        <a:lnSpc>
                          <a:spcPts val="1700"/>
                        </a:lnSpc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+mn-lt"/>
                        </a:rPr>
                        <a:t>Extremely/Very Serious Problem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3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934604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59552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43033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417939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5773200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438016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786757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531921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510891"/>
                  </a:ext>
                </a:extLst>
              </a:tr>
              <a:tr h="4326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chemeClr val="accent4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864743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7718C188-E362-5B0B-624F-75BB5C424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Relatively few are concerned with the condition of parks </a:t>
            </a:r>
            <a:br>
              <a:rPr lang="en-US" dirty="0"/>
            </a:br>
            <a:r>
              <a:rPr lang="en-US" dirty="0"/>
              <a:t>and City buildings, safety in local parks, or crime.</a:t>
            </a:r>
          </a:p>
        </p:txBody>
      </p:sp>
    </p:spTree>
    <p:extLst>
      <p:ext uri="{BB962C8B-B14F-4D97-AF65-F5344CB8AC3E}">
        <p14:creationId xmlns:p14="http://schemas.microsoft.com/office/powerpoint/2010/main" val="3318707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6D09387-98F6-1E2F-12B1-930FA3AAA9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2455948"/>
              </p:ext>
            </p:extLst>
          </p:nvPr>
        </p:nvGraphicFramePr>
        <p:xfrm>
          <a:off x="2479248" y="2203983"/>
          <a:ext cx="7993409" cy="4191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2C91FD-9BA7-DCE7-F100-83C9A7EF2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768125"/>
              </p:ext>
            </p:extLst>
          </p:nvPr>
        </p:nvGraphicFramePr>
        <p:xfrm>
          <a:off x="10550595" y="2345877"/>
          <a:ext cx="1361460" cy="3761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1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>
                        <a:lnSpc>
                          <a:spcPts val="1600"/>
                        </a:lnSpc>
                      </a:pPr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Great/Some Need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1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1B366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903897"/>
                  </a:ext>
                </a:extLst>
              </a:tr>
              <a:tr h="5934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1B366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938873"/>
                  </a:ext>
                </a:extLst>
              </a:tr>
              <a:tr h="5934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903289"/>
                  </a:ext>
                </a:extLst>
              </a:tr>
              <a:tr h="5934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1B366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9666"/>
                  </a:ext>
                </a:extLst>
              </a:tr>
              <a:tr h="5934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1B366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4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1B366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0942684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88318B45-CCE5-FFF9-0893-6243F05E2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than four in five see a “great” or “some need” for </a:t>
            </a:r>
            <a:br>
              <a:rPr lang="en-US" dirty="0"/>
            </a:br>
            <a:r>
              <a:rPr lang="en-US" dirty="0"/>
              <a:t>additional funding for public infrastructure and City services.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9EF3C7C-20F7-10F0-2707-377DBC84C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522612"/>
              </p:ext>
            </p:extLst>
          </p:nvPr>
        </p:nvGraphicFramePr>
        <p:xfrm>
          <a:off x="139355" y="3161928"/>
          <a:ext cx="2132504" cy="2295056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32504">
                  <a:extLst>
                    <a:ext uri="{9D8B030D-6E8A-4147-A177-3AD203B41FA5}">
                      <a16:colId xmlns:a16="http://schemas.microsoft.com/office/drawing/2014/main" val="1224194154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Public Infrastructure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44466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3624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815073"/>
                  </a:ext>
                </a:extLst>
              </a:tr>
              <a:tr h="14578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City Services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074938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98616A-2308-E29B-5A29-853BE251746E}"/>
              </a:ext>
            </a:extLst>
          </p:cNvPr>
          <p:cNvCxnSpPr>
            <a:cxnSpLocks/>
          </p:cNvCxnSpPr>
          <p:nvPr/>
        </p:nvCxnSpPr>
        <p:spPr>
          <a:xfrm>
            <a:off x="2393301" y="2779130"/>
            <a:ext cx="0" cy="99526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436653-A868-CA2B-EFF0-8859A5A82EB0}"/>
              </a:ext>
            </a:extLst>
          </p:cNvPr>
          <p:cNvCxnSpPr>
            <a:cxnSpLocks/>
          </p:cNvCxnSpPr>
          <p:nvPr/>
        </p:nvCxnSpPr>
        <p:spPr>
          <a:xfrm>
            <a:off x="2393301" y="4567498"/>
            <a:ext cx="0" cy="15830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EFA28B8-BB78-23E5-4B9B-13F12313F7EC}"/>
              </a:ext>
            </a:extLst>
          </p:cNvPr>
          <p:cNvSpPr txBox="1"/>
          <p:nvPr/>
        </p:nvSpPr>
        <p:spPr>
          <a:xfrm>
            <a:off x="279945" y="1304570"/>
            <a:ext cx="116321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Next, in your personal opinion, do you think there is a great need, some need, a little need, or </a:t>
            </a:r>
            <a:br>
              <a:rPr lang="en-US" i="1" dirty="0"/>
            </a:br>
            <a:r>
              <a:rPr lang="en-US" i="1" dirty="0"/>
              <a:t>no real need for additional funds to provide the level of </a:t>
            </a:r>
            <a:r>
              <a:rPr lang="en-US" b="1" i="1" dirty="0"/>
              <a:t>(SPLIT SAMPLE A:</a:t>
            </a:r>
            <a:r>
              <a:rPr lang="en-US" i="1" dirty="0"/>
              <a:t> city services</a:t>
            </a:r>
            <a:r>
              <a:rPr lang="en-US" b="1" i="1" dirty="0"/>
              <a:t>) (SPLIT SAMPLE B:</a:t>
            </a:r>
            <a:r>
              <a:rPr lang="en-US" i="1" dirty="0"/>
              <a:t> public infrastructure</a:t>
            </a:r>
            <a:r>
              <a:rPr lang="en-US" b="1" i="1" dirty="0"/>
              <a:t>) </a:t>
            </a:r>
            <a:r>
              <a:rPr lang="en-US" i="1" dirty="0"/>
              <a:t>that residents of the City of East Palo Alto</a:t>
            </a:r>
            <a:r>
              <a:rPr lang="en-US" b="1" i="1" dirty="0"/>
              <a:t> </a:t>
            </a:r>
            <a:r>
              <a:rPr lang="en-US" i="1" dirty="0"/>
              <a:t>need and want? </a:t>
            </a:r>
          </a:p>
        </p:txBody>
      </p:sp>
    </p:spTree>
    <p:extLst>
      <p:ext uri="{BB962C8B-B14F-4D97-AF65-F5344CB8AC3E}">
        <p14:creationId xmlns:p14="http://schemas.microsoft.com/office/powerpoint/2010/main" val="897518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C7BD8-9159-0C22-6F86-3BA416BF7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A6B699B-6F16-E84C-99FA-6D4B1F86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of a Potential </a:t>
            </a:r>
            <a:br>
              <a:rPr lang="en-US" dirty="0"/>
            </a:br>
            <a:r>
              <a:rPr lang="en-US" dirty="0"/>
              <a:t>Emergency Operations and Community Center Bond</a:t>
            </a:r>
          </a:p>
        </p:txBody>
      </p:sp>
    </p:spTree>
    <p:extLst>
      <p:ext uri="{BB962C8B-B14F-4D97-AF65-F5344CB8AC3E}">
        <p14:creationId xmlns:p14="http://schemas.microsoft.com/office/powerpoint/2010/main" val="947777988"/>
      </p:ext>
    </p:extLst>
  </p:cSld>
  <p:clrMapOvr>
    <a:masterClrMapping/>
  </p:clrMapOvr>
</p:sld>
</file>

<file path=ppt/theme/theme1.xml><?xml version="1.0" encoding="utf-8"?>
<a:theme xmlns:a="http://schemas.openxmlformats.org/drawingml/2006/main" name="FM3 - Default">
  <a:themeElements>
    <a:clrScheme name="Blue &amp; Red FM3">
      <a:dk1>
        <a:srgbClr val="000000"/>
      </a:dk1>
      <a:lt1>
        <a:srgbClr val="FFFFFF"/>
      </a:lt1>
      <a:dk2>
        <a:srgbClr val="10203A"/>
      </a:dk2>
      <a:lt2>
        <a:srgbClr val="91CCF4"/>
      </a:lt2>
      <a:accent1>
        <a:srgbClr val="1B3660"/>
      </a:accent1>
      <a:accent2>
        <a:srgbClr val="1587D4"/>
      </a:accent2>
      <a:accent3>
        <a:srgbClr val="FFFFFF"/>
      </a:accent3>
      <a:accent4>
        <a:srgbClr val="C00000"/>
      </a:accent4>
      <a:accent5>
        <a:srgbClr val="FF9393"/>
      </a:accent5>
      <a:accent6>
        <a:srgbClr val="A9ABB8"/>
      </a:accent6>
      <a:hlink>
        <a:srgbClr val="5F0224"/>
      </a:hlink>
      <a:folHlink>
        <a:srgbClr val="FCA2C2"/>
      </a:folHlink>
    </a:clrScheme>
    <a:fontScheme name="2023 FM3 Revised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700" dirty="0">
            <a:latin typeface="Calibri" panose="020F0502020204030204" pitchFamily="34" charset="0"/>
            <a:ea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M3 - Default" id="{811E5B55-D177-4C32-A912-2F21E94B0CF9}" vid="{E78BC4DE-4F4B-4602-8198-4E2A0CF5B4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5e7a1b-b4ca-4468-beba-e9d27a76bea9">
      <Terms xmlns="http://schemas.microsoft.com/office/infopath/2007/PartnerControls"/>
    </lcf76f155ced4ddcb4097134ff3c332f>
    <TaxCatchAll xmlns="8a988222-4af3-479b-837d-b43bedce4e8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66D25BA5AF474383D84092313592AB" ma:contentTypeVersion="13" ma:contentTypeDescription="Create a new document." ma:contentTypeScope="" ma:versionID="c71642b4788dae74ea2361291de95ee8">
  <xsd:schema xmlns:xsd="http://www.w3.org/2001/XMLSchema" xmlns:xs="http://www.w3.org/2001/XMLSchema" xmlns:p="http://schemas.microsoft.com/office/2006/metadata/properties" xmlns:ns2="2d5e7a1b-b4ca-4468-beba-e9d27a76bea9" xmlns:ns3="8a988222-4af3-479b-837d-b43bedce4e88" targetNamespace="http://schemas.microsoft.com/office/2006/metadata/properties" ma:root="true" ma:fieldsID="a37fd0fec015ba39102071def260117d" ns2:_="" ns3:_="">
    <xsd:import namespace="2d5e7a1b-b4ca-4468-beba-e9d27a76bea9"/>
    <xsd:import namespace="8a988222-4af3-479b-837d-b43bedce4e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5e7a1b-b4ca-4468-beba-e9d27a76be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69f8d72-3229-4543-be72-2b2fe54150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88222-4af3-479b-837d-b43bedce4e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d3864d-4276-4538-8e51-9083c4b97c05}" ma:internalName="TaxCatchAll" ma:showField="CatchAllData" ma:web="8a988222-4af3-479b-837d-b43bedce4e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8F0E62-11FB-435B-8ED9-371C6758B0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15FAB9-36C9-420A-A74C-6A5F181BE6FA}">
  <ds:schemaRefs>
    <ds:schemaRef ds:uri="http://schemas.microsoft.com/office/2006/metadata/properties"/>
    <ds:schemaRef ds:uri="http://schemas.microsoft.com/office/infopath/2007/PartnerControls"/>
    <ds:schemaRef ds:uri="2d5e7a1b-b4ca-4468-beba-e9d27a76bea9"/>
    <ds:schemaRef ds:uri="8a988222-4af3-479b-837d-b43bedce4e88"/>
  </ds:schemaRefs>
</ds:datastoreItem>
</file>

<file path=customXml/itemProps3.xml><?xml version="1.0" encoding="utf-8"?>
<ds:datastoreItem xmlns:ds="http://schemas.openxmlformats.org/officeDocument/2006/customXml" ds:itemID="{382BB34A-7D79-4232-8A50-53549AEBBC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5e7a1b-b4ca-4468-beba-e9d27a76bea9"/>
    <ds:schemaRef ds:uri="8a988222-4af3-479b-837d-b43bedce4e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FM3 - Default</Template>
  <TotalTime>7094</TotalTime>
  <Words>1449</Words>
  <Application>Microsoft Office PowerPoint</Application>
  <PresentationFormat>Widescreen</PresentationFormat>
  <Paragraphs>185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</vt:lpstr>
      <vt:lpstr>Arial</vt:lpstr>
      <vt:lpstr>Calibri</vt:lpstr>
      <vt:lpstr>Courier New</vt:lpstr>
      <vt:lpstr>Wingdings</vt:lpstr>
      <vt:lpstr>FM3 - Default</vt:lpstr>
      <vt:lpstr>PowerPoint Presentation</vt:lpstr>
      <vt:lpstr>Survey Methodology</vt:lpstr>
      <vt:lpstr>Life in East Palo Alto</vt:lpstr>
      <vt:lpstr>Nearly half rate their quality of life as “excellent” or “good;”  only one in ten would say it is “poor” or “very poor.”</vt:lpstr>
      <vt:lpstr>Voters have broadly favorable views of specific departments.</vt:lpstr>
      <vt:lpstr>Voters’ top concerns are the cost of living  and more specifically, the cost of housing.</vt:lpstr>
      <vt:lpstr>Relatively few are concerned with the condition of parks  and City buildings, safety in local parks, or crime.</vt:lpstr>
      <vt:lpstr>More than four in five see a “great” or “some need” for  additional funding for public infrastructure and City services.</vt:lpstr>
      <vt:lpstr>Views of a Potential  Emergency Operations and Community Center Bond</vt:lpstr>
      <vt:lpstr>Conceptual Ballot Measure Language Tested (Reviewed by City Attorney/Special Counsel; two-thirds vote threshold)</vt:lpstr>
      <vt:lpstr>This measure has support from nearly three-quarters of voters –over the two-thirds threshold needed for passage.</vt:lpstr>
      <vt:lpstr>Investment Priorities</vt:lpstr>
      <vt:lpstr>“East Palo Alto Civic Center” is the most favored name.</vt:lpstr>
      <vt:lpstr>Voters’ top priorities for funding have to do with water quality, safe spaces for youth, and internet access at the library.</vt:lpstr>
      <vt:lpstr>Broad shares also value retaining qualified police officers.</vt:lpstr>
      <vt:lpstr>More than three in five value space for senior  programs and improving access to city services.</vt:lpstr>
      <vt:lpstr>Adding a new track and field, upgrading police facilities, and providing a cooling and warming center are lower priorities. </vt:lpstr>
      <vt:lpstr>Community Services and  Water Infrastructure Measure</vt:lpstr>
      <vt:lpstr>PowerPoint Presentation</vt:lpstr>
      <vt:lpstr>This bond has support from just over seven in ten –  right at the margin of error for passage.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Mares-Kim</dc:creator>
  <cp:lastModifiedBy>Curtis Below</cp:lastModifiedBy>
  <cp:revision>938</cp:revision>
  <dcterms:created xsi:type="dcterms:W3CDTF">2021-12-07T22:38:59Z</dcterms:created>
  <dcterms:modified xsi:type="dcterms:W3CDTF">2026-02-26T20:00:27Z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0x010100D466D25BA5AF474383D84092313592AB</vt:lpwstr>
  </property>
  <property fmtid="{D5CDD505-2E9C-101B-9397-08002B2CF9AE}" pid="3" name="MediaServiceImageTags">
    <vt:lpwstr/>
  </property>
</Properties>
</file>