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4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5"/>
    <p:restoredTop sz="96654"/>
  </p:normalViewPr>
  <p:slideViewPr>
    <p:cSldViewPr snapToGrid="0">
      <p:cViewPr varScale="1">
        <p:scale>
          <a:sx n="226" d="100"/>
          <a:sy n="226" d="100"/>
        </p:scale>
        <p:origin x="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21FA4-8EF9-43E0-B990-DDFCD73654B8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00E165F-5B14-4471-B964-AF27A9909B4C}">
      <dgm:prSet custT="1"/>
      <dgm:spPr/>
      <dgm:t>
        <a:bodyPr/>
        <a:lstStyle/>
        <a:p>
          <a:r>
            <a:rPr lang="en-US" sz="2200" dirty="0"/>
            <a:t>The East Palo Alto library has not been significantly renovated in 40 years.</a:t>
          </a:r>
        </a:p>
      </dgm:t>
    </dgm:pt>
    <dgm:pt modelId="{730054F6-FD61-46D3-B770-95CD88B90DBA}" type="parTrans" cxnId="{45BD66A1-52B9-44D8-82EA-176A9D1AF18A}">
      <dgm:prSet/>
      <dgm:spPr/>
      <dgm:t>
        <a:bodyPr/>
        <a:lstStyle/>
        <a:p>
          <a:endParaRPr lang="en-US"/>
        </a:p>
      </dgm:t>
    </dgm:pt>
    <dgm:pt modelId="{70979365-D063-4F34-87D6-88566120FBD4}" type="sibTrans" cxnId="{45BD66A1-52B9-44D8-82EA-176A9D1AF18A}">
      <dgm:prSet/>
      <dgm:spPr/>
      <dgm:t>
        <a:bodyPr/>
        <a:lstStyle/>
        <a:p>
          <a:endParaRPr lang="en-US"/>
        </a:p>
      </dgm:t>
    </dgm:pt>
    <dgm:pt modelId="{4EDF187B-2F7D-406E-964E-15F285041EEB}">
      <dgm:prSet custT="1"/>
      <dgm:spPr/>
      <dgm:t>
        <a:bodyPr/>
        <a:lstStyle/>
        <a:p>
          <a:r>
            <a:rPr lang="en-US" sz="2200" dirty="0"/>
            <a:t>Other City buildings have leaky roofs, faulty heating and cooling systems and outdated electrical wiring. </a:t>
          </a:r>
        </a:p>
      </dgm:t>
    </dgm:pt>
    <dgm:pt modelId="{62CABDBB-EA0E-48A2-8E66-A945979999CE}" type="parTrans" cxnId="{7CC95B69-9512-4155-81EE-2DA1AD7F6F23}">
      <dgm:prSet/>
      <dgm:spPr/>
      <dgm:t>
        <a:bodyPr/>
        <a:lstStyle/>
        <a:p>
          <a:endParaRPr lang="en-US"/>
        </a:p>
      </dgm:t>
    </dgm:pt>
    <dgm:pt modelId="{2E08660F-7FA2-43E4-80B3-659F260516BD}" type="sibTrans" cxnId="{7CC95B69-9512-4155-81EE-2DA1AD7F6F23}">
      <dgm:prSet/>
      <dgm:spPr/>
      <dgm:t>
        <a:bodyPr/>
        <a:lstStyle/>
        <a:p>
          <a:endParaRPr lang="en-US"/>
        </a:p>
      </dgm:t>
    </dgm:pt>
    <dgm:pt modelId="{736B3D16-3FA4-4C00-BCE3-6D508D2866D2}">
      <dgm:prSet custT="1"/>
      <dgm:spPr/>
      <dgm:t>
        <a:bodyPr/>
        <a:lstStyle/>
        <a:p>
          <a:r>
            <a:rPr lang="en-US" sz="2200" dirty="0"/>
            <a:t>Our library is run-down, deteriorating and overcrowded with wait lists for literacy and children’s programming due to lack of space. </a:t>
          </a:r>
        </a:p>
      </dgm:t>
    </dgm:pt>
    <dgm:pt modelId="{FD6ACF24-ED64-4650-A53B-B04CBEEE737C}" type="parTrans" cxnId="{F7A9DB68-9187-4752-B2D7-428CC7905DF9}">
      <dgm:prSet/>
      <dgm:spPr/>
      <dgm:t>
        <a:bodyPr/>
        <a:lstStyle/>
        <a:p>
          <a:endParaRPr lang="en-US"/>
        </a:p>
      </dgm:t>
    </dgm:pt>
    <dgm:pt modelId="{C793B52E-E9A8-4F19-94B1-57B3C28E65FB}" type="sibTrans" cxnId="{F7A9DB68-9187-4752-B2D7-428CC7905DF9}">
      <dgm:prSet/>
      <dgm:spPr/>
      <dgm:t>
        <a:bodyPr/>
        <a:lstStyle/>
        <a:p>
          <a:endParaRPr lang="en-US"/>
        </a:p>
      </dgm:t>
    </dgm:pt>
    <dgm:pt modelId="{7ECCBA55-9674-457D-B71E-8E97D720BFD0}">
      <dgm:prSet custT="1"/>
      <dgm:spPr/>
      <dgm:t>
        <a:bodyPr/>
        <a:lstStyle/>
        <a:p>
          <a:r>
            <a:rPr lang="en-US" sz="1900" dirty="0"/>
            <a:t>The City’s vision is for a modern library with up-to-date technology, hands on learning and maker spaces, and dedicated areas for children and teens so they have somewhere safe to go after school and in the summer.</a:t>
          </a:r>
        </a:p>
      </dgm:t>
    </dgm:pt>
    <dgm:pt modelId="{F0180B8E-7818-41C2-BB96-AC9A448A789F}" type="parTrans" cxnId="{609510E2-E55A-4D04-97EA-3BED75615E6F}">
      <dgm:prSet/>
      <dgm:spPr/>
      <dgm:t>
        <a:bodyPr/>
        <a:lstStyle/>
        <a:p>
          <a:endParaRPr lang="en-US"/>
        </a:p>
      </dgm:t>
    </dgm:pt>
    <dgm:pt modelId="{0760096F-A08F-43CE-BDBE-AF68818176AC}" type="sibTrans" cxnId="{609510E2-E55A-4D04-97EA-3BED75615E6F}">
      <dgm:prSet/>
      <dgm:spPr/>
      <dgm:t>
        <a:bodyPr/>
        <a:lstStyle/>
        <a:p>
          <a:endParaRPr lang="en-US"/>
        </a:p>
      </dgm:t>
    </dgm:pt>
    <dgm:pt modelId="{D3A827CB-25C5-9943-B65C-1425EF9E1AD3}" type="pres">
      <dgm:prSet presAssocID="{84821FA4-8EF9-43E0-B990-DDFCD73654B8}" presName="diagram" presStyleCnt="0">
        <dgm:presLayoutVars>
          <dgm:dir/>
          <dgm:resizeHandles val="exact"/>
        </dgm:presLayoutVars>
      </dgm:prSet>
      <dgm:spPr/>
    </dgm:pt>
    <dgm:pt modelId="{40148468-343F-D342-8E0D-67C5257EE979}" type="pres">
      <dgm:prSet presAssocID="{100E165F-5B14-4471-B964-AF27A9909B4C}" presName="node" presStyleLbl="node1" presStyleIdx="0" presStyleCnt="4">
        <dgm:presLayoutVars>
          <dgm:bulletEnabled val="1"/>
        </dgm:presLayoutVars>
      </dgm:prSet>
      <dgm:spPr/>
    </dgm:pt>
    <dgm:pt modelId="{13780365-8735-4541-B708-A3CE7E56FAFF}" type="pres">
      <dgm:prSet presAssocID="{70979365-D063-4F34-87D6-88566120FBD4}" presName="sibTrans" presStyleCnt="0"/>
      <dgm:spPr/>
    </dgm:pt>
    <dgm:pt modelId="{2C96DD7A-4BE8-3243-B9A8-058D9B97B5EE}" type="pres">
      <dgm:prSet presAssocID="{4EDF187B-2F7D-406E-964E-15F285041EEB}" presName="node" presStyleLbl="node1" presStyleIdx="1" presStyleCnt="4">
        <dgm:presLayoutVars>
          <dgm:bulletEnabled val="1"/>
        </dgm:presLayoutVars>
      </dgm:prSet>
      <dgm:spPr/>
    </dgm:pt>
    <dgm:pt modelId="{AD16272D-CA1B-894A-8582-1FD8F18E50A8}" type="pres">
      <dgm:prSet presAssocID="{2E08660F-7FA2-43E4-80B3-659F260516BD}" presName="sibTrans" presStyleCnt="0"/>
      <dgm:spPr/>
    </dgm:pt>
    <dgm:pt modelId="{65A8AF45-4C9D-964F-BE7F-467DAC41ADFF}" type="pres">
      <dgm:prSet presAssocID="{736B3D16-3FA4-4C00-BCE3-6D508D2866D2}" presName="node" presStyleLbl="node1" presStyleIdx="2" presStyleCnt="4">
        <dgm:presLayoutVars>
          <dgm:bulletEnabled val="1"/>
        </dgm:presLayoutVars>
      </dgm:prSet>
      <dgm:spPr/>
    </dgm:pt>
    <dgm:pt modelId="{FBBF87E1-7E54-3D43-99AD-15E2022BB600}" type="pres">
      <dgm:prSet presAssocID="{C793B52E-E9A8-4F19-94B1-57B3C28E65FB}" presName="sibTrans" presStyleCnt="0"/>
      <dgm:spPr/>
    </dgm:pt>
    <dgm:pt modelId="{6BC5666B-04F3-A541-8F3B-FD7BD056146E}" type="pres">
      <dgm:prSet presAssocID="{7ECCBA55-9674-457D-B71E-8E97D720BFD0}" presName="node" presStyleLbl="node1" presStyleIdx="3" presStyleCnt="4">
        <dgm:presLayoutVars>
          <dgm:bulletEnabled val="1"/>
        </dgm:presLayoutVars>
      </dgm:prSet>
      <dgm:spPr/>
    </dgm:pt>
  </dgm:ptLst>
  <dgm:cxnLst>
    <dgm:cxn modelId="{E9F4000A-233F-1245-876B-02E93D5B5330}" type="presOf" srcId="{100E165F-5B14-4471-B964-AF27A9909B4C}" destId="{40148468-343F-D342-8E0D-67C5257EE979}" srcOrd="0" destOrd="0" presId="urn:microsoft.com/office/officeart/2005/8/layout/default"/>
    <dgm:cxn modelId="{FC83FC27-E37C-4D4B-AFA9-00FA5FC22BB5}" type="presOf" srcId="{736B3D16-3FA4-4C00-BCE3-6D508D2866D2}" destId="{65A8AF45-4C9D-964F-BE7F-467DAC41ADFF}" srcOrd="0" destOrd="0" presId="urn:microsoft.com/office/officeart/2005/8/layout/default"/>
    <dgm:cxn modelId="{37B9A65C-06CE-024D-AB05-C31AA850BA75}" type="presOf" srcId="{84821FA4-8EF9-43E0-B990-DDFCD73654B8}" destId="{D3A827CB-25C5-9943-B65C-1425EF9E1AD3}" srcOrd="0" destOrd="0" presId="urn:microsoft.com/office/officeart/2005/8/layout/default"/>
    <dgm:cxn modelId="{F7A9DB68-9187-4752-B2D7-428CC7905DF9}" srcId="{84821FA4-8EF9-43E0-B990-DDFCD73654B8}" destId="{736B3D16-3FA4-4C00-BCE3-6D508D2866D2}" srcOrd="2" destOrd="0" parTransId="{FD6ACF24-ED64-4650-A53B-B04CBEEE737C}" sibTransId="{C793B52E-E9A8-4F19-94B1-57B3C28E65FB}"/>
    <dgm:cxn modelId="{7CC95B69-9512-4155-81EE-2DA1AD7F6F23}" srcId="{84821FA4-8EF9-43E0-B990-DDFCD73654B8}" destId="{4EDF187B-2F7D-406E-964E-15F285041EEB}" srcOrd="1" destOrd="0" parTransId="{62CABDBB-EA0E-48A2-8E66-A945979999CE}" sibTransId="{2E08660F-7FA2-43E4-80B3-659F260516BD}"/>
    <dgm:cxn modelId="{374E309C-AD3C-EC45-8E8C-F8DEEB186AF9}" type="presOf" srcId="{4EDF187B-2F7D-406E-964E-15F285041EEB}" destId="{2C96DD7A-4BE8-3243-B9A8-058D9B97B5EE}" srcOrd="0" destOrd="0" presId="urn:microsoft.com/office/officeart/2005/8/layout/default"/>
    <dgm:cxn modelId="{45BD66A1-52B9-44D8-82EA-176A9D1AF18A}" srcId="{84821FA4-8EF9-43E0-B990-DDFCD73654B8}" destId="{100E165F-5B14-4471-B964-AF27A9909B4C}" srcOrd="0" destOrd="0" parTransId="{730054F6-FD61-46D3-B770-95CD88B90DBA}" sibTransId="{70979365-D063-4F34-87D6-88566120FBD4}"/>
    <dgm:cxn modelId="{DD3C6CC3-45B9-6842-A062-C0B1AB0EE921}" type="presOf" srcId="{7ECCBA55-9674-457D-B71E-8E97D720BFD0}" destId="{6BC5666B-04F3-A541-8F3B-FD7BD056146E}" srcOrd="0" destOrd="0" presId="urn:microsoft.com/office/officeart/2005/8/layout/default"/>
    <dgm:cxn modelId="{609510E2-E55A-4D04-97EA-3BED75615E6F}" srcId="{84821FA4-8EF9-43E0-B990-DDFCD73654B8}" destId="{7ECCBA55-9674-457D-B71E-8E97D720BFD0}" srcOrd="3" destOrd="0" parTransId="{F0180B8E-7818-41C2-BB96-AC9A448A789F}" sibTransId="{0760096F-A08F-43CE-BDBE-AF68818176AC}"/>
    <dgm:cxn modelId="{4B8553DE-3F42-C442-B921-597D92D66929}" type="presParOf" srcId="{D3A827CB-25C5-9943-B65C-1425EF9E1AD3}" destId="{40148468-343F-D342-8E0D-67C5257EE979}" srcOrd="0" destOrd="0" presId="urn:microsoft.com/office/officeart/2005/8/layout/default"/>
    <dgm:cxn modelId="{27EAA55F-E838-8A4C-BB27-2C934D23313E}" type="presParOf" srcId="{D3A827CB-25C5-9943-B65C-1425EF9E1AD3}" destId="{13780365-8735-4541-B708-A3CE7E56FAFF}" srcOrd="1" destOrd="0" presId="urn:microsoft.com/office/officeart/2005/8/layout/default"/>
    <dgm:cxn modelId="{527A81EE-D631-A249-9B57-6B4C4858DA13}" type="presParOf" srcId="{D3A827CB-25C5-9943-B65C-1425EF9E1AD3}" destId="{2C96DD7A-4BE8-3243-B9A8-058D9B97B5EE}" srcOrd="2" destOrd="0" presId="urn:microsoft.com/office/officeart/2005/8/layout/default"/>
    <dgm:cxn modelId="{CD045199-3070-684B-B013-60D09E057184}" type="presParOf" srcId="{D3A827CB-25C5-9943-B65C-1425EF9E1AD3}" destId="{AD16272D-CA1B-894A-8582-1FD8F18E50A8}" srcOrd="3" destOrd="0" presId="urn:microsoft.com/office/officeart/2005/8/layout/default"/>
    <dgm:cxn modelId="{FC57AE5D-E24A-9B4A-BB74-4795CCC5C5F3}" type="presParOf" srcId="{D3A827CB-25C5-9943-B65C-1425EF9E1AD3}" destId="{65A8AF45-4C9D-964F-BE7F-467DAC41ADFF}" srcOrd="4" destOrd="0" presId="urn:microsoft.com/office/officeart/2005/8/layout/default"/>
    <dgm:cxn modelId="{EFCDE8B9-7EDB-B641-A352-F45E2C9C8894}" type="presParOf" srcId="{D3A827CB-25C5-9943-B65C-1425EF9E1AD3}" destId="{FBBF87E1-7E54-3D43-99AD-15E2022BB600}" srcOrd="5" destOrd="0" presId="urn:microsoft.com/office/officeart/2005/8/layout/default"/>
    <dgm:cxn modelId="{D6FD9C25-DCE3-454B-BE94-ABD8580DCCB4}" type="presParOf" srcId="{D3A827CB-25C5-9943-B65C-1425EF9E1AD3}" destId="{6BC5666B-04F3-A541-8F3B-FD7BD056146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71036-02E5-4767-B047-9C1B5686FDC8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C198B1A-4B6D-480F-BB54-2BD9AD44A117}">
      <dgm:prSet/>
      <dgm:spPr/>
      <dgm:t>
        <a:bodyPr/>
        <a:lstStyle/>
        <a:p>
          <a:r>
            <a:rPr lang="en-US"/>
            <a:t>East Palo Alto was incorporated as its own city in the 1980s — yet we still do not have our own community center, police station, or library facility designed to meet today’s needs.</a:t>
          </a:r>
        </a:p>
      </dgm:t>
    </dgm:pt>
    <dgm:pt modelId="{4630C533-A4B7-4E43-9BB8-C7CBCC7A6F38}" type="parTrans" cxnId="{2DCDCD34-0AD7-456C-B3AC-F8883EF483ED}">
      <dgm:prSet/>
      <dgm:spPr/>
      <dgm:t>
        <a:bodyPr/>
        <a:lstStyle/>
        <a:p>
          <a:endParaRPr lang="en-US"/>
        </a:p>
      </dgm:t>
    </dgm:pt>
    <dgm:pt modelId="{44BB41FC-A094-45EE-AFB4-EBCAD557C43A}" type="sibTrans" cxnId="{2DCDCD34-0AD7-456C-B3AC-F8883EF483ED}">
      <dgm:prSet/>
      <dgm:spPr/>
      <dgm:t>
        <a:bodyPr/>
        <a:lstStyle/>
        <a:p>
          <a:endParaRPr lang="en-US"/>
        </a:p>
      </dgm:t>
    </dgm:pt>
    <dgm:pt modelId="{4EC800D6-526D-4DDC-862D-A13641D6DB19}">
      <dgm:prSet/>
      <dgm:spPr/>
      <dgm:t>
        <a:bodyPr/>
        <a:lstStyle/>
        <a:p>
          <a:r>
            <a:rPr lang="en-US" dirty="0"/>
            <a:t>By creating the East Palo Alto Civic Center, we can:</a:t>
          </a:r>
        </a:p>
      </dgm:t>
    </dgm:pt>
    <dgm:pt modelId="{BFC361E5-BD6A-42BD-AEB7-86A87E217FBE}" type="parTrans" cxnId="{95CB5DAD-38B9-47E7-9C8B-70B29E46FEC1}">
      <dgm:prSet/>
      <dgm:spPr/>
      <dgm:t>
        <a:bodyPr/>
        <a:lstStyle/>
        <a:p>
          <a:endParaRPr lang="en-US"/>
        </a:p>
      </dgm:t>
    </dgm:pt>
    <dgm:pt modelId="{22775565-44E6-42A5-9096-6A2AC96D8641}" type="sibTrans" cxnId="{95CB5DAD-38B9-47E7-9C8B-70B29E46FEC1}">
      <dgm:prSet/>
      <dgm:spPr/>
      <dgm:t>
        <a:bodyPr/>
        <a:lstStyle/>
        <a:p>
          <a:endParaRPr lang="en-US"/>
        </a:p>
      </dgm:t>
    </dgm:pt>
    <dgm:pt modelId="{8E7561B6-6BF8-4EC6-A014-6B076B86DA07}">
      <dgm:prSet/>
      <dgm:spPr/>
      <dgm:t>
        <a:bodyPr/>
        <a:lstStyle/>
        <a:p>
          <a:r>
            <a:rPr lang="en-US"/>
            <a:t>Strengthen self-determination</a:t>
          </a:r>
        </a:p>
      </dgm:t>
    </dgm:pt>
    <dgm:pt modelId="{9ADF8CFB-6C74-45A8-9D1A-540F1439B833}" type="parTrans" cxnId="{6E73195C-CF8D-4158-ABB8-071810520DC0}">
      <dgm:prSet/>
      <dgm:spPr/>
      <dgm:t>
        <a:bodyPr/>
        <a:lstStyle/>
        <a:p>
          <a:endParaRPr lang="en-US"/>
        </a:p>
      </dgm:t>
    </dgm:pt>
    <dgm:pt modelId="{A380921F-CBC5-4424-80D3-416B6570A8B5}" type="sibTrans" cxnId="{6E73195C-CF8D-4158-ABB8-071810520DC0}">
      <dgm:prSet/>
      <dgm:spPr/>
      <dgm:t>
        <a:bodyPr/>
        <a:lstStyle/>
        <a:p>
          <a:endParaRPr lang="en-US"/>
        </a:p>
      </dgm:t>
    </dgm:pt>
    <dgm:pt modelId="{B8B37B0D-8A0C-4D25-B8ED-4DCE1CB56B2B}">
      <dgm:prSet/>
      <dgm:spPr/>
      <dgm:t>
        <a:bodyPr/>
        <a:lstStyle/>
        <a:p>
          <a:r>
            <a:rPr lang="en-US"/>
            <a:t>Maintain local control over our future</a:t>
          </a:r>
        </a:p>
      </dgm:t>
    </dgm:pt>
    <dgm:pt modelId="{C686F22B-139C-41D9-8692-EAD1C3612092}" type="parTrans" cxnId="{3436DC02-F6A1-4E97-8178-E34F84FB66F0}">
      <dgm:prSet/>
      <dgm:spPr/>
      <dgm:t>
        <a:bodyPr/>
        <a:lstStyle/>
        <a:p>
          <a:endParaRPr lang="en-US"/>
        </a:p>
      </dgm:t>
    </dgm:pt>
    <dgm:pt modelId="{8B50EBA6-8E8E-49D0-8F61-186ABC6FA1D7}" type="sibTrans" cxnId="{3436DC02-F6A1-4E97-8178-E34F84FB66F0}">
      <dgm:prSet/>
      <dgm:spPr/>
      <dgm:t>
        <a:bodyPr/>
        <a:lstStyle/>
        <a:p>
          <a:endParaRPr lang="en-US"/>
        </a:p>
      </dgm:t>
    </dgm:pt>
    <dgm:pt modelId="{C14565E9-4CDD-474C-881F-7126340A3154}">
      <dgm:prSet/>
      <dgm:spPr/>
      <dgm:t>
        <a:bodyPr/>
        <a:lstStyle/>
        <a:p>
          <a:r>
            <a:rPr lang="en-US"/>
            <a:t>Deepen connection within the community</a:t>
          </a:r>
        </a:p>
      </dgm:t>
    </dgm:pt>
    <dgm:pt modelId="{F9E49787-4C83-48E3-817C-80771729C9C8}" type="parTrans" cxnId="{2E09D2C3-750A-4ACD-A9CB-33375AE6E37E}">
      <dgm:prSet/>
      <dgm:spPr/>
      <dgm:t>
        <a:bodyPr/>
        <a:lstStyle/>
        <a:p>
          <a:endParaRPr lang="en-US"/>
        </a:p>
      </dgm:t>
    </dgm:pt>
    <dgm:pt modelId="{E7A071C1-9C68-424F-BF07-645AD1E0CC23}" type="sibTrans" cxnId="{2E09D2C3-750A-4ACD-A9CB-33375AE6E37E}">
      <dgm:prSet/>
      <dgm:spPr/>
      <dgm:t>
        <a:bodyPr/>
        <a:lstStyle/>
        <a:p>
          <a:endParaRPr lang="en-US"/>
        </a:p>
      </dgm:t>
    </dgm:pt>
    <dgm:pt modelId="{C9B6FEC8-253A-47DB-8084-00F2680D8C6B}">
      <dgm:prSet/>
      <dgm:spPr/>
      <dgm:t>
        <a:bodyPr/>
        <a:lstStyle/>
        <a:p>
          <a:r>
            <a:rPr lang="en-US"/>
            <a:t>Reduce reliance on outside agencies </a:t>
          </a:r>
        </a:p>
      </dgm:t>
    </dgm:pt>
    <dgm:pt modelId="{3E306715-FB21-42B8-A28A-35A120DDE8AA}" type="parTrans" cxnId="{47CBBA75-2CCB-4485-A25E-6A6BDFD5FF69}">
      <dgm:prSet/>
      <dgm:spPr/>
      <dgm:t>
        <a:bodyPr/>
        <a:lstStyle/>
        <a:p>
          <a:endParaRPr lang="en-US"/>
        </a:p>
      </dgm:t>
    </dgm:pt>
    <dgm:pt modelId="{1DA4193B-3F34-4CDA-B5A0-1EEA7D522D3C}" type="sibTrans" cxnId="{47CBBA75-2CCB-4485-A25E-6A6BDFD5FF69}">
      <dgm:prSet/>
      <dgm:spPr/>
      <dgm:t>
        <a:bodyPr/>
        <a:lstStyle/>
        <a:p>
          <a:endParaRPr lang="en-US"/>
        </a:p>
      </dgm:t>
    </dgm:pt>
    <dgm:pt modelId="{E9B15451-E4E3-B643-BF31-64BEFA468413}" type="pres">
      <dgm:prSet presAssocID="{AE271036-02E5-4767-B047-9C1B5686FDC8}" presName="Name0" presStyleCnt="0">
        <dgm:presLayoutVars>
          <dgm:dir/>
          <dgm:animLvl val="lvl"/>
          <dgm:resizeHandles val="exact"/>
        </dgm:presLayoutVars>
      </dgm:prSet>
      <dgm:spPr/>
    </dgm:pt>
    <dgm:pt modelId="{84CF08CA-FB2A-1548-B43B-F836838E7886}" type="pres">
      <dgm:prSet presAssocID="{4EC800D6-526D-4DDC-862D-A13641D6DB19}" presName="boxAndChildren" presStyleCnt="0"/>
      <dgm:spPr/>
    </dgm:pt>
    <dgm:pt modelId="{DE5CD237-8DB3-1147-9206-EFDACD6BA1FE}" type="pres">
      <dgm:prSet presAssocID="{4EC800D6-526D-4DDC-862D-A13641D6DB19}" presName="parentTextBox" presStyleLbl="node1" presStyleIdx="0" presStyleCnt="2"/>
      <dgm:spPr/>
    </dgm:pt>
    <dgm:pt modelId="{FE23DA7E-DAFF-6549-BC0D-081BC0C77B88}" type="pres">
      <dgm:prSet presAssocID="{4EC800D6-526D-4DDC-862D-A13641D6DB19}" presName="entireBox" presStyleLbl="node1" presStyleIdx="0" presStyleCnt="2"/>
      <dgm:spPr/>
    </dgm:pt>
    <dgm:pt modelId="{21C31643-2149-2E41-982C-1A087801E0F8}" type="pres">
      <dgm:prSet presAssocID="{4EC800D6-526D-4DDC-862D-A13641D6DB19}" presName="descendantBox" presStyleCnt="0"/>
      <dgm:spPr/>
    </dgm:pt>
    <dgm:pt modelId="{4F3F7FFA-7F53-A446-9BA4-95B5E2E4C9B8}" type="pres">
      <dgm:prSet presAssocID="{8E7561B6-6BF8-4EC6-A014-6B076B86DA07}" presName="childTextBox" presStyleLbl="fgAccFollowNode1" presStyleIdx="0" presStyleCnt="4">
        <dgm:presLayoutVars>
          <dgm:bulletEnabled val="1"/>
        </dgm:presLayoutVars>
      </dgm:prSet>
      <dgm:spPr/>
    </dgm:pt>
    <dgm:pt modelId="{F1062A2D-0899-BA4F-991D-EAD593131A53}" type="pres">
      <dgm:prSet presAssocID="{B8B37B0D-8A0C-4D25-B8ED-4DCE1CB56B2B}" presName="childTextBox" presStyleLbl="fgAccFollowNode1" presStyleIdx="1" presStyleCnt="4">
        <dgm:presLayoutVars>
          <dgm:bulletEnabled val="1"/>
        </dgm:presLayoutVars>
      </dgm:prSet>
      <dgm:spPr/>
    </dgm:pt>
    <dgm:pt modelId="{9AA90A0F-5A86-9343-87DF-5609104A15C1}" type="pres">
      <dgm:prSet presAssocID="{C14565E9-4CDD-474C-881F-7126340A3154}" presName="childTextBox" presStyleLbl="fgAccFollowNode1" presStyleIdx="2" presStyleCnt="4">
        <dgm:presLayoutVars>
          <dgm:bulletEnabled val="1"/>
        </dgm:presLayoutVars>
      </dgm:prSet>
      <dgm:spPr/>
    </dgm:pt>
    <dgm:pt modelId="{959705D1-B4E5-3C47-90A1-B8F3EBD96F6A}" type="pres">
      <dgm:prSet presAssocID="{C9B6FEC8-253A-47DB-8084-00F2680D8C6B}" presName="childTextBox" presStyleLbl="fgAccFollowNode1" presStyleIdx="3" presStyleCnt="4">
        <dgm:presLayoutVars>
          <dgm:bulletEnabled val="1"/>
        </dgm:presLayoutVars>
      </dgm:prSet>
      <dgm:spPr/>
    </dgm:pt>
    <dgm:pt modelId="{AF67ABFD-9322-E549-8BDB-3BAAAA992F49}" type="pres">
      <dgm:prSet presAssocID="{44BB41FC-A094-45EE-AFB4-EBCAD557C43A}" presName="sp" presStyleCnt="0"/>
      <dgm:spPr/>
    </dgm:pt>
    <dgm:pt modelId="{F980072B-F5BE-A741-97FD-37D76B416FF2}" type="pres">
      <dgm:prSet presAssocID="{2C198B1A-4B6D-480F-BB54-2BD9AD44A117}" presName="arrowAndChildren" presStyleCnt="0"/>
      <dgm:spPr/>
    </dgm:pt>
    <dgm:pt modelId="{1334239F-1CE5-D648-BA83-5B1F079DE72B}" type="pres">
      <dgm:prSet presAssocID="{2C198B1A-4B6D-480F-BB54-2BD9AD44A117}" presName="parentTextArrow" presStyleLbl="node1" presStyleIdx="1" presStyleCnt="2"/>
      <dgm:spPr/>
    </dgm:pt>
  </dgm:ptLst>
  <dgm:cxnLst>
    <dgm:cxn modelId="{3436DC02-F6A1-4E97-8178-E34F84FB66F0}" srcId="{4EC800D6-526D-4DDC-862D-A13641D6DB19}" destId="{B8B37B0D-8A0C-4D25-B8ED-4DCE1CB56B2B}" srcOrd="1" destOrd="0" parTransId="{C686F22B-139C-41D9-8692-EAD1C3612092}" sibTransId="{8B50EBA6-8E8E-49D0-8F61-186ABC6FA1D7}"/>
    <dgm:cxn modelId="{9AA38931-90A0-B449-9C0E-EDBD4AAD22AA}" type="presOf" srcId="{AE271036-02E5-4767-B047-9C1B5686FDC8}" destId="{E9B15451-E4E3-B643-BF31-64BEFA468413}" srcOrd="0" destOrd="0" presId="urn:microsoft.com/office/officeart/2005/8/layout/process4"/>
    <dgm:cxn modelId="{2DCDCD34-0AD7-456C-B3AC-F8883EF483ED}" srcId="{AE271036-02E5-4767-B047-9C1B5686FDC8}" destId="{2C198B1A-4B6D-480F-BB54-2BD9AD44A117}" srcOrd="0" destOrd="0" parTransId="{4630C533-A4B7-4E43-9BB8-C7CBCC7A6F38}" sibTransId="{44BB41FC-A094-45EE-AFB4-EBCAD557C43A}"/>
    <dgm:cxn modelId="{EDF4EE39-8F8F-584D-B298-89F16EC82913}" type="presOf" srcId="{4EC800D6-526D-4DDC-862D-A13641D6DB19}" destId="{DE5CD237-8DB3-1147-9206-EFDACD6BA1FE}" srcOrd="0" destOrd="0" presId="urn:microsoft.com/office/officeart/2005/8/layout/process4"/>
    <dgm:cxn modelId="{0E696D53-D56B-8C4E-97D0-B92AD533F2C6}" type="presOf" srcId="{4EC800D6-526D-4DDC-862D-A13641D6DB19}" destId="{FE23DA7E-DAFF-6549-BC0D-081BC0C77B88}" srcOrd="1" destOrd="0" presId="urn:microsoft.com/office/officeart/2005/8/layout/process4"/>
    <dgm:cxn modelId="{E4A7D454-0267-0D49-9E5E-EF106ED17EFE}" type="presOf" srcId="{B8B37B0D-8A0C-4D25-B8ED-4DCE1CB56B2B}" destId="{F1062A2D-0899-BA4F-991D-EAD593131A53}" srcOrd="0" destOrd="0" presId="urn:microsoft.com/office/officeart/2005/8/layout/process4"/>
    <dgm:cxn modelId="{6E73195C-CF8D-4158-ABB8-071810520DC0}" srcId="{4EC800D6-526D-4DDC-862D-A13641D6DB19}" destId="{8E7561B6-6BF8-4EC6-A014-6B076B86DA07}" srcOrd="0" destOrd="0" parTransId="{9ADF8CFB-6C74-45A8-9D1A-540F1439B833}" sibTransId="{A380921F-CBC5-4424-80D3-416B6570A8B5}"/>
    <dgm:cxn modelId="{47CBBA75-2CCB-4485-A25E-6A6BDFD5FF69}" srcId="{4EC800D6-526D-4DDC-862D-A13641D6DB19}" destId="{C9B6FEC8-253A-47DB-8084-00F2680D8C6B}" srcOrd="3" destOrd="0" parTransId="{3E306715-FB21-42B8-A28A-35A120DDE8AA}" sibTransId="{1DA4193B-3F34-4CDA-B5A0-1EEA7D522D3C}"/>
    <dgm:cxn modelId="{9BE45AA5-FD1F-8C43-A772-3A086DE59A9F}" type="presOf" srcId="{2C198B1A-4B6D-480F-BB54-2BD9AD44A117}" destId="{1334239F-1CE5-D648-BA83-5B1F079DE72B}" srcOrd="0" destOrd="0" presId="urn:microsoft.com/office/officeart/2005/8/layout/process4"/>
    <dgm:cxn modelId="{95CB5DAD-38B9-47E7-9C8B-70B29E46FEC1}" srcId="{AE271036-02E5-4767-B047-9C1B5686FDC8}" destId="{4EC800D6-526D-4DDC-862D-A13641D6DB19}" srcOrd="1" destOrd="0" parTransId="{BFC361E5-BD6A-42BD-AEB7-86A87E217FBE}" sibTransId="{22775565-44E6-42A5-9096-6A2AC96D8641}"/>
    <dgm:cxn modelId="{2E09D2C3-750A-4ACD-A9CB-33375AE6E37E}" srcId="{4EC800D6-526D-4DDC-862D-A13641D6DB19}" destId="{C14565E9-4CDD-474C-881F-7126340A3154}" srcOrd="2" destOrd="0" parTransId="{F9E49787-4C83-48E3-817C-80771729C9C8}" sibTransId="{E7A071C1-9C68-424F-BF07-645AD1E0CC23}"/>
    <dgm:cxn modelId="{95B7EDDF-13D8-D149-9C30-780C934A039F}" type="presOf" srcId="{C9B6FEC8-253A-47DB-8084-00F2680D8C6B}" destId="{959705D1-B4E5-3C47-90A1-B8F3EBD96F6A}" srcOrd="0" destOrd="0" presId="urn:microsoft.com/office/officeart/2005/8/layout/process4"/>
    <dgm:cxn modelId="{B41A07EC-3D2E-C340-9E51-034B0BD9F650}" type="presOf" srcId="{C14565E9-4CDD-474C-881F-7126340A3154}" destId="{9AA90A0F-5A86-9343-87DF-5609104A15C1}" srcOrd="0" destOrd="0" presId="urn:microsoft.com/office/officeart/2005/8/layout/process4"/>
    <dgm:cxn modelId="{C6CAE6FA-A96E-264B-89BB-426E19290176}" type="presOf" srcId="{8E7561B6-6BF8-4EC6-A014-6B076B86DA07}" destId="{4F3F7FFA-7F53-A446-9BA4-95B5E2E4C9B8}" srcOrd="0" destOrd="0" presId="urn:microsoft.com/office/officeart/2005/8/layout/process4"/>
    <dgm:cxn modelId="{8C3578CE-4C2D-7C4E-9113-3A4751BB62CA}" type="presParOf" srcId="{E9B15451-E4E3-B643-BF31-64BEFA468413}" destId="{84CF08CA-FB2A-1548-B43B-F836838E7886}" srcOrd="0" destOrd="0" presId="urn:microsoft.com/office/officeart/2005/8/layout/process4"/>
    <dgm:cxn modelId="{5A4047B4-5B69-734C-A49D-CAA5B4BD4D84}" type="presParOf" srcId="{84CF08CA-FB2A-1548-B43B-F836838E7886}" destId="{DE5CD237-8DB3-1147-9206-EFDACD6BA1FE}" srcOrd="0" destOrd="0" presId="urn:microsoft.com/office/officeart/2005/8/layout/process4"/>
    <dgm:cxn modelId="{8E64307D-D019-364E-8407-7FF78B9F015D}" type="presParOf" srcId="{84CF08CA-FB2A-1548-B43B-F836838E7886}" destId="{FE23DA7E-DAFF-6549-BC0D-081BC0C77B88}" srcOrd="1" destOrd="0" presId="urn:microsoft.com/office/officeart/2005/8/layout/process4"/>
    <dgm:cxn modelId="{86FD6A8D-B55D-0945-82D6-B054C539CDFE}" type="presParOf" srcId="{84CF08CA-FB2A-1548-B43B-F836838E7886}" destId="{21C31643-2149-2E41-982C-1A087801E0F8}" srcOrd="2" destOrd="0" presId="urn:microsoft.com/office/officeart/2005/8/layout/process4"/>
    <dgm:cxn modelId="{E8C83385-68BB-B64B-AF58-EBC66CE78716}" type="presParOf" srcId="{21C31643-2149-2E41-982C-1A087801E0F8}" destId="{4F3F7FFA-7F53-A446-9BA4-95B5E2E4C9B8}" srcOrd="0" destOrd="0" presId="urn:microsoft.com/office/officeart/2005/8/layout/process4"/>
    <dgm:cxn modelId="{AED7C594-6A2C-274B-B99D-8A80B84CFD69}" type="presParOf" srcId="{21C31643-2149-2E41-982C-1A087801E0F8}" destId="{F1062A2D-0899-BA4F-991D-EAD593131A53}" srcOrd="1" destOrd="0" presId="urn:microsoft.com/office/officeart/2005/8/layout/process4"/>
    <dgm:cxn modelId="{6B694E33-C01C-9E40-BD96-35102BCB9599}" type="presParOf" srcId="{21C31643-2149-2E41-982C-1A087801E0F8}" destId="{9AA90A0F-5A86-9343-87DF-5609104A15C1}" srcOrd="2" destOrd="0" presId="urn:microsoft.com/office/officeart/2005/8/layout/process4"/>
    <dgm:cxn modelId="{A4687B1B-7C80-D344-BD6C-0EE875614BAE}" type="presParOf" srcId="{21C31643-2149-2E41-982C-1A087801E0F8}" destId="{959705D1-B4E5-3C47-90A1-B8F3EBD96F6A}" srcOrd="3" destOrd="0" presId="urn:microsoft.com/office/officeart/2005/8/layout/process4"/>
    <dgm:cxn modelId="{04DAA82A-169B-7444-BA83-5AFF704B4789}" type="presParOf" srcId="{E9B15451-E4E3-B643-BF31-64BEFA468413}" destId="{AF67ABFD-9322-E549-8BDB-3BAAAA992F49}" srcOrd="1" destOrd="0" presId="urn:microsoft.com/office/officeart/2005/8/layout/process4"/>
    <dgm:cxn modelId="{BA6F2033-3CF0-DE46-9CB9-AFD3534B5D94}" type="presParOf" srcId="{E9B15451-E4E3-B643-BF31-64BEFA468413}" destId="{F980072B-F5BE-A741-97FD-37D76B416FF2}" srcOrd="2" destOrd="0" presId="urn:microsoft.com/office/officeart/2005/8/layout/process4"/>
    <dgm:cxn modelId="{2A51A229-9788-7345-BDB4-E86F1240BEFC}" type="presParOf" srcId="{F980072B-F5BE-A741-97FD-37D76B416FF2}" destId="{1334239F-1CE5-D648-BA83-5B1F079DE72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DE101E-A60D-4C9F-A008-222357E9D18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452A08-853C-4E24-BA4F-73D4C5757D8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 dirty="0"/>
            <a:t>Please share your perspectives on our "East Palo Alto Talks" online community survey</a:t>
          </a:r>
          <a:endParaRPr lang="en-US" dirty="0"/>
        </a:p>
      </dgm:t>
    </dgm:pt>
    <dgm:pt modelId="{607D87AE-E2AA-4C7F-B9BD-C12FAD8BC222}" type="parTrans" cxnId="{753C5599-94DC-4336-AEFD-44B6CE9C6556}">
      <dgm:prSet/>
      <dgm:spPr/>
      <dgm:t>
        <a:bodyPr/>
        <a:lstStyle/>
        <a:p>
          <a:endParaRPr lang="en-US"/>
        </a:p>
      </dgm:t>
    </dgm:pt>
    <dgm:pt modelId="{C7E89A44-C41E-4BEA-AB78-CDFEFC429543}" type="sibTrans" cxnId="{753C5599-94DC-4336-AEFD-44B6CE9C6556}">
      <dgm:prSet/>
      <dgm:spPr/>
      <dgm:t>
        <a:bodyPr/>
        <a:lstStyle/>
        <a:p>
          <a:endParaRPr lang="en-US"/>
        </a:p>
      </dgm:t>
    </dgm:pt>
    <dgm:pt modelId="{DC265A23-0A1B-4957-948C-6075A33F1B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 dirty="0"/>
            <a:t>&lt;</a:t>
          </a:r>
          <a:r>
            <a:rPr lang="en-US" b="1" i="1" dirty="0">
              <a:highlight>
                <a:srgbClr val="FFFF00"/>
              </a:highlight>
            </a:rPr>
            <a:t>link survey/QR Code&gt;</a:t>
          </a:r>
          <a:endParaRPr lang="en-US" dirty="0">
            <a:highlight>
              <a:srgbClr val="FFFF00"/>
            </a:highlight>
          </a:endParaRPr>
        </a:p>
      </dgm:t>
    </dgm:pt>
    <dgm:pt modelId="{E3F7286A-F2E3-4F84-B948-FEED7E445E7D}" type="parTrans" cxnId="{21E94DF0-4759-44AB-8E75-78B9DAA36D6F}">
      <dgm:prSet/>
      <dgm:spPr/>
      <dgm:t>
        <a:bodyPr/>
        <a:lstStyle/>
        <a:p>
          <a:endParaRPr lang="en-US"/>
        </a:p>
      </dgm:t>
    </dgm:pt>
    <dgm:pt modelId="{445B0221-58A8-475B-A78D-4465629D5AD1}" type="sibTrans" cxnId="{21E94DF0-4759-44AB-8E75-78B9DAA36D6F}">
      <dgm:prSet/>
      <dgm:spPr/>
      <dgm:t>
        <a:bodyPr/>
        <a:lstStyle/>
        <a:p>
          <a:endParaRPr lang="en-US"/>
        </a:p>
      </dgm:t>
    </dgm:pt>
    <dgm:pt modelId="{3C36526B-F136-4A68-AF30-3F2BB7D3D09F}" type="pres">
      <dgm:prSet presAssocID="{D3DE101E-A60D-4C9F-A008-222357E9D18B}" presName="root" presStyleCnt="0">
        <dgm:presLayoutVars>
          <dgm:dir/>
          <dgm:resizeHandles val="exact"/>
        </dgm:presLayoutVars>
      </dgm:prSet>
      <dgm:spPr/>
    </dgm:pt>
    <dgm:pt modelId="{E0F832F8-3BDA-4807-AC50-CB11F0322858}" type="pres">
      <dgm:prSet presAssocID="{BF452A08-853C-4E24-BA4F-73D4C5757D81}" presName="compNode" presStyleCnt="0"/>
      <dgm:spPr/>
    </dgm:pt>
    <dgm:pt modelId="{3FC4D54E-267C-4E8D-A409-420B73AAF5B6}" type="pres">
      <dgm:prSet presAssocID="{BF452A08-853C-4E24-BA4F-73D4C5757D81}" presName="iconBgRect" presStyleLbl="bgShp" presStyleIdx="0" presStyleCnt="2"/>
      <dgm:spPr/>
    </dgm:pt>
    <dgm:pt modelId="{F47629E4-98E6-45DF-BD19-31DB88623DFD}" type="pres">
      <dgm:prSet presAssocID="{BF452A08-853C-4E24-BA4F-73D4C5757D8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D51761AF-4889-4FCB-9E77-D4E26929A724}" type="pres">
      <dgm:prSet presAssocID="{BF452A08-853C-4E24-BA4F-73D4C5757D81}" presName="spaceRect" presStyleCnt="0"/>
      <dgm:spPr/>
    </dgm:pt>
    <dgm:pt modelId="{506EC35F-C468-43FA-BE97-F7A82DA64151}" type="pres">
      <dgm:prSet presAssocID="{BF452A08-853C-4E24-BA4F-73D4C5757D81}" presName="textRect" presStyleLbl="revTx" presStyleIdx="0" presStyleCnt="2">
        <dgm:presLayoutVars>
          <dgm:chMax val="1"/>
          <dgm:chPref val="1"/>
        </dgm:presLayoutVars>
      </dgm:prSet>
      <dgm:spPr/>
    </dgm:pt>
    <dgm:pt modelId="{CD4E8D86-C644-4F08-B82C-3426C8D40B08}" type="pres">
      <dgm:prSet presAssocID="{C7E89A44-C41E-4BEA-AB78-CDFEFC429543}" presName="sibTrans" presStyleCnt="0"/>
      <dgm:spPr/>
    </dgm:pt>
    <dgm:pt modelId="{11F01E3B-1270-4475-8579-6F2876E9F10B}" type="pres">
      <dgm:prSet presAssocID="{DC265A23-0A1B-4957-948C-6075A33F1B85}" presName="compNode" presStyleCnt="0"/>
      <dgm:spPr/>
    </dgm:pt>
    <dgm:pt modelId="{A1F15C28-665A-423F-B529-9CF3468EF101}" type="pres">
      <dgm:prSet presAssocID="{DC265A23-0A1B-4957-948C-6075A33F1B85}" presName="iconBgRect" presStyleLbl="bgShp" presStyleIdx="1" presStyleCnt="2"/>
      <dgm:spPr/>
    </dgm:pt>
    <dgm:pt modelId="{E8B96913-5587-4AC6-BB91-AF19506883D0}" type="pres">
      <dgm:prSet presAssocID="{DC265A23-0A1B-4957-948C-6075A33F1B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code"/>
        </a:ext>
      </dgm:extLst>
    </dgm:pt>
    <dgm:pt modelId="{361E0248-9EE0-4C13-B82C-7BB36E97AE8F}" type="pres">
      <dgm:prSet presAssocID="{DC265A23-0A1B-4957-948C-6075A33F1B85}" presName="spaceRect" presStyleCnt="0"/>
      <dgm:spPr/>
    </dgm:pt>
    <dgm:pt modelId="{2BEE6D7F-A652-4ED2-82DA-A5E0D7EB751D}" type="pres">
      <dgm:prSet presAssocID="{DC265A23-0A1B-4957-948C-6075A33F1B8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741D988-6DFA-4C08-94F6-5654A08882BE}" type="presOf" srcId="{DC265A23-0A1B-4957-948C-6075A33F1B85}" destId="{2BEE6D7F-A652-4ED2-82DA-A5E0D7EB751D}" srcOrd="0" destOrd="0" presId="urn:microsoft.com/office/officeart/2018/5/layout/IconCircleLabelList"/>
    <dgm:cxn modelId="{97A1448F-ABC0-465F-BE82-5F6B4A54B296}" type="presOf" srcId="{D3DE101E-A60D-4C9F-A008-222357E9D18B}" destId="{3C36526B-F136-4A68-AF30-3F2BB7D3D09F}" srcOrd="0" destOrd="0" presId="urn:microsoft.com/office/officeart/2018/5/layout/IconCircleLabelList"/>
    <dgm:cxn modelId="{D91CA391-D9CA-489A-AF95-7486B7495D2B}" type="presOf" srcId="{BF452A08-853C-4E24-BA4F-73D4C5757D81}" destId="{506EC35F-C468-43FA-BE97-F7A82DA64151}" srcOrd="0" destOrd="0" presId="urn:microsoft.com/office/officeart/2018/5/layout/IconCircleLabelList"/>
    <dgm:cxn modelId="{753C5599-94DC-4336-AEFD-44B6CE9C6556}" srcId="{D3DE101E-A60D-4C9F-A008-222357E9D18B}" destId="{BF452A08-853C-4E24-BA4F-73D4C5757D81}" srcOrd="0" destOrd="0" parTransId="{607D87AE-E2AA-4C7F-B9BD-C12FAD8BC222}" sibTransId="{C7E89A44-C41E-4BEA-AB78-CDFEFC429543}"/>
    <dgm:cxn modelId="{21E94DF0-4759-44AB-8E75-78B9DAA36D6F}" srcId="{D3DE101E-A60D-4C9F-A008-222357E9D18B}" destId="{DC265A23-0A1B-4957-948C-6075A33F1B85}" srcOrd="1" destOrd="0" parTransId="{E3F7286A-F2E3-4F84-B948-FEED7E445E7D}" sibTransId="{445B0221-58A8-475B-A78D-4465629D5AD1}"/>
    <dgm:cxn modelId="{174E3197-D120-4889-B58F-88FCE91343C4}" type="presParOf" srcId="{3C36526B-F136-4A68-AF30-3F2BB7D3D09F}" destId="{E0F832F8-3BDA-4807-AC50-CB11F0322858}" srcOrd="0" destOrd="0" presId="urn:microsoft.com/office/officeart/2018/5/layout/IconCircleLabelList"/>
    <dgm:cxn modelId="{170DE3FA-3079-4605-BE0A-3560D2BA9831}" type="presParOf" srcId="{E0F832F8-3BDA-4807-AC50-CB11F0322858}" destId="{3FC4D54E-267C-4E8D-A409-420B73AAF5B6}" srcOrd="0" destOrd="0" presId="urn:microsoft.com/office/officeart/2018/5/layout/IconCircleLabelList"/>
    <dgm:cxn modelId="{A2C5093C-9438-4839-9AC9-5B0885F1053F}" type="presParOf" srcId="{E0F832F8-3BDA-4807-AC50-CB11F0322858}" destId="{F47629E4-98E6-45DF-BD19-31DB88623DFD}" srcOrd="1" destOrd="0" presId="urn:microsoft.com/office/officeart/2018/5/layout/IconCircleLabelList"/>
    <dgm:cxn modelId="{91E7602E-3848-4761-A390-7F6E09335505}" type="presParOf" srcId="{E0F832F8-3BDA-4807-AC50-CB11F0322858}" destId="{D51761AF-4889-4FCB-9E77-D4E26929A724}" srcOrd="2" destOrd="0" presId="urn:microsoft.com/office/officeart/2018/5/layout/IconCircleLabelList"/>
    <dgm:cxn modelId="{7DB18334-4DAB-42D2-A5D3-9BEC33956ADE}" type="presParOf" srcId="{E0F832F8-3BDA-4807-AC50-CB11F0322858}" destId="{506EC35F-C468-43FA-BE97-F7A82DA64151}" srcOrd="3" destOrd="0" presId="urn:microsoft.com/office/officeart/2018/5/layout/IconCircleLabelList"/>
    <dgm:cxn modelId="{80E10209-CD92-40B6-A007-F9E406F4D79D}" type="presParOf" srcId="{3C36526B-F136-4A68-AF30-3F2BB7D3D09F}" destId="{CD4E8D86-C644-4F08-B82C-3426C8D40B08}" srcOrd="1" destOrd="0" presId="urn:microsoft.com/office/officeart/2018/5/layout/IconCircleLabelList"/>
    <dgm:cxn modelId="{976AA4C6-7BF5-4DF5-9A6F-F029A98C7140}" type="presParOf" srcId="{3C36526B-F136-4A68-AF30-3F2BB7D3D09F}" destId="{11F01E3B-1270-4475-8579-6F2876E9F10B}" srcOrd="2" destOrd="0" presId="urn:microsoft.com/office/officeart/2018/5/layout/IconCircleLabelList"/>
    <dgm:cxn modelId="{FB8F5D08-B4D5-4171-9C5C-77CA9F305EEF}" type="presParOf" srcId="{11F01E3B-1270-4475-8579-6F2876E9F10B}" destId="{A1F15C28-665A-423F-B529-9CF3468EF101}" srcOrd="0" destOrd="0" presId="urn:microsoft.com/office/officeart/2018/5/layout/IconCircleLabelList"/>
    <dgm:cxn modelId="{C8473DC2-3A98-4528-94AD-D6E97D2F7684}" type="presParOf" srcId="{11F01E3B-1270-4475-8579-6F2876E9F10B}" destId="{E8B96913-5587-4AC6-BB91-AF19506883D0}" srcOrd="1" destOrd="0" presId="urn:microsoft.com/office/officeart/2018/5/layout/IconCircleLabelList"/>
    <dgm:cxn modelId="{AF147EBF-CC8F-45DF-AC9E-CB6FAE770EB0}" type="presParOf" srcId="{11F01E3B-1270-4475-8579-6F2876E9F10B}" destId="{361E0248-9EE0-4C13-B82C-7BB36E97AE8F}" srcOrd="2" destOrd="0" presId="urn:microsoft.com/office/officeart/2018/5/layout/IconCircleLabelList"/>
    <dgm:cxn modelId="{0851BE6F-D198-4F9E-A8B0-CE17BF9A4475}" type="presParOf" srcId="{11F01E3B-1270-4475-8579-6F2876E9F10B}" destId="{2BEE6D7F-A652-4ED2-82DA-A5E0D7EB751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48468-343F-D342-8E0D-67C5257EE979}">
      <dsp:nvSpPr>
        <dsp:cNvPr id="0" name=""/>
        <dsp:cNvSpPr/>
      </dsp:nvSpPr>
      <dsp:spPr>
        <a:xfrm>
          <a:off x="911" y="915698"/>
          <a:ext cx="3552946" cy="21317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East Palo Alto library has not been significantly renovated in 40 years.</a:t>
          </a:r>
        </a:p>
      </dsp:txBody>
      <dsp:txXfrm>
        <a:off x="911" y="915698"/>
        <a:ext cx="3552946" cy="2131767"/>
      </dsp:txXfrm>
    </dsp:sp>
    <dsp:sp modelId="{2C96DD7A-4BE8-3243-B9A8-058D9B97B5EE}">
      <dsp:nvSpPr>
        <dsp:cNvPr id="0" name=""/>
        <dsp:cNvSpPr/>
      </dsp:nvSpPr>
      <dsp:spPr>
        <a:xfrm>
          <a:off x="3909151" y="915698"/>
          <a:ext cx="3552946" cy="21317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Other City buildings have leaky roofs, faulty heating and cooling systems and outdated electrical wiring. </a:t>
          </a:r>
        </a:p>
      </dsp:txBody>
      <dsp:txXfrm>
        <a:off x="3909151" y="915698"/>
        <a:ext cx="3552946" cy="2131767"/>
      </dsp:txXfrm>
    </dsp:sp>
    <dsp:sp modelId="{65A8AF45-4C9D-964F-BE7F-467DAC41ADFF}">
      <dsp:nvSpPr>
        <dsp:cNvPr id="0" name=""/>
        <dsp:cNvSpPr/>
      </dsp:nvSpPr>
      <dsp:spPr>
        <a:xfrm>
          <a:off x="911" y="3402760"/>
          <a:ext cx="3552946" cy="21317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Our library is run-down, deteriorating and overcrowded with wait lists for literacy and children’s programming due to lack of space. </a:t>
          </a:r>
        </a:p>
      </dsp:txBody>
      <dsp:txXfrm>
        <a:off x="911" y="3402760"/>
        <a:ext cx="3552946" cy="2131767"/>
      </dsp:txXfrm>
    </dsp:sp>
    <dsp:sp modelId="{6BC5666B-04F3-A541-8F3B-FD7BD056146E}">
      <dsp:nvSpPr>
        <dsp:cNvPr id="0" name=""/>
        <dsp:cNvSpPr/>
      </dsp:nvSpPr>
      <dsp:spPr>
        <a:xfrm>
          <a:off x="3909151" y="3402760"/>
          <a:ext cx="3552946" cy="21317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City’s vision is for a modern library with up-to-date technology, hands on learning and maker spaces, and dedicated areas for children and teens so they have somewhere safe to go after school and in the summer.</a:t>
          </a:r>
        </a:p>
      </dsp:txBody>
      <dsp:txXfrm>
        <a:off x="3909151" y="3402760"/>
        <a:ext cx="3552946" cy="2131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3DA7E-DAFF-6549-BC0D-081BC0C77B88}">
      <dsp:nvSpPr>
        <dsp:cNvPr id="0" name=""/>
        <dsp:cNvSpPr/>
      </dsp:nvSpPr>
      <dsp:spPr>
        <a:xfrm>
          <a:off x="0" y="2470633"/>
          <a:ext cx="9618133" cy="16210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By creating the East Palo Alto Civic Center, we can:</a:t>
          </a:r>
        </a:p>
      </dsp:txBody>
      <dsp:txXfrm>
        <a:off x="0" y="2470633"/>
        <a:ext cx="9618133" cy="875341"/>
      </dsp:txXfrm>
    </dsp:sp>
    <dsp:sp modelId="{4F3F7FFA-7F53-A446-9BA4-95B5E2E4C9B8}">
      <dsp:nvSpPr>
        <dsp:cNvPr id="0" name=""/>
        <dsp:cNvSpPr/>
      </dsp:nvSpPr>
      <dsp:spPr>
        <a:xfrm>
          <a:off x="0" y="3313554"/>
          <a:ext cx="2404533" cy="7456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Strengthen self-determination</a:t>
          </a:r>
        </a:p>
      </dsp:txBody>
      <dsp:txXfrm>
        <a:off x="0" y="3313554"/>
        <a:ext cx="2404533" cy="745661"/>
      </dsp:txXfrm>
    </dsp:sp>
    <dsp:sp modelId="{F1062A2D-0899-BA4F-991D-EAD593131A53}">
      <dsp:nvSpPr>
        <dsp:cNvPr id="0" name=""/>
        <dsp:cNvSpPr/>
      </dsp:nvSpPr>
      <dsp:spPr>
        <a:xfrm>
          <a:off x="2404533" y="3313554"/>
          <a:ext cx="2404533" cy="745661"/>
        </a:xfrm>
        <a:prstGeom prst="rect">
          <a:avLst/>
        </a:prstGeom>
        <a:solidFill>
          <a:schemeClr val="accent2">
            <a:tint val="40000"/>
            <a:alpha val="90000"/>
            <a:hueOff val="87622"/>
            <a:satOff val="-14549"/>
            <a:lumOff val="-85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87622"/>
              <a:satOff val="-14549"/>
              <a:lumOff val="-8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Maintain local control over our future</a:t>
          </a:r>
        </a:p>
      </dsp:txBody>
      <dsp:txXfrm>
        <a:off x="2404533" y="3313554"/>
        <a:ext cx="2404533" cy="745661"/>
      </dsp:txXfrm>
    </dsp:sp>
    <dsp:sp modelId="{9AA90A0F-5A86-9343-87DF-5609104A15C1}">
      <dsp:nvSpPr>
        <dsp:cNvPr id="0" name=""/>
        <dsp:cNvSpPr/>
      </dsp:nvSpPr>
      <dsp:spPr>
        <a:xfrm>
          <a:off x="4809066" y="3313554"/>
          <a:ext cx="2404533" cy="745661"/>
        </a:xfrm>
        <a:prstGeom prst="rect">
          <a:avLst/>
        </a:prstGeom>
        <a:solidFill>
          <a:schemeClr val="accent2">
            <a:tint val="40000"/>
            <a:alpha val="90000"/>
            <a:hueOff val="175245"/>
            <a:satOff val="-29098"/>
            <a:lumOff val="-171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75245"/>
              <a:satOff val="-29098"/>
              <a:lumOff val="-1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Deepen connection within the community</a:t>
          </a:r>
        </a:p>
      </dsp:txBody>
      <dsp:txXfrm>
        <a:off x="4809066" y="3313554"/>
        <a:ext cx="2404533" cy="745661"/>
      </dsp:txXfrm>
    </dsp:sp>
    <dsp:sp modelId="{959705D1-B4E5-3C47-90A1-B8F3EBD96F6A}">
      <dsp:nvSpPr>
        <dsp:cNvPr id="0" name=""/>
        <dsp:cNvSpPr/>
      </dsp:nvSpPr>
      <dsp:spPr>
        <a:xfrm>
          <a:off x="7213599" y="3313554"/>
          <a:ext cx="2404533" cy="745661"/>
        </a:xfrm>
        <a:prstGeom prst="rect">
          <a:avLst/>
        </a:prstGeom>
        <a:solidFill>
          <a:schemeClr val="accent2">
            <a:tint val="40000"/>
            <a:alpha val="90000"/>
            <a:hueOff val="262867"/>
            <a:satOff val="-43647"/>
            <a:lumOff val="-256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262867"/>
              <a:satOff val="-43647"/>
              <a:lumOff val="-25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Reduce reliance on outside agencies </a:t>
          </a:r>
        </a:p>
      </dsp:txBody>
      <dsp:txXfrm>
        <a:off x="7213599" y="3313554"/>
        <a:ext cx="2404533" cy="745661"/>
      </dsp:txXfrm>
    </dsp:sp>
    <dsp:sp modelId="{1334239F-1CE5-D648-BA83-5B1F079DE72B}">
      <dsp:nvSpPr>
        <dsp:cNvPr id="0" name=""/>
        <dsp:cNvSpPr/>
      </dsp:nvSpPr>
      <dsp:spPr>
        <a:xfrm rot="10800000">
          <a:off x="0" y="1845"/>
          <a:ext cx="9618133" cy="2493102"/>
        </a:xfrm>
        <a:prstGeom prst="upArrowCallout">
          <a:avLst/>
        </a:prstGeom>
        <a:solidFill>
          <a:schemeClr val="accent2">
            <a:hueOff val="35353"/>
            <a:satOff val="-34487"/>
            <a:lumOff val="-176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East Palo Alto was incorporated as its own city in the 1980s — yet we still do not have our own community center, police station, or library facility designed to meet today’s needs.</a:t>
          </a:r>
        </a:p>
      </dsp:txBody>
      <dsp:txXfrm rot="10800000">
        <a:off x="0" y="1845"/>
        <a:ext cx="9618133" cy="1619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4D54E-267C-4E8D-A409-420B73AAF5B6}">
      <dsp:nvSpPr>
        <dsp:cNvPr id="0" name=""/>
        <dsp:cNvSpPr/>
      </dsp:nvSpPr>
      <dsp:spPr>
        <a:xfrm>
          <a:off x="1085334" y="140386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629E4-98E6-45DF-BD19-31DB88623DFD}">
      <dsp:nvSpPr>
        <dsp:cNvPr id="0" name=""/>
        <dsp:cNvSpPr/>
      </dsp:nvSpPr>
      <dsp:spPr>
        <a:xfrm>
          <a:off x="1553334" y="608386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EC35F-C468-43FA-BE97-F7A82DA64151}">
      <dsp:nvSpPr>
        <dsp:cNvPr id="0" name=""/>
        <dsp:cNvSpPr/>
      </dsp:nvSpPr>
      <dsp:spPr>
        <a:xfrm>
          <a:off x="383334" y="302038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i="1" kern="1200" dirty="0"/>
            <a:t>Please share your perspectives on our "East Palo Alto Talks" online community survey</a:t>
          </a:r>
          <a:endParaRPr lang="en-US" sz="1600" kern="1200" dirty="0"/>
        </a:p>
      </dsp:txBody>
      <dsp:txXfrm>
        <a:off x="383334" y="3020386"/>
        <a:ext cx="3600000" cy="720000"/>
      </dsp:txXfrm>
    </dsp:sp>
    <dsp:sp modelId="{A1F15C28-665A-423F-B529-9CF3468EF101}">
      <dsp:nvSpPr>
        <dsp:cNvPr id="0" name=""/>
        <dsp:cNvSpPr/>
      </dsp:nvSpPr>
      <dsp:spPr>
        <a:xfrm>
          <a:off x="5315334" y="140386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96913-5587-4AC6-BB91-AF19506883D0}">
      <dsp:nvSpPr>
        <dsp:cNvPr id="0" name=""/>
        <dsp:cNvSpPr/>
      </dsp:nvSpPr>
      <dsp:spPr>
        <a:xfrm>
          <a:off x="5783334" y="608386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E6D7F-A652-4ED2-82DA-A5E0D7EB751D}">
      <dsp:nvSpPr>
        <dsp:cNvPr id="0" name=""/>
        <dsp:cNvSpPr/>
      </dsp:nvSpPr>
      <dsp:spPr>
        <a:xfrm>
          <a:off x="4613334" y="302038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i="1" kern="1200" dirty="0"/>
            <a:t>&lt;</a:t>
          </a:r>
          <a:r>
            <a:rPr lang="en-US" sz="1600" b="1" i="1" kern="1200" dirty="0">
              <a:highlight>
                <a:srgbClr val="FFFF00"/>
              </a:highlight>
            </a:rPr>
            <a:t>link survey/QR Code&gt;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4613334" y="3020386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/>
              <a:t>3/12/26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/>
              <a:t>3/12/26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peech-bubbles-conversation-black-310399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hse.ca/emergency-response-planning-for-low-visibility-weather-conditions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ww.flickr.com/photos/artbystevejohnson/630767287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148123/premium-photo-image-boys-bubble-bubble-wand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next to a body of water&#10;&#10;AI-generated content may be incorrect.">
            <a:extLst>
              <a:ext uri="{FF2B5EF4-FFF2-40B4-BE49-F238E27FC236}">
                <a16:creationId xmlns:a16="http://schemas.microsoft.com/office/drawing/2014/main" id="{B0D4D0F3-C75F-AFFA-A932-6C265BF4D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90" t="9091" r="2310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02ECD-6042-C125-7C38-98643A3FC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26" y="464534"/>
            <a:ext cx="4088190" cy="236909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East Palo Alto Talks 2026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F2451-582A-2DCC-63B0-F9F777475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005" y="3285110"/>
            <a:ext cx="4079721" cy="1096901"/>
          </a:xfrm>
        </p:spPr>
        <p:txBody>
          <a:bodyPr>
            <a:normAutofit/>
          </a:bodyPr>
          <a:lstStyle/>
          <a:p>
            <a:r>
              <a:rPr lang="en-US" sz="2400" b="1" i="1" dirty="0"/>
              <a:t>Our City, Our Future, </a:t>
            </a:r>
          </a:p>
          <a:p>
            <a:r>
              <a:rPr lang="en-US" sz="2400" b="1" i="1" dirty="0"/>
              <a:t>Our East Palo Alto</a:t>
            </a:r>
            <a:endParaRPr lang="en-US" sz="24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5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3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D5CCBB3E-FA86-AEF9-B13A-2BD56DE9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34" y="4596714"/>
            <a:ext cx="1956486" cy="195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627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72C47-C610-5BF3-1281-B6581C3F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02305"/>
            <a:ext cx="3749061" cy="1508469"/>
          </a:xfrm>
        </p:spPr>
        <p:txBody>
          <a:bodyPr anchor="ctr">
            <a:normAutofit/>
          </a:bodyPr>
          <a:lstStyle/>
          <a:p>
            <a:r>
              <a:rPr lang="en-US" sz="3400" b="1" dirty="0">
                <a:solidFill>
                  <a:srgbClr val="002060"/>
                </a:solidFill>
                <a:latin typeface="Trebuchet MS" panose="020B0703020202090204" pitchFamily="34" charset="0"/>
                <a:ea typeface="Palatino" pitchFamily="2" charset="77"/>
              </a:rPr>
              <a:t>We are Listening!</a:t>
            </a:r>
            <a:br>
              <a:rPr lang="en-US" sz="3400" b="1" dirty="0">
                <a:solidFill>
                  <a:srgbClr val="002060"/>
                </a:solidFill>
                <a:latin typeface="Trebuchet MS" panose="020B0703020202090204" pitchFamily="34" charset="0"/>
                <a:ea typeface="Palatino" pitchFamily="2" charset="77"/>
              </a:rPr>
            </a:br>
            <a:endParaRPr lang="en-US" sz="3400" b="1" dirty="0">
              <a:solidFill>
                <a:srgbClr val="002060"/>
              </a:solidFill>
              <a:latin typeface="Trebuchet MS" panose="020B0703020202090204" pitchFamily="34" charset="0"/>
              <a:ea typeface="Palatino" pitchFamily="2" charset="77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24CF-AFE0-D107-F9BE-78E328C90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73" y="1878228"/>
            <a:ext cx="3733422" cy="3922680"/>
          </a:xfrm>
        </p:spPr>
        <p:txBody>
          <a:bodyPr>
            <a:noAutofit/>
          </a:bodyPr>
          <a:lstStyle/>
          <a:p>
            <a:r>
              <a:rPr lang="en-US" sz="2200" dirty="0"/>
              <a:t>We are excited to launch EPA Talks once again to discuss the issues that matter most in our City.</a:t>
            </a:r>
          </a:p>
          <a:p>
            <a:endParaRPr lang="en-US" sz="2200" dirty="0"/>
          </a:p>
          <a:p>
            <a:r>
              <a:rPr lang="en-US" sz="2200" dirty="0"/>
              <a:t>As always, your voice matters and </a:t>
            </a:r>
            <a:r>
              <a:rPr lang="en-US" sz="2200" b="1" dirty="0"/>
              <a:t>we want to hear from you!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867" y="6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:a16="http://schemas.microsoft.com/office/drawing/2014/main" id="{5C150C08-A6D2-7D0A-4899-12718A2D7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2" r="-2" b="7844"/>
          <a:stretch/>
        </p:blipFill>
        <p:spPr>
          <a:xfrm>
            <a:off x="7691718" y="2374096"/>
            <a:ext cx="3994005" cy="3457501"/>
          </a:xfrm>
          <a:prstGeom prst="rect">
            <a:avLst/>
          </a:prstGeom>
        </p:spPr>
      </p:pic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5C31C072-6812-3955-7120-39962C99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6" y="5177484"/>
            <a:ext cx="1472707" cy="14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59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323D5-B11C-A6A7-556E-F5B266D0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sz="5500" b="1" dirty="0">
                <a:solidFill>
                  <a:srgbClr val="FFFFFF"/>
                </a:solidFill>
              </a:rPr>
              <a:t>What is EPA Talks?</a:t>
            </a:r>
          </a:p>
        </p:txBody>
      </p:sp>
      <p:pic>
        <p:nvPicPr>
          <p:cNvPr id="5" name="Picture 4" descr="A black and white image of a speech bubble&#10;&#10;Description automatically generated">
            <a:extLst>
              <a:ext uri="{FF2B5EF4-FFF2-40B4-BE49-F238E27FC236}">
                <a16:creationId xmlns:a16="http://schemas.microsoft.com/office/drawing/2014/main" id="{E955018F-84E0-7B24-B49E-E446C89F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251" y="1330176"/>
            <a:ext cx="3856774" cy="2482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98DE2-62BF-6D8D-24BB-44AE76DFA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5031842" cy="3317938"/>
          </a:xfrm>
        </p:spPr>
        <p:txBody>
          <a:bodyPr anchor="t">
            <a:noAutofit/>
          </a:bodyPr>
          <a:lstStyle/>
          <a:p>
            <a:endParaRPr lang="en-US" sz="2200" kern="100" dirty="0">
              <a:solidFill>
                <a:srgbClr val="FFFFFF"/>
              </a:solidFill>
              <a:latin typeface="Palatin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b="1" i="1" kern="100" dirty="0">
                <a:solidFill>
                  <a:srgbClr val="FFFFFF"/>
                </a:solidFill>
                <a:effectLst/>
                <a:latin typeface="Palatin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East Palo Alto Talks</a:t>
            </a:r>
            <a:r>
              <a:rPr lang="en-US" sz="2200" kern="100" dirty="0">
                <a:solidFill>
                  <a:srgbClr val="FFFFFF"/>
                </a:solidFill>
                <a:effectLst/>
                <a:latin typeface="Palatin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is an interactive community conversation to discuss </a:t>
            </a:r>
            <a:r>
              <a:rPr lang="en-US" sz="2200" kern="100" dirty="0">
                <a:solidFill>
                  <a:srgbClr val="FFFFFF"/>
                </a:solidFill>
                <a:latin typeface="Palatin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City service needs and priorities.</a:t>
            </a:r>
          </a:p>
          <a:p>
            <a:endParaRPr lang="en-US" sz="2200" kern="100" dirty="0">
              <a:solidFill>
                <a:srgbClr val="FFFFFF"/>
              </a:solidFill>
              <a:effectLst/>
              <a:latin typeface="Palatin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kern="100" dirty="0">
                <a:solidFill>
                  <a:srgbClr val="FFFFFF"/>
                </a:solidFill>
                <a:effectLst/>
                <a:latin typeface="Palatin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 are inviting </a:t>
            </a:r>
            <a:r>
              <a:rPr lang="en-US" sz="2200" b="1" kern="100" dirty="0">
                <a:solidFill>
                  <a:srgbClr val="FFFFFF"/>
                </a:solidFill>
                <a:effectLst/>
                <a:latin typeface="Palatin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n-US" sz="2200" kern="100" dirty="0">
                <a:solidFill>
                  <a:srgbClr val="FFFFFF"/>
                </a:solidFill>
                <a:effectLst/>
                <a:latin typeface="Palatin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to participate and give your feedback.</a:t>
            </a:r>
            <a:endParaRPr lang="en-US" sz="22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A5BCA132-9A2A-423B-F837-44FF736F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8" y="4782065"/>
            <a:ext cx="1956486" cy="195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633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6ECC-3DA7-F44C-4019-F812B282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99" y="609600"/>
            <a:ext cx="3580877" cy="12843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rgbClr val="002060"/>
                </a:solidFill>
              </a:rPr>
              <a:t>What Are My Neighbors Saying?</a:t>
            </a:r>
          </a:p>
        </p:txBody>
      </p:sp>
      <p:pic>
        <p:nvPicPr>
          <p:cNvPr id="5" name="Picture 4" descr="A young child in a tutu dancing&#10;&#10;AI-generated content may be incorrect.">
            <a:extLst>
              <a:ext uri="{FF2B5EF4-FFF2-40B4-BE49-F238E27FC236}">
                <a16:creationId xmlns:a16="http://schemas.microsoft.com/office/drawing/2014/main" id="{9BCBD749-CFFA-38E1-C2F8-F560903E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15" r="-3" b="39508"/>
          <a:stretch>
            <a:fillRect/>
          </a:stretch>
        </p:blipFill>
        <p:spPr>
          <a:xfrm>
            <a:off x="20" y="4518832"/>
            <a:ext cx="2734360" cy="2339169"/>
          </a:xfrm>
          <a:prstGeom prst="rect">
            <a:avLst/>
          </a:prstGeom>
        </p:spPr>
      </p:pic>
      <p:pic>
        <p:nvPicPr>
          <p:cNvPr id="6" name="Picture 5" descr="A close-up of a faucet with water running&#10;&#10;Description automatically generated">
            <a:extLst>
              <a:ext uri="{FF2B5EF4-FFF2-40B4-BE49-F238E27FC236}">
                <a16:creationId xmlns:a16="http://schemas.microsoft.com/office/drawing/2014/main" id="{2845DFAC-FDD7-AAF9-87E1-38858A348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86" r="-1" b="-1"/>
          <a:stretch>
            <a:fillRect/>
          </a:stretch>
        </p:blipFill>
        <p:spPr>
          <a:xfrm>
            <a:off x="-1" y="10"/>
            <a:ext cx="5468767" cy="4551027"/>
          </a:xfrm>
          <a:prstGeom prst="rect">
            <a:avLst/>
          </a:pr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098D8-0368-C2B6-3BD9-6081B9BC2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803" y="2160590"/>
            <a:ext cx="3583374" cy="377368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500" i="1"/>
              <a:t>In 2026, East Palo Alto residents have identified the following City priorities:</a:t>
            </a:r>
            <a:endParaRPr lang="en-US" sz="1500"/>
          </a:p>
          <a:p>
            <a:pPr lvl="0">
              <a:lnSpc>
                <a:spcPct val="90000"/>
              </a:lnSpc>
            </a:pPr>
            <a:r>
              <a:rPr lang="en-US" sz="1500"/>
              <a:t>Providing safe and clean drinking water </a:t>
            </a:r>
          </a:p>
          <a:p>
            <a:pPr lvl="0">
              <a:lnSpc>
                <a:spcPct val="90000"/>
              </a:lnSpc>
            </a:pPr>
            <a:r>
              <a:rPr lang="en-US" sz="1500"/>
              <a:t>Replacing deteriorating pipes that distribute drinking water </a:t>
            </a:r>
          </a:p>
          <a:p>
            <a:pPr lvl="0">
              <a:lnSpc>
                <a:spcPct val="90000"/>
              </a:lnSpc>
            </a:pPr>
            <a:r>
              <a:rPr lang="en-US" sz="1500"/>
              <a:t>Providing safe places for children and teens </a:t>
            </a:r>
          </a:p>
          <a:p>
            <a:pPr lvl="0">
              <a:lnSpc>
                <a:spcPct val="90000"/>
              </a:lnSpc>
            </a:pPr>
            <a:r>
              <a:rPr lang="en-US" sz="1500"/>
              <a:t>Repairing aging storm drains to prevent flooding on City streets </a:t>
            </a:r>
          </a:p>
          <a:p>
            <a:pPr lvl="0">
              <a:lnSpc>
                <a:spcPct val="90000"/>
              </a:lnSpc>
            </a:pPr>
            <a:r>
              <a:rPr lang="en-US" sz="1500"/>
              <a:t>Providing an Emergency Operations Center ensuring a safe place in East Palo Alto no matter the emergency </a:t>
            </a:r>
          </a:p>
        </p:txBody>
      </p:sp>
      <p:pic>
        <p:nvPicPr>
          <p:cNvPr id="8" name="Picture 7" descr="A group of men in hardhats and orange jackets&#10;&#10;AI-generated content may be incorrect.">
            <a:extLst>
              <a:ext uri="{FF2B5EF4-FFF2-40B4-BE49-F238E27FC236}">
                <a16:creationId xmlns:a16="http://schemas.microsoft.com/office/drawing/2014/main" id="{2265237E-390F-BBA5-8EF6-65B15A64C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-661" r="27616" b="7894"/>
          <a:stretch>
            <a:fillRect/>
          </a:stretch>
        </p:blipFill>
        <p:spPr>
          <a:xfrm>
            <a:off x="2734379" y="4518262"/>
            <a:ext cx="2734387" cy="2339169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EB02210A-DCD2-11A0-9194-78DE18F8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05" y="5224654"/>
            <a:ext cx="1611090" cy="1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27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children jumping in the air&#10;&#10;AI-generated content may be incorrect.">
            <a:extLst>
              <a:ext uri="{FF2B5EF4-FFF2-40B4-BE49-F238E27FC236}">
                <a16:creationId xmlns:a16="http://schemas.microsoft.com/office/drawing/2014/main" id="{E91BA486-C743-AC40-71D1-AFC448EEE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314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7FF41-E820-1DA0-200E-EC0A6812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Safe Places for Children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BB7F52-5F44-8AA1-7338-461FBE121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East Palo Alto is sorely lacking safe places for youth to spend time  after school and in the summer. </a:t>
            </a:r>
          </a:p>
          <a:p>
            <a:endParaRPr lang="en-US" dirty="0"/>
          </a:p>
          <a:p>
            <a:r>
              <a:rPr lang="en-US" dirty="0"/>
              <a:t>East Palo Alto needs to be able to invest in the future of our youth by providing dedicated spaces for children and youth to play and gather – keeping them safe and out of trouble.</a:t>
            </a:r>
          </a:p>
          <a:p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Home">
            <a:extLst>
              <a:ext uri="{FF2B5EF4-FFF2-40B4-BE49-F238E27FC236}">
                <a16:creationId xmlns:a16="http://schemas.microsoft.com/office/drawing/2014/main" id="{475A9CDF-3B7F-5D2D-EDD5-3EF5AB9E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05" y="5224654"/>
            <a:ext cx="1611090" cy="1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2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32A923-36E3-2384-DDDF-061C458C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79" y="1382486"/>
            <a:ext cx="3965284" cy="4093028"/>
          </a:xfrm>
        </p:spPr>
        <p:txBody>
          <a:bodyPr anchor="ctr">
            <a:normAutofit/>
          </a:bodyPr>
          <a:lstStyle/>
          <a:p>
            <a:r>
              <a:rPr lang="en-US" sz="4100" b="1" dirty="0">
                <a:solidFill>
                  <a:srgbClr val="002060"/>
                </a:solidFill>
              </a:rPr>
              <a:t>East Palo Alto’s Library &amp; Infrastructure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6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3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5" name="Isosceles Triangle 1047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6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0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1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2" name="Isosceles Triangle 1051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7" name="Content Placeholder 5">
            <a:extLst>
              <a:ext uri="{FF2B5EF4-FFF2-40B4-BE49-F238E27FC236}">
                <a16:creationId xmlns:a16="http://schemas.microsoft.com/office/drawing/2014/main" id="{2BC5DEC4-0508-7468-D5B0-F5BBDECE78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480417"/>
              </p:ext>
            </p:extLst>
          </p:nvPr>
        </p:nvGraphicFramePr>
        <p:xfrm>
          <a:off x="4494211" y="172995"/>
          <a:ext cx="7463009" cy="6450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A79972FB-B60D-766D-F236-57896A9A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7" y="5132608"/>
            <a:ext cx="1611090" cy="1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85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9DEB3-ECDF-1397-C750-C17C3970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67" y="304800"/>
            <a:ext cx="10197494" cy="109945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East Palo Alto Civic Center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8D3184-C6A6-C865-EACC-0E2C5CEBD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955945"/>
              </p:ext>
            </p:extLst>
          </p:nvPr>
        </p:nvGraphicFramePr>
        <p:xfrm>
          <a:off x="1062567" y="1709057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Home">
            <a:extLst>
              <a:ext uri="{FF2B5EF4-FFF2-40B4-BE49-F238E27FC236}">
                <a16:creationId xmlns:a16="http://schemas.microsoft.com/office/drawing/2014/main" id="{88F22CED-E942-793A-99F5-0A5CEAB50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05" y="5224654"/>
            <a:ext cx="1611090" cy="1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7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E82A-26E1-DF30-F851-1054E7BF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NOW WE WANT TO HEAR FROM YOU!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C679297-E888-BCFC-87F7-826E850B2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272051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2EC82B43-89C5-8A5F-2C58-C8CAB9D6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05" y="5224654"/>
            <a:ext cx="1611090" cy="1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6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reet with cars and buildings&#10;&#10;AI-generated content may be incorrect.">
            <a:extLst>
              <a:ext uri="{FF2B5EF4-FFF2-40B4-BE49-F238E27FC236}">
                <a16:creationId xmlns:a16="http://schemas.microsoft.com/office/drawing/2014/main" id="{1AF71E1D-F5C9-0F6E-9C93-04F31420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97"/>
            <a:ext cx="11287616" cy="68324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4099D-B045-BD3B-6D3F-4378D8D5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/>
              <a:t>QUESTIONS?</a:t>
            </a:r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 descr="Home">
            <a:extLst>
              <a:ext uri="{FF2B5EF4-FFF2-40B4-BE49-F238E27FC236}">
                <a16:creationId xmlns:a16="http://schemas.microsoft.com/office/drawing/2014/main" id="{1C4482E1-7EC6-61B6-0A41-A5B9BDAB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05" y="5224654"/>
            <a:ext cx="1611090" cy="1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</TotalTime>
  <Words>416</Words>
  <Application>Microsoft Macintosh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Palatino</vt:lpstr>
      <vt:lpstr>Trebuchet MS</vt:lpstr>
      <vt:lpstr>Wingdings 3</vt:lpstr>
      <vt:lpstr>Facet</vt:lpstr>
      <vt:lpstr>East Palo Alto Talks 2026 </vt:lpstr>
      <vt:lpstr>We are Listening! </vt:lpstr>
      <vt:lpstr>What is EPA Talks?</vt:lpstr>
      <vt:lpstr>What Are My Neighbors Saying?</vt:lpstr>
      <vt:lpstr>Safe Places for Children </vt:lpstr>
      <vt:lpstr>East Palo Alto’s Library &amp; Infrastructure</vt:lpstr>
      <vt:lpstr>East Palo Alto Civic Center</vt:lpstr>
      <vt:lpstr>NOW WE WANT TO HEAR FROM YOU!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Palo Alto Talks</dc:title>
  <dc:creator>Rohnda Ammouri</dc:creator>
  <cp:lastModifiedBy>Rohnda Ammouri</cp:lastModifiedBy>
  <cp:revision>16</cp:revision>
  <dcterms:created xsi:type="dcterms:W3CDTF">2023-10-11T01:48:39Z</dcterms:created>
  <dcterms:modified xsi:type="dcterms:W3CDTF">2026-03-12T20:25:46Z</dcterms:modified>
</cp:coreProperties>
</file>