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xml" ContentType="application/vnd.openxmlformats-officedocument.presentationml.notesSlid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style5.xml" ContentType="application/vnd.ms-office.chartstyle+xml"/>
  <Override PartName="/ppt/charts/colors5.xml" ContentType="application/vnd.ms-office.chartcolorstyle+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style6.xml" ContentType="application/vnd.ms-office.chartstyle+xml"/>
  <Override PartName="/ppt/charts/colors6.xml" ContentType="application/vnd.ms-office.chartcolorstyle+xml"/>
  <Override PartName="/ppt/charts/chart15.xml" ContentType="application/vnd.openxmlformats-officedocument.drawingml.chart+xml"/>
  <Override PartName="/ppt/charts/style7.xml" ContentType="application/vnd.ms-office.chartstyle+xml"/>
  <Override PartName="/ppt/charts/colors7.xml" ContentType="application/vnd.ms-office.chartcolorstyle+xml"/>
  <Override PartName="/ppt/charts/chart16.xml" ContentType="application/vnd.openxmlformats-officedocument.drawingml.chart+xml"/>
  <Override PartName="/ppt/charts/chart17.xml" ContentType="application/vnd.openxmlformats-officedocument.drawingml.chart+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4"/>
  </p:sldMasterIdLst>
  <p:notesMasterIdLst>
    <p:notesMasterId r:id="rId32"/>
  </p:notesMasterIdLst>
  <p:handoutMasterIdLst>
    <p:handoutMasterId r:id="rId33"/>
  </p:handoutMasterIdLst>
  <p:sldIdLst>
    <p:sldId id="256" r:id="rId5"/>
    <p:sldId id="268" r:id="rId6"/>
    <p:sldId id="275" r:id="rId7"/>
    <p:sldId id="1677" r:id="rId8"/>
    <p:sldId id="2139" r:id="rId9"/>
    <p:sldId id="1361" r:id="rId10"/>
    <p:sldId id="2140" r:id="rId11"/>
    <p:sldId id="2027" r:id="rId12"/>
    <p:sldId id="2146" r:id="rId13"/>
    <p:sldId id="2052" r:id="rId14"/>
    <p:sldId id="2142" r:id="rId15"/>
    <p:sldId id="2147" r:id="rId16"/>
    <p:sldId id="2051" r:id="rId17"/>
    <p:sldId id="2148" r:id="rId18"/>
    <p:sldId id="2143" r:id="rId19"/>
    <p:sldId id="1834" r:id="rId20"/>
    <p:sldId id="2144" r:id="rId21"/>
    <p:sldId id="2145" r:id="rId22"/>
    <p:sldId id="2150" r:id="rId23"/>
    <p:sldId id="1876" r:id="rId24"/>
    <p:sldId id="2113" r:id="rId25"/>
    <p:sldId id="311" r:id="rId26"/>
    <p:sldId id="1538" r:id="rId27"/>
    <p:sldId id="280" r:id="rId28"/>
    <p:sldId id="2153" r:id="rId29"/>
    <p:sldId id="2154" r:id="rId30"/>
    <p:sldId id="2138" r:id="rId31"/>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CFCB580-9588-581F-8AF1-93A4D97557F4}" name="Curtis Below" initials="CB" userId="48f1844ff960abeb" providerId="Windows Live"/>
  <p188:author id="{9533368A-A677-C1FE-C025-CF0F32814FF8}" name="Catherine Lew" initials="CL" userId="S::catherine@lewedwardsgroup.com::4f848670-49be-4786-8056-d0d6e6fca7af" providerId="AD"/>
  <p188:author id="{3085DBD9-4E97-89E2-3600-3011FB61A8E6}" name="Rohnda Ammouri" initials="RA" userId="S::Rohnda@ElectandConnect.onmicrosoft.com::b763971d-8997-4237-87ab-92bfcb4bbed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326D399-B3D1-4999-82EB-BC043577EED9}" v="12" dt="2026-07-17T23:24:25.953"/>
  </p1510:revLst>
</p1510:revInfo>
</file>

<file path=ppt/tableStyles.xml><?xml version="1.0" encoding="utf-8"?>
<a:tblStyleLst xmlns:a="http://schemas.openxmlformats.org/drawingml/2006/main" def="{93296810-A885-4BE3-A3E7-6D5BEEA58F3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84" autoAdjust="0"/>
    <p:restoredTop sz="95822" autoAdjust="0"/>
  </p:normalViewPr>
  <p:slideViewPr>
    <p:cSldViewPr snapToGrid="0">
      <p:cViewPr varScale="1">
        <p:scale>
          <a:sx n="122" d="100"/>
          <a:sy n="122" d="100"/>
        </p:scale>
        <p:origin x="784" y="18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47" d="100"/>
        <a:sy n="47" d="100"/>
      </p:scale>
      <p:origin x="0" y="-956"/>
    </p:cViewPr>
  </p:sorterViewPr>
  <p:notesViewPr>
    <p:cSldViewPr snapToGrid="0">
      <p:cViewPr varScale="1">
        <p:scale>
          <a:sx n="82" d="100"/>
          <a:sy n="82" d="100"/>
        </p:scale>
        <p:origin x="3876" y="10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6.xml"/><Relationship Id="rId1" Type="http://schemas.microsoft.com/office/2011/relationships/chartStyle" Target="style6.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7.xml"/><Relationship Id="rId1" Type="http://schemas.microsoft.com/office/2011/relationships/chartStyle" Target="style7.xml"/></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515741632006736"/>
          <c:y val="0.11729447765232108"/>
          <c:w val="0.75996913447847658"/>
          <c:h val="0.84937570411328611"/>
        </c:manualLayout>
      </c:layout>
      <c:barChart>
        <c:barDir val="bar"/>
        <c:grouping val="percentStacked"/>
        <c:varyColors val="0"/>
        <c:ser>
          <c:idx val="0"/>
          <c:order val="0"/>
          <c:tx>
            <c:strRef>
              <c:f>Sheet1!$B$1</c:f>
              <c:strCache>
                <c:ptCount val="1"/>
                <c:pt idx="0">
                  <c:v>Excellent</c:v>
                </c:pt>
              </c:strCache>
            </c:strRef>
          </c:tx>
          <c:spPr>
            <a:solidFill>
              <a:schemeClr val="accent1"/>
            </a:solidFill>
            <a:ln>
              <a:noFill/>
            </a:ln>
            <a:effectLst/>
          </c:spPr>
          <c:invertIfNegative val="0"/>
          <c:dLbls>
            <c:dLbl>
              <c:idx val="3"/>
              <c:spPr>
                <a:noFill/>
                <a:ln>
                  <a:noFill/>
                </a:ln>
                <a:effectLst/>
              </c:spPr>
              <c:txPr>
                <a:bodyPr rot="0" spcFirstLastPara="1" vertOverflow="ellipsis" vert="horz" wrap="square" anchor="ctr" anchorCtr="1"/>
                <a:lstStyle/>
                <a:p>
                  <a:pPr>
                    <a:defRPr sz="1600" b="0" i="0" u="none" strike="noStrike" kern="1200" baseline="0">
                      <a:solidFill>
                        <a:schemeClr val="accent3"/>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0-B0A5-42F0-947D-351AC513116B}"/>
                </c:ext>
              </c:extLst>
            </c:dLbl>
            <c:spPr>
              <a:noFill/>
              <a:ln>
                <a:noFill/>
              </a:ln>
              <a:effectLst/>
            </c:spPr>
            <c:txPr>
              <a:bodyPr rot="0" spcFirstLastPara="1" vertOverflow="ellipsis" vert="horz" wrap="square" anchor="ctr" anchorCtr="1"/>
              <a:lstStyle/>
              <a:p>
                <a:pPr>
                  <a:defRPr sz="1800" b="0" i="0" u="none" strike="noStrike" kern="1200" baseline="0">
                    <a:solidFill>
                      <a:schemeClr val="accent3"/>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July 2026</c:v>
                </c:pt>
                <c:pt idx="1">
                  <c:v>Dec 2025/Jan 2026</c:v>
                </c:pt>
                <c:pt idx="2">
                  <c:v>2024</c:v>
                </c:pt>
                <c:pt idx="3">
                  <c:v>2015</c:v>
                </c:pt>
              </c:strCache>
            </c:strRef>
          </c:cat>
          <c:val>
            <c:numRef>
              <c:f>Sheet1!$B$2:$B$5</c:f>
              <c:numCache>
                <c:formatCode>0%</c:formatCode>
                <c:ptCount val="4"/>
                <c:pt idx="0">
                  <c:v>0.12</c:v>
                </c:pt>
                <c:pt idx="1">
                  <c:v>0.08</c:v>
                </c:pt>
                <c:pt idx="2">
                  <c:v>0.06</c:v>
                </c:pt>
                <c:pt idx="3">
                  <c:v>0.04</c:v>
                </c:pt>
              </c:numCache>
            </c:numRef>
          </c:val>
          <c:extLst>
            <c:ext xmlns:c16="http://schemas.microsoft.com/office/drawing/2014/chart" uri="{C3380CC4-5D6E-409C-BE32-E72D297353CC}">
              <c16:uniqueId val="{00000000-3972-4823-99F7-E0CC5E6EC77F}"/>
            </c:ext>
          </c:extLst>
        </c:ser>
        <c:ser>
          <c:idx val="1"/>
          <c:order val="1"/>
          <c:tx>
            <c:strRef>
              <c:f>Sheet1!$C$1</c:f>
              <c:strCache>
                <c:ptCount val="1"/>
                <c:pt idx="0">
                  <c:v>Good</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accent3"/>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July 2026</c:v>
                </c:pt>
                <c:pt idx="1">
                  <c:v>Dec 2025/Jan 2026</c:v>
                </c:pt>
                <c:pt idx="2">
                  <c:v>2024</c:v>
                </c:pt>
                <c:pt idx="3">
                  <c:v>2015</c:v>
                </c:pt>
              </c:strCache>
            </c:strRef>
          </c:cat>
          <c:val>
            <c:numRef>
              <c:f>Sheet1!$C$2:$C$5</c:f>
              <c:numCache>
                <c:formatCode>0%</c:formatCode>
                <c:ptCount val="4"/>
                <c:pt idx="0">
                  <c:v>0.39</c:v>
                </c:pt>
                <c:pt idx="1">
                  <c:v>0.42</c:v>
                </c:pt>
                <c:pt idx="2">
                  <c:v>0.46</c:v>
                </c:pt>
                <c:pt idx="3">
                  <c:v>0.36</c:v>
                </c:pt>
              </c:numCache>
            </c:numRef>
          </c:val>
          <c:extLst>
            <c:ext xmlns:c16="http://schemas.microsoft.com/office/drawing/2014/chart" uri="{C3380CC4-5D6E-409C-BE32-E72D297353CC}">
              <c16:uniqueId val="{00000001-3972-4823-99F7-E0CC5E6EC77F}"/>
            </c:ext>
          </c:extLst>
        </c:ser>
        <c:ser>
          <c:idx val="2"/>
          <c:order val="2"/>
          <c:tx>
            <c:strRef>
              <c:f>Sheet1!$D$1</c:f>
              <c:strCache>
                <c:ptCount val="1"/>
                <c:pt idx="0">
                  <c:v>Fair</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July 2026</c:v>
                </c:pt>
                <c:pt idx="1">
                  <c:v>Dec 2025/Jan 2026</c:v>
                </c:pt>
                <c:pt idx="2">
                  <c:v>2024</c:v>
                </c:pt>
                <c:pt idx="3">
                  <c:v>2015</c:v>
                </c:pt>
              </c:strCache>
            </c:strRef>
          </c:cat>
          <c:val>
            <c:numRef>
              <c:f>Sheet1!$D$2:$D$5</c:f>
              <c:numCache>
                <c:formatCode>0%</c:formatCode>
                <c:ptCount val="4"/>
                <c:pt idx="0">
                  <c:v>0.38</c:v>
                </c:pt>
                <c:pt idx="1">
                  <c:v>0.42</c:v>
                </c:pt>
                <c:pt idx="2">
                  <c:v>0.35</c:v>
                </c:pt>
                <c:pt idx="3">
                  <c:v>0.38</c:v>
                </c:pt>
              </c:numCache>
            </c:numRef>
          </c:val>
          <c:extLst>
            <c:ext xmlns:c16="http://schemas.microsoft.com/office/drawing/2014/chart" uri="{C3380CC4-5D6E-409C-BE32-E72D297353CC}">
              <c16:uniqueId val="{00000002-3972-4823-99F7-E0CC5E6EC77F}"/>
            </c:ext>
          </c:extLst>
        </c:ser>
        <c:ser>
          <c:idx val="3"/>
          <c:order val="3"/>
          <c:tx>
            <c:strRef>
              <c:f>Sheet1!$E$1</c:f>
              <c:strCache>
                <c:ptCount val="1"/>
                <c:pt idx="0">
                  <c:v>Poor</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July 2026</c:v>
                </c:pt>
                <c:pt idx="1">
                  <c:v>Dec 2025/Jan 2026</c:v>
                </c:pt>
                <c:pt idx="2">
                  <c:v>2024</c:v>
                </c:pt>
                <c:pt idx="3">
                  <c:v>2015</c:v>
                </c:pt>
              </c:strCache>
            </c:strRef>
          </c:cat>
          <c:val>
            <c:numRef>
              <c:f>Sheet1!$E$2:$E$5</c:f>
              <c:numCache>
                <c:formatCode>0%</c:formatCode>
                <c:ptCount val="4"/>
                <c:pt idx="0">
                  <c:v>0.09</c:v>
                </c:pt>
                <c:pt idx="1">
                  <c:v>7.0000000000000007E-2</c:v>
                </c:pt>
                <c:pt idx="2">
                  <c:v>0.11</c:v>
                </c:pt>
                <c:pt idx="3">
                  <c:v>0.18</c:v>
                </c:pt>
              </c:numCache>
            </c:numRef>
          </c:val>
          <c:extLst>
            <c:ext xmlns:c16="http://schemas.microsoft.com/office/drawing/2014/chart" uri="{C3380CC4-5D6E-409C-BE32-E72D297353CC}">
              <c16:uniqueId val="{00000003-3972-4823-99F7-E0CC5E6EC77F}"/>
            </c:ext>
          </c:extLst>
        </c:ser>
        <c:ser>
          <c:idx val="4"/>
          <c:order val="4"/>
          <c:tx>
            <c:strRef>
              <c:f>Sheet1!$F$1</c:f>
              <c:strCache>
                <c:ptCount val="1"/>
                <c:pt idx="0">
                  <c:v>Very Poor</c:v>
                </c:pt>
              </c:strCache>
            </c:strRef>
          </c:tx>
          <c:spPr>
            <a:solidFill>
              <a:schemeClr val="accent4"/>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0-A089-47F6-A25E-D1A8B3335A19}"/>
                </c:ext>
              </c:extLst>
            </c:dLbl>
            <c:dLbl>
              <c:idx val="1"/>
              <c:delete val="1"/>
              <c:extLst>
                <c:ext xmlns:c15="http://schemas.microsoft.com/office/drawing/2012/chart" uri="{CE6537A1-D6FC-4f65-9D91-7224C49458BB}"/>
                <c:ext xmlns:c16="http://schemas.microsoft.com/office/drawing/2014/chart" uri="{C3380CC4-5D6E-409C-BE32-E72D297353CC}">
                  <c16:uniqueId val="{00000001-A089-47F6-A25E-D1A8B3335A19}"/>
                </c:ext>
              </c:extLst>
            </c:dLbl>
            <c:dLbl>
              <c:idx val="2"/>
              <c:delete val="1"/>
              <c:extLst>
                <c:ext xmlns:c15="http://schemas.microsoft.com/office/drawing/2012/chart" uri="{CE6537A1-D6FC-4f65-9D91-7224C49458BB}"/>
                <c:ext xmlns:c16="http://schemas.microsoft.com/office/drawing/2014/chart" uri="{C3380CC4-5D6E-409C-BE32-E72D297353CC}">
                  <c16:uniqueId val="{00000000-C378-4EC9-B013-B119E4001A25}"/>
                </c:ext>
              </c:extLst>
            </c:dLbl>
            <c:dLbl>
              <c:idx val="3"/>
              <c:spPr>
                <a:noFill/>
                <a:ln>
                  <a:noFill/>
                </a:ln>
                <a:effectLst/>
              </c:spPr>
              <c:txPr>
                <a:bodyPr rot="0" spcFirstLastPara="1" vertOverflow="ellipsis" vert="horz" wrap="square" anchor="ctr" anchorCtr="1"/>
                <a:lstStyle/>
                <a:p>
                  <a:pPr>
                    <a:defRPr sz="1600" b="0" i="0" u="none" strike="noStrike" kern="1200" baseline="0">
                      <a:solidFill>
                        <a:schemeClr val="accent3"/>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B0A5-42F0-947D-351AC513116B}"/>
                </c:ext>
              </c:extLst>
            </c:dLbl>
            <c:spPr>
              <a:noFill/>
              <a:ln>
                <a:noFill/>
              </a:ln>
              <a:effectLst/>
            </c:spPr>
            <c:txPr>
              <a:bodyPr rot="0" spcFirstLastPara="1" vertOverflow="ellipsis" vert="horz" wrap="square" anchor="ctr" anchorCtr="1"/>
              <a:lstStyle/>
              <a:p>
                <a:pPr>
                  <a:defRPr sz="1800" b="0" i="0" u="none" strike="noStrike" kern="1200" baseline="0">
                    <a:solidFill>
                      <a:schemeClr val="accent3"/>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July 2026</c:v>
                </c:pt>
                <c:pt idx="1">
                  <c:v>Dec 2025/Jan 2026</c:v>
                </c:pt>
                <c:pt idx="2">
                  <c:v>2024</c:v>
                </c:pt>
                <c:pt idx="3">
                  <c:v>2015</c:v>
                </c:pt>
              </c:strCache>
            </c:strRef>
          </c:cat>
          <c:val>
            <c:numRef>
              <c:f>Sheet1!$F$2:$F$5</c:f>
              <c:numCache>
                <c:formatCode>0%</c:formatCode>
                <c:ptCount val="4"/>
                <c:pt idx="0">
                  <c:v>0.03</c:v>
                </c:pt>
                <c:pt idx="1">
                  <c:v>0.02</c:v>
                </c:pt>
                <c:pt idx="2">
                  <c:v>0.02</c:v>
                </c:pt>
                <c:pt idx="3">
                  <c:v>0.04</c:v>
                </c:pt>
              </c:numCache>
            </c:numRef>
          </c:val>
          <c:extLst>
            <c:ext xmlns:c16="http://schemas.microsoft.com/office/drawing/2014/chart" uri="{C3380CC4-5D6E-409C-BE32-E72D297353CC}">
              <c16:uniqueId val="{00000004-3972-4823-99F7-E0CC5E6EC77F}"/>
            </c:ext>
          </c:extLst>
        </c:ser>
        <c:dLbls>
          <c:showLegendKey val="0"/>
          <c:showVal val="0"/>
          <c:showCatName val="0"/>
          <c:showSerName val="0"/>
          <c:showPercent val="0"/>
          <c:showBubbleSize val="0"/>
        </c:dLbls>
        <c:gapWidth val="70"/>
        <c:overlap val="100"/>
        <c:axId val="989484176"/>
        <c:axId val="731364928"/>
      </c:barChart>
      <c:catAx>
        <c:axId val="989484176"/>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lnSpc>
                <a:spcPct val="100000"/>
              </a:lnSpc>
              <a:defRPr sz="1800" b="0" i="0" u="none" strike="noStrike" kern="1200" baseline="0">
                <a:solidFill>
                  <a:schemeClr val="tx1"/>
                </a:solidFill>
                <a:latin typeface="+mn-lt"/>
                <a:ea typeface="+mn-ea"/>
                <a:cs typeface="+mn-cs"/>
              </a:defRPr>
            </a:pPr>
            <a:endParaRPr lang="en-US"/>
          </a:p>
        </c:txPr>
        <c:crossAx val="731364928"/>
        <c:crosses val="autoZero"/>
        <c:auto val="1"/>
        <c:lblAlgn val="ctr"/>
        <c:lblOffset val="0"/>
        <c:noMultiLvlLbl val="0"/>
      </c:catAx>
      <c:valAx>
        <c:axId val="731364928"/>
        <c:scaling>
          <c:orientation val="minMax"/>
        </c:scaling>
        <c:delete val="1"/>
        <c:axPos val="t"/>
        <c:numFmt formatCode="0%" sourceLinked="1"/>
        <c:majorTickMark val="none"/>
        <c:minorTickMark val="none"/>
        <c:tickLblPos val="nextTo"/>
        <c:crossAx val="989484176"/>
        <c:crosses val="autoZero"/>
        <c:crossBetween val="between"/>
        <c:majorUnit val="0.2"/>
      </c:valAx>
      <c:spPr>
        <a:noFill/>
        <a:ln>
          <a:noFill/>
        </a:ln>
        <a:effectLst/>
      </c:spPr>
    </c:plotArea>
    <c:legend>
      <c:legendPos val="t"/>
      <c:layout>
        <c:manualLayout>
          <c:xMode val="edge"/>
          <c:yMode val="edge"/>
          <c:x val="0.39191908468359704"/>
          <c:y val="4.2419768661954523E-2"/>
          <c:w val="0.43621503540988871"/>
          <c:h val="6.5784758562804871E-2"/>
        </c:manualLayout>
      </c:layout>
      <c:overlay val="0"/>
      <c:spPr>
        <a:noFill/>
        <a:ln>
          <a:noFill/>
        </a:ln>
        <a:effectLst/>
      </c:spPr>
      <c:txPr>
        <a:bodyPr rot="0" spcFirstLastPara="1" vertOverflow="ellipsis" vert="horz" wrap="square" anchor="ctr" anchorCtr="1"/>
        <a:lstStyle/>
        <a:p>
          <a:pPr>
            <a:defRPr sz="13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a:solidFill>
            <a:schemeClr val="tx1"/>
          </a:solidFill>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892724218063234"/>
          <c:y val="8.6435549064701939E-2"/>
          <c:w val="0.47386213894122281"/>
          <c:h val="0.85175024853310921"/>
        </c:manualLayout>
      </c:layout>
      <c:barChart>
        <c:barDir val="bar"/>
        <c:grouping val="percentStacked"/>
        <c:varyColors val="0"/>
        <c:ser>
          <c:idx val="0"/>
          <c:order val="0"/>
          <c:tx>
            <c:strRef>
              <c:f>Sheet1!$B$1</c:f>
              <c:strCache>
                <c:ptCount val="1"/>
                <c:pt idx="0">
                  <c:v>Extremely Important</c:v>
                </c:pt>
              </c:strCache>
            </c:strRef>
          </c:tx>
          <c:spPr>
            <a:solidFill>
              <a:schemeClr val="accent1"/>
            </a:solidFill>
            <a:ln>
              <a:noFill/>
            </a:ln>
          </c:spPr>
          <c:invertIfNegative val="0"/>
          <c:dLbls>
            <c:spPr>
              <a:noFill/>
              <a:ln>
                <a:noFill/>
              </a:ln>
              <a:effectLst/>
            </c:spPr>
            <c:txPr>
              <a:bodyPr/>
              <a:lstStyle/>
              <a:p>
                <a:pPr>
                  <a:defRPr sz="1800">
                    <a:solidFill>
                      <a:schemeClr val="accent3"/>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Replacing deteriorating pipes that
distribute drinking water</c:v>
                </c:pt>
                <c:pt idx="1">
                  <c:v>^Providing safe and clean drinking water</c:v>
                </c:pt>
                <c:pt idx="2">
                  <c:v>Repairing aging storm drains to prevent flooding on city streets</c:v>
                </c:pt>
                <c:pt idx="3">
                  <c:v>Providing safe spaces for children and teens</c:v>
                </c:pt>
                <c:pt idx="4">
                  <c:v>Installing systems to filter out trash in storm drains and protect local creeks and the Bay</c:v>
                </c:pt>
                <c:pt idx="5">
                  <c:v>Installing drinking water storage tanks large enough to support future city growth</c:v>
                </c:pt>
              </c:strCache>
            </c:strRef>
          </c:cat>
          <c:val>
            <c:numRef>
              <c:f>Sheet1!$B$2:$B$7</c:f>
              <c:numCache>
                <c:formatCode>0%</c:formatCode>
                <c:ptCount val="6"/>
                <c:pt idx="0">
                  <c:v>0.63</c:v>
                </c:pt>
                <c:pt idx="1">
                  <c:v>0.71</c:v>
                </c:pt>
                <c:pt idx="2">
                  <c:v>0.56000000000000005</c:v>
                </c:pt>
                <c:pt idx="3">
                  <c:v>0.57999999999999996</c:v>
                </c:pt>
                <c:pt idx="4">
                  <c:v>0.4</c:v>
                </c:pt>
                <c:pt idx="5">
                  <c:v>0.5</c:v>
                </c:pt>
              </c:numCache>
            </c:numRef>
          </c:val>
          <c:extLst>
            <c:ext xmlns:c16="http://schemas.microsoft.com/office/drawing/2014/chart" uri="{C3380CC4-5D6E-409C-BE32-E72D297353CC}">
              <c16:uniqueId val="{00000000-CF53-47B3-90F2-DB50A104168C}"/>
            </c:ext>
          </c:extLst>
        </c:ser>
        <c:ser>
          <c:idx val="1"/>
          <c:order val="1"/>
          <c:tx>
            <c:strRef>
              <c:f>Sheet1!$C$1</c:f>
              <c:strCache>
                <c:ptCount val="1"/>
                <c:pt idx="0">
                  <c:v>Very Important</c:v>
                </c:pt>
              </c:strCache>
            </c:strRef>
          </c:tx>
          <c:spPr>
            <a:solidFill>
              <a:schemeClr val="accent2"/>
            </a:solidFill>
            <a:ln w="9525">
              <a:noFill/>
            </a:ln>
          </c:spPr>
          <c:invertIfNegative val="0"/>
          <c:dLbls>
            <c:spPr>
              <a:noFill/>
              <a:ln>
                <a:noFill/>
              </a:ln>
              <a:effectLst/>
            </c:spPr>
            <c:txPr>
              <a:bodyPr wrap="square" lIns="38100" tIns="19050" rIns="38100" bIns="19050" anchor="ctr">
                <a:spAutoFit/>
              </a:bodyPr>
              <a:lstStyle/>
              <a:p>
                <a:pPr>
                  <a:defRPr sz="1800">
                    <a:solidFill>
                      <a:schemeClr val="accent3"/>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Replacing deteriorating pipes that
distribute drinking water</c:v>
                </c:pt>
                <c:pt idx="1">
                  <c:v>^Providing safe and clean drinking water</c:v>
                </c:pt>
                <c:pt idx="2">
                  <c:v>Repairing aging storm drains to prevent flooding on city streets</c:v>
                </c:pt>
                <c:pt idx="3">
                  <c:v>Providing safe spaces for children and teens</c:v>
                </c:pt>
                <c:pt idx="4">
                  <c:v>Installing systems to filter out trash in storm drains and protect local creeks and the Bay</c:v>
                </c:pt>
                <c:pt idx="5">
                  <c:v>Installing drinking water storage tanks large enough to support future city growth</c:v>
                </c:pt>
              </c:strCache>
            </c:strRef>
          </c:cat>
          <c:val>
            <c:numRef>
              <c:f>Sheet1!$C$2:$C$7</c:f>
              <c:numCache>
                <c:formatCode>0%</c:formatCode>
                <c:ptCount val="6"/>
                <c:pt idx="0">
                  <c:v>0.32</c:v>
                </c:pt>
                <c:pt idx="1">
                  <c:v>0.23</c:v>
                </c:pt>
                <c:pt idx="2">
                  <c:v>0.34</c:v>
                </c:pt>
                <c:pt idx="3">
                  <c:v>0.31</c:v>
                </c:pt>
                <c:pt idx="4">
                  <c:v>0.46</c:v>
                </c:pt>
                <c:pt idx="5">
                  <c:v>0.31</c:v>
                </c:pt>
              </c:numCache>
            </c:numRef>
          </c:val>
          <c:extLst>
            <c:ext xmlns:c16="http://schemas.microsoft.com/office/drawing/2014/chart" uri="{C3380CC4-5D6E-409C-BE32-E72D297353CC}">
              <c16:uniqueId val="{00000001-CF53-47B3-90F2-DB50A104168C}"/>
            </c:ext>
          </c:extLst>
        </c:ser>
        <c:ser>
          <c:idx val="2"/>
          <c:order val="2"/>
          <c:tx>
            <c:strRef>
              <c:f>Sheet1!$D$1</c:f>
              <c:strCache>
                <c:ptCount val="1"/>
                <c:pt idx="0">
                  <c:v>Somewhat Important</c:v>
                </c:pt>
              </c:strCache>
            </c:strRef>
          </c:tx>
          <c:spPr>
            <a:solidFill>
              <a:schemeClr val="bg2"/>
            </a:solidFill>
            <a:ln>
              <a:noFill/>
            </a:ln>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8-3014-4255-8243-93ED9AC42DC8}"/>
                </c:ext>
              </c:extLst>
            </c:dLbl>
            <c:dLbl>
              <c:idx val="1"/>
              <c:delete val="1"/>
              <c:extLst>
                <c:ext xmlns:c15="http://schemas.microsoft.com/office/drawing/2012/chart" uri="{CE6537A1-D6FC-4f65-9D91-7224C49458BB}"/>
                <c:ext xmlns:c16="http://schemas.microsoft.com/office/drawing/2014/chart" uri="{C3380CC4-5D6E-409C-BE32-E72D297353CC}">
                  <c16:uniqueId val="{00000000-A87D-4EE9-AFE5-595C342BB0F2}"/>
                </c:ext>
              </c:extLst>
            </c:dLbl>
            <c:dLbl>
              <c:idx val="2"/>
              <c:spPr>
                <a:noFill/>
                <a:ln>
                  <a:noFill/>
                </a:ln>
                <a:effectLst/>
              </c:spPr>
              <c:txPr>
                <a:bodyPr wrap="square" lIns="38100" tIns="19050" rIns="38100" bIns="19050" anchor="ctr">
                  <a:spAutoFit/>
                </a:bodyPr>
                <a:lstStyle/>
                <a:p>
                  <a:pPr>
                    <a:defRPr sz="1600"/>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2-A87D-4EE9-AFE5-595C342BB0F2}"/>
                </c:ext>
              </c:extLst>
            </c:dLbl>
            <c:dLbl>
              <c:idx val="3"/>
              <c:spPr>
                <a:noFill/>
                <a:ln>
                  <a:noFill/>
                </a:ln>
                <a:effectLst/>
              </c:spPr>
              <c:txPr>
                <a:bodyPr wrap="square" lIns="38100" tIns="19050" rIns="38100" bIns="19050" anchor="ctr">
                  <a:spAutoFit/>
                </a:bodyPr>
                <a:lstStyle/>
                <a:p>
                  <a:pPr>
                    <a:defRPr sz="1400"/>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1-A87D-4EE9-AFE5-595C342BB0F2}"/>
                </c:ext>
              </c:extLst>
            </c:dLbl>
            <c:spPr>
              <a:noFill/>
              <a:ln>
                <a:noFill/>
              </a:ln>
              <a:effectLst/>
            </c:spPr>
            <c:txPr>
              <a:bodyPr wrap="square" lIns="38100" tIns="19050" rIns="38100" bIns="19050" anchor="ctr">
                <a:spAutoFit/>
              </a:bodyPr>
              <a:lstStyle/>
              <a:p>
                <a:pPr>
                  <a:defRPr sz="1800"/>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Replacing deteriorating pipes that
distribute drinking water</c:v>
                </c:pt>
                <c:pt idx="1">
                  <c:v>^Providing safe and clean drinking water</c:v>
                </c:pt>
                <c:pt idx="2">
                  <c:v>Repairing aging storm drains to prevent flooding on city streets</c:v>
                </c:pt>
                <c:pt idx="3">
                  <c:v>Providing safe spaces for children and teens</c:v>
                </c:pt>
                <c:pt idx="4">
                  <c:v>Installing systems to filter out trash in storm drains and protect local creeks and the Bay</c:v>
                </c:pt>
                <c:pt idx="5">
                  <c:v>Installing drinking water storage tanks large enough to support future city growth</c:v>
                </c:pt>
              </c:strCache>
            </c:strRef>
          </c:cat>
          <c:val>
            <c:numRef>
              <c:f>Sheet1!$D$2:$D$7</c:f>
              <c:numCache>
                <c:formatCode>0%</c:formatCode>
                <c:ptCount val="6"/>
                <c:pt idx="0">
                  <c:v>0.01</c:v>
                </c:pt>
                <c:pt idx="1">
                  <c:v>0.02</c:v>
                </c:pt>
                <c:pt idx="2">
                  <c:v>0.06</c:v>
                </c:pt>
                <c:pt idx="3">
                  <c:v>0.05</c:v>
                </c:pt>
                <c:pt idx="4">
                  <c:v>0.13</c:v>
                </c:pt>
                <c:pt idx="5">
                  <c:v>0.13</c:v>
                </c:pt>
              </c:numCache>
            </c:numRef>
          </c:val>
          <c:extLst>
            <c:ext xmlns:c16="http://schemas.microsoft.com/office/drawing/2014/chart" uri="{C3380CC4-5D6E-409C-BE32-E72D297353CC}">
              <c16:uniqueId val="{00000002-CF53-47B3-90F2-DB50A104168C}"/>
            </c:ext>
          </c:extLst>
        </c:ser>
        <c:ser>
          <c:idx val="3"/>
          <c:order val="3"/>
          <c:tx>
            <c:strRef>
              <c:f>Sheet1!$E$1</c:f>
              <c:strCache>
                <c:ptCount val="1"/>
                <c:pt idx="0">
                  <c:v>Not Too Important</c:v>
                </c:pt>
              </c:strCache>
            </c:strRef>
          </c:tx>
          <c:spPr>
            <a:solidFill>
              <a:schemeClr val="accent4"/>
            </a:solidFill>
            <a:ln>
              <a:noFill/>
            </a:ln>
          </c:spPr>
          <c:invertIfNegative val="0"/>
          <c:dLbls>
            <c:dLbl>
              <c:idx val="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014-4255-8243-93ED9AC42DC8}"/>
                </c:ext>
              </c:extLst>
            </c:dLbl>
            <c:dLbl>
              <c:idx val="2"/>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014-4255-8243-93ED9AC42DC8}"/>
                </c:ext>
              </c:extLst>
            </c:dLbl>
            <c:dLbl>
              <c:idx val="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014-4255-8243-93ED9AC42DC8}"/>
                </c:ext>
              </c:extLst>
            </c:dLbl>
            <c:dLbl>
              <c:idx val="5"/>
              <c:spPr>
                <a:noFill/>
                <a:ln>
                  <a:noFill/>
                </a:ln>
                <a:effectLst/>
              </c:spPr>
              <c:txPr>
                <a:bodyPr wrap="square" lIns="38100" tIns="19050" rIns="38100" bIns="19050" anchor="ctr">
                  <a:spAutoFit/>
                </a:bodyPr>
                <a:lstStyle/>
                <a:p>
                  <a:pPr>
                    <a:defRPr sz="1400">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014-4255-8243-93ED9AC42DC8}"/>
                </c:ext>
              </c:extLst>
            </c:dLbl>
            <c:spPr>
              <a:noFill/>
              <a:ln>
                <a:noFill/>
              </a:ln>
              <a:effectLst/>
            </c:spPr>
            <c:txPr>
              <a:bodyPr wrap="square" lIns="38100" tIns="19050" rIns="38100" bIns="19050" anchor="ctr">
                <a:spAutoFit/>
              </a:bodyPr>
              <a:lstStyle/>
              <a:p>
                <a:pPr>
                  <a:defRPr sz="1000">
                    <a:solidFill>
                      <a:schemeClr val="bg1"/>
                    </a:solidFill>
                  </a:defRPr>
                </a:pPr>
                <a:endParaRPr lang="en-US"/>
              </a:p>
            </c:txPr>
            <c:dLblPos val="ctr"/>
            <c:showLegendKey val="0"/>
            <c:showVal val="0"/>
            <c:showCatName val="0"/>
            <c:showSerName val="0"/>
            <c:showPercent val="0"/>
            <c:showBubbleSize val="0"/>
            <c:extLst>
              <c:ext xmlns:c15="http://schemas.microsoft.com/office/drawing/2012/chart" uri="{CE6537A1-D6FC-4f65-9D91-7224C49458BB}">
                <c15:showLeaderLines val="1"/>
              </c:ext>
            </c:extLst>
          </c:dLbls>
          <c:cat>
            <c:strRef>
              <c:f>Sheet1!$A$2:$A$7</c:f>
              <c:strCache>
                <c:ptCount val="6"/>
                <c:pt idx="0">
                  <c:v>Replacing deteriorating pipes that
distribute drinking water</c:v>
                </c:pt>
                <c:pt idx="1">
                  <c:v>^Providing safe and clean drinking water</c:v>
                </c:pt>
                <c:pt idx="2">
                  <c:v>Repairing aging storm drains to prevent flooding on city streets</c:v>
                </c:pt>
                <c:pt idx="3">
                  <c:v>Providing safe spaces for children and teens</c:v>
                </c:pt>
                <c:pt idx="4">
                  <c:v>Installing systems to filter out trash in storm drains and protect local creeks and the Bay</c:v>
                </c:pt>
                <c:pt idx="5">
                  <c:v>Installing drinking water storage tanks large enough to support future city growth</c:v>
                </c:pt>
              </c:strCache>
            </c:strRef>
          </c:cat>
          <c:val>
            <c:numRef>
              <c:f>Sheet1!$E$2:$E$7</c:f>
              <c:numCache>
                <c:formatCode>0%</c:formatCode>
                <c:ptCount val="6"/>
                <c:pt idx="0">
                  <c:v>0.04</c:v>
                </c:pt>
                <c:pt idx="1">
                  <c:v>0.03</c:v>
                </c:pt>
                <c:pt idx="2">
                  <c:v>0.04</c:v>
                </c:pt>
                <c:pt idx="3">
                  <c:v>0.04</c:v>
                </c:pt>
                <c:pt idx="4">
                  <c:v>0.02</c:v>
                </c:pt>
                <c:pt idx="5">
                  <c:v>0.05</c:v>
                </c:pt>
              </c:numCache>
            </c:numRef>
          </c:val>
          <c:extLst>
            <c:ext xmlns:c16="http://schemas.microsoft.com/office/drawing/2014/chart" uri="{C3380CC4-5D6E-409C-BE32-E72D297353CC}">
              <c16:uniqueId val="{0000000A-CF53-47B3-90F2-DB50A104168C}"/>
            </c:ext>
          </c:extLst>
        </c:ser>
        <c:ser>
          <c:idx val="4"/>
          <c:order val="4"/>
          <c:tx>
            <c:strRef>
              <c:f>Sheet1!$F$1</c:f>
              <c:strCache>
                <c:ptCount val="1"/>
                <c:pt idx="0">
                  <c:v>Don’t Know</c:v>
                </c:pt>
              </c:strCache>
            </c:strRef>
          </c:tx>
          <c:spPr>
            <a:solidFill>
              <a:schemeClr val="accent6"/>
            </a:solidFill>
            <a:ln>
              <a:noFill/>
            </a:ln>
          </c:spPr>
          <c:invertIfNegative val="0"/>
          <c:dLbls>
            <c:delete val="1"/>
          </c:dLbls>
          <c:cat>
            <c:strRef>
              <c:f>Sheet1!$A$2:$A$7</c:f>
              <c:strCache>
                <c:ptCount val="6"/>
                <c:pt idx="0">
                  <c:v>Replacing deteriorating pipes that
distribute drinking water</c:v>
                </c:pt>
                <c:pt idx="1">
                  <c:v>^Providing safe and clean drinking water</c:v>
                </c:pt>
                <c:pt idx="2">
                  <c:v>Repairing aging storm drains to prevent flooding on city streets</c:v>
                </c:pt>
                <c:pt idx="3">
                  <c:v>Providing safe spaces for children and teens</c:v>
                </c:pt>
                <c:pt idx="4">
                  <c:v>Installing systems to filter out trash in storm drains and protect local creeks and the Bay</c:v>
                </c:pt>
                <c:pt idx="5">
                  <c:v>Installing drinking water storage tanks large enough to support future city growth</c:v>
                </c:pt>
              </c:strCache>
            </c:strRef>
          </c:cat>
          <c:val>
            <c:numRef>
              <c:f>Sheet1!$F$2:$F$7</c:f>
              <c:numCache>
                <c:formatCode>0%</c:formatCode>
                <c:ptCount val="6"/>
                <c:pt idx="0">
                  <c:v>0</c:v>
                </c:pt>
                <c:pt idx="1">
                  <c:v>0</c:v>
                </c:pt>
                <c:pt idx="2">
                  <c:v>0</c:v>
                </c:pt>
                <c:pt idx="3">
                  <c:v>0.01</c:v>
                </c:pt>
                <c:pt idx="4">
                  <c:v>0</c:v>
                </c:pt>
                <c:pt idx="5">
                  <c:v>0</c:v>
                </c:pt>
              </c:numCache>
            </c:numRef>
          </c:val>
          <c:extLst>
            <c:ext xmlns:c16="http://schemas.microsoft.com/office/drawing/2014/chart" uri="{C3380CC4-5D6E-409C-BE32-E72D297353CC}">
              <c16:uniqueId val="{0000000C-CF53-47B3-90F2-DB50A104168C}"/>
            </c:ext>
          </c:extLst>
        </c:ser>
        <c:dLbls>
          <c:dLblPos val="ctr"/>
          <c:showLegendKey val="0"/>
          <c:showVal val="1"/>
          <c:showCatName val="0"/>
          <c:showSerName val="0"/>
          <c:showPercent val="0"/>
          <c:showBubbleSize val="0"/>
        </c:dLbls>
        <c:gapWidth val="48"/>
        <c:overlap val="100"/>
        <c:axId val="337592784"/>
        <c:axId val="337593176"/>
      </c:barChart>
      <c:catAx>
        <c:axId val="337592784"/>
        <c:scaling>
          <c:orientation val="maxMin"/>
        </c:scaling>
        <c:delete val="0"/>
        <c:axPos val="l"/>
        <c:numFmt formatCode="General" sourceLinked="1"/>
        <c:majorTickMark val="none"/>
        <c:minorTickMark val="none"/>
        <c:tickLblPos val="nextTo"/>
        <c:spPr>
          <a:ln>
            <a:noFill/>
          </a:ln>
        </c:spPr>
        <c:txPr>
          <a:bodyPr/>
          <a:lstStyle/>
          <a:p>
            <a:pPr algn="r">
              <a:lnSpc>
                <a:spcPts val="1600"/>
              </a:lnSpc>
              <a:defRPr sz="1800"/>
            </a:pPr>
            <a:endParaRPr lang="en-US"/>
          </a:p>
        </c:txPr>
        <c:crossAx val="337593176"/>
        <c:crosses val="autoZero"/>
        <c:auto val="1"/>
        <c:lblAlgn val="ctr"/>
        <c:lblOffset val="0"/>
        <c:noMultiLvlLbl val="0"/>
      </c:catAx>
      <c:valAx>
        <c:axId val="337593176"/>
        <c:scaling>
          <c:orientation val="minMax"/>
          <c:max val="1"/>
          <c:min val="0"/>
        </c:scaling>
        <c:delete val="1"/>
        <c:axPos val="b"/>
        <c:numFmt formatCode="0%" sourceLinked="1"/>
        <c:majorTickMark val="out"/>
        <c:minorTickMark val="none"/>
        <c:tickLblPos val="nextTo"/>
        <c:crossAx val="337592784"/>
        <c:crosses val="max"/>
        <c:crossBetween val="between"/>
        <c:majorUnit val="0.2"/>
      </c:valAx>
    </c:plotArea>
    <c:legend>
      <c:legendPos val="t"/>
      <c:layout>
        <c:manualLayout>
          <c:xMode val="edge"/>
          <c:yMode val="edge"/>
          <c:x val="0.26937630137474339"/>
          <c:y val="4.6991308513906899E-3"/>
          <c:w val="0.7111105797499343"/>
          <c:h val="5.7436298020590852E-2"/>
        </c:manualLayout>
      </c:layout>
      <c:overlay val="0"/>
      <c:txPr>
        <a:bodyPr/>
        <a:lstStyle/>
        <a:p>
          <a:pPr>
            <a:defRPr sz="13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5066438783220284"/>
          <c:y val="8.6435549064701939E-2"/>
          <c:w val="0.41761558924452624"/>
          <c:h val="0.85175024853310921"/>
        </c:manualLayout>
      </c:layout>
      <c:barChart>
        <c:barDir val="bar"/>
        <c:grouping val="percentStacked"/>
        <c:varyColors val="0"/>
        <c:ser>
          <c:idx val="0"/>
          <c:order val="0"/>
          <c:tx>
            <c:strRef>
              <c:f>Sheet1!$B$1</c:f>
              <c:strCache>
                <c:ptCount val="1"/>
                <c:pt idx="0">
                  <c:v>Extremely Important</c:v>
                </c:pt>
              </c:strCache>
            </c:strRef>
          </c:tx>
          <c:spPr>
            <a:solidFill>
              <a:schemeClr val="accent1"/>
            </a:solidFill>
            <a:ln>
              <a:noFill/>
            </a:ln>
          </c:spPr>
          <c:invertIfNegative val="0"/>
          <c:dLbls>
            <c:spPr>
              <a:noFill/>
              <a:ln>
                <a:noFill/>
              </a:ln>
              <a:effectLst/>
            </c:spPr>
            <c:txPr>
              <a:bodyPr/>
              <a:lstStyle/>
              <a:p>
                <a:pPr>
                  <a:defRPr sz="1800">
                    <a:solidFill>
                      <a:schemeClr val="accent3"/>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Making city infrastructure seismically safe</c:v>
                </c:pt>
                <c:pt idx="1">
                  <c:v>^Attracting and retaining qualified police officers</c:v>
                </c:pt>
                <c:pt idx="2">
                  <c:v>Providing internet access at the library</c:v>
                </c:pt>
                <c:pt idx="3">
                  <c:v>Providing youth sports facilities</c:v>
                </c:pt>
                <c:pt idx="4">
                  <c:v>Creating library spaces for literacy education</c:v>
                </c:pt>
                <c:pt idx="5">
                  <c:v>Providing refuge from extreme heat, cold or smoke events</c:v>
                </c:pt>
                <c:pt idx="6">
                  <c:v>Providing space for senior programs including hot meals</c:v>
                </c:pt>
                <c:pt idx="7">
                  <c:v>Improving access to city services</c:v>
                </c:pt>
              </c:strCache>
            </c:strRef>
          </c:cat>
          <c:val>
            <c:numRef>
              <c:f>Sheet1!$B$2:$B$9</c:f>
              <c:numCache>
                <c:formatCode>0%</c:formatCode>
                <c:ptCount val="8"/>
                <c:pt idx="0">
                  <c:v>0.45</c:v>
                </c:pt>
                <c:pt idx="1">
                  <c:v>0.38</c:v>
                </c:pt>
                <c:pt idx="2">
                  <c:v>0.32</c:v>
                </c:pt>
                <c:pt idx="3">
                  <c:v>0.28999999999999998</c:v>
                </c:pt>
                <c:pt idx="4">
                  <c:v>0.38</c:v>
                </c:pt>
                <c:pt idx="5">
                  <c:v>0.24</c:v>
                </c:pt>
                <c:pt idx="6">
                  <c:v>0.22</c:v>
                </c:pt>
                <c:pt idx="7">
                  <c:v>0.38</c:v>
                </c:pt>
              </c:numCache>
            </c:numRef>
          </c:val>
          <c:extLst>
            <c:ext xmlns:c16="http://schemas.microsoft.com/office/drawing/2014/chart" uri="{C3380CC4-5D6E-409C-BE32-E72D297353CC}">
              <c16:uniqueId val="{00000000-CF53-47B3-90F2-DB50A104168C}"/>
            </c:ext>
          </c:extLst>
        </c:ser>
        <c:ser>
          <c:idx val="1"/>
          <c:order val="1"/>
          <c:tx>
            <c:strRef>
              <c:f>Sheet1!$C$1</c:f>
              <c:strCache>
                <c:ptCount val="1"/>
                <c:pt idx="0">
                  <c:v>Very Important</c:v>
                </c:pt>
              </c:strCache>
            </c:strRef>
          </c:tx>
          <c:spPr>
            <a:solidFill>
              <a:schemeClr val="accent2"/>
            </a:solidFill>
            <a:ln w="9525">
              <a:noFill/>
            </a:ln>
          </c:spPr>
          <c:invertIfNegative val="0"/>
          <c:dLbls>
            <c:spPr>
              <a:noFill/>
              <a:ln>
                <a:noFill/>
              </a:ln>
              <a:effectLst/>
            </c:spPr>
            <c:txPr>
              <a:bodyPr wrap="square" lIns="38100" tIns="19050" rIns="38100" bIns="19050" anchor="ctr">
                <a:spAutoFit/>
              </a:bodyPr>
              <a:lstStyle/>
              <a:p>
                <a:pPr>
                  <a:defRPr sz="1800">
                    <a:solidFill>
                      <a:schemeClr val="accent3"/>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Making city infrastructure seismically safe</c:v>
                </c:pt>
                <c:pt idx="1">
                  <c:v>^Attracting and retaining qualified police officers</c:v>
                </c:pt>
                <c:pt idx="2">
                  <c:v>Providing internet access at the library</c:v>
                </c:pt>
                <c:pt idx="3">
                  <c:v>Providing youth sports facilities</c:v>
                </c:pt>
                <c:pt idx="4">
                  <c:v>Creating library spaces for literacy education</c:v>
                </c:pt>
                <c:pt idx="5">
                  <c:v>Providing refuge from extreme heat, cold or smoke events</c:v>
                </c:pt>
                <c:pt idx="6">
                  <c:v>Providing space for senior programs including hot meals</c:v>
                </c:pt>
                <c:pt idx="7">
                  <c:v>Improving access to city services</c:v>
                </c:pt>
              </c:strCache>
            </c:strRef>
          </c:cat>
          <c:val>
            <c:numRef>
              <c:f>Sheet1!$C$2:$C$9</c:f>
              <c:numCache>
                <c:formatCode>0%</c:formatCode>
                <c:ptCount val="8"/>
                <c:pt idx="0">
                  <c:v>0.35</c:v>
                </c:pt>
                <c:pt idx="1">
                  <c:v>0.41</c:v>
                </c:pt>
                <c:pt idx="2">
                  <c:v>0.48</c:v>
                </c:pt>
                <c:pt idx="3">
                  <c:v>0.49</c:v>
                </c:pt>
                <c:pt idx="4">
                  <c:v>0.39</c:v>
                </c:pt>
                <c:pt idx="5">
                  <c:v>0.53</c:v>
                </c:pt>
                <c:pt idx="6">
                  <c:v>0.52</c:v>
                </c:pt>
                <c:pt idx="7">
                  <c:v>0.35</c:v>
                </c:pt>
              </c:numCache>
            </c:numRef>
          </c:val>
          <c:extLst>
            <c:ext xmlns:c16="http://schemas.microsoft.com/office/drawing/2014/chart" uri="{C3380CC4-5D6E-409C-BE32-E72D297353CC}">
              <c16:uniqueId val="{00000001-CF53-47B3-90F2-DB50A104168C}"/>
            </c:ext>
          </c:extLst>
        </c:ser>
        <c:ser>
          <c:idx val="2"/>
          <c:order val="2"/>
          <c:tx>
            <c:strRef>
              <c:f>Sheet1!$D$1</c:f>
              <c:strCache>
                <c:ptCount val="1"/>
                <c:pt idx="0">
                  <c:v>Somewhat Important</c:v>
                </c:pt>
              </c:strCache>
            </c:strRef>
          </c:tx>
          <c:spPr>
            <a:solidFill>
              <a:schemeClr val="bg2"/>
            </a:solidFill>
            <a:ln>
              <a:noFill/>
            </a:ln>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3014-4255-8243-93ED9AC42DC8}"/>
                </c:ext>
              </c:extLst>
            </c:dLbl>
            <c:spPr>
              <a:noFill/>
              <a:ln>
                <a:noFill/>
              </a:ln>
              <a:effectLst/>
            </c:spPr>
            <c:txPr>
              <a:bodyPr wrap="square" lIns="38100" tIns="19050" rIns="38100" bIns="19050" anchor="ctr">
                <a:spAutoFit/>
              </a:bodyPr>
              <a:lstStyle/>
              <a:p>
                <a:pPr>
                  <a:defRPr sz="1800"/>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Sheet1!$A$2:$A$9</c:f>
              <c:strCache>
                <c:ptCount val="8"/>
                <c:pt idx="0">
                  <c:v>Making city infrastructure seismically safe</c:v>
                </c:pt>
                <c:pt idx="1">
                  <c:v>^Attracting and retaining qualified police officers</c:v>
                </c:pt>
                <c:pt idx="2">
                  <c:v>Providing internet access at the library</c:v>
                </c:pt>
                <c:pt idx="3">
                  <c:v>Providing youth sports facilities</c:v>
                </c:pt>
                <c:pt idx="4">
                  <c:v>Creating library spaces for literacy education</c:v>
                </c:pt>
                <c:pt idx="5">
                  <c:v>Providing refuge from extreme heat, cold or smoke events</c:v>
                </c:pt>
                <c:pt idx="6">
                  <c:v>Providing space for senior programs including hot meals</c:v>
                </c:pt>
                <c:pt idx="7">
                  <c:v>Improving access to city services</c:v>
                </c:pt>
              </c:strCache>
            </c:strRef>
          </c:cat>
          <c:val>
            <c:numRef>
              <c:f>Sheet1!$D$2:$D$9</c:f>
              <c:numCache>
                <c:formatCode>0%</c:formatCode>
                <c:ptCount val="8"/>
                <c:pt idx="0">
                  <c:v>0.13</c:v>
                </c:pt>
                <c:pt idx="1">
                  <c:v>0.12</c:v>
                </c:pt>
                <c:pt idx="2">
                  <c:v>0.16</c:v>
                </c:pt>
                <c:pt idx="3">
                  <c:v>0.12</c:v>
                </c:pt>
                <c:pt idx="4">
                  <c:v>0.13</c:v>
                </c:pt>
                <c:pt idx="5">
                  <c:v>0.1</c:v>
                </c:pt>
                <c:pt idx="6">
                  <c:v>0.19</c:v>
                </c:pt>
                <c:pt idx="7">
                  <c:v>0.22</c:v>
                </c:pt>
              </c:numCache>
            </c:numRef>
          </c:val>
          <c:extLst>
            <c:ext xmlns:c16="http://schemas.microsoft.com/office/drawing/2014/chart" uri="{C3380CC4-5D6E-409C-BE32-E72D297353CC}">
              <c16:uniqueId val="{00000002-CF53-47B3-90F2-DB50A104168C}"/>
            </c:ext>
          </c:extLst>
        </c:ser>
        <c:ser>
          <c:idx val="3"/>
          <c:order val="3"/>
          <c:tx>
            <c:strRef>
              <c:f>Sheet1!$E$1</c:f>
              <c:strCache>
                <c:ptCount val="1"/>
                <c:pt idx="0">
                  <c:v>Not Too Important</c:v>
                </c:pt>
              </c:strCache>
            </c:strRef>
          </c:tx>
          <c:spPr>
            <a:solidFill>
              <a:schemeClr val="accent4"/>
            </a:solidFill>
            <a:ln>
              <a:noFill/>
            </a:ln>
          </c:spPr>
          <c:invertIfNegative val="0"/>
          <c:dLbls>
            <c:dLbl>
              <c:idx val="0"/>
              <c:spPr>
                <a:noFill/>
                <a:ln>
                  <a:noFill/>
                </a:ln>
                <a:effectLst/>
              </c:spPr>
              <c:txPr>
                <a:bodyPr wrap="square" lIns="38100" tIns="19050" rIns="38100" bIns="19050" anchor="ctr">
                  <a:spAutoFit/>
                </a:bodyPr>
                <a:lstStyle/>
                <a:p>
                  <a:pPr>
                    <a:defRPr sz="1100">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014-4255-8243-93ED9AC42DC8}"/>
                </c:ext>
              </c:extLst>
            </c:dLbl>
            <c:dLbl>
              <c:idx val="1"/>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014-4255-8243-93ED9AC42DC8}"/>
                </c:ext>
              </c:extLst>
            </c:dLbl>
            <c:dLbl>
              <c:idx val="2"/>
              <c:spPr>
                <a:noFill/>
                <a:ln>
                  <a:noFill/>
                </a:ln>
                <a:effectLst/>
              </c:spPr>
              <c:txPr>
                <a:bodyPr wrap="square" lIns="38100" tIns="19050" rIns="38100" bIns="19050" anchor="ctr">
                  <a:spAutoFit/>
                </a:bodyPr>
                <a:lstStyle/>
                <a:p>
                  <a:pPr>
                    <a:defRPr sz="1000">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014-4255-8243-93ED9AC42DC8}"/>
                </c:ext>
              </c:extLst>
            </c:dLbl>
            <c:dLbl>
              <c:idx val="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014-4255-8243-93ED9AC42DC8}"/>
                </c:ext>
              </c:extLst>
            </c:dLbl>
            <c:dLbl>
              <c:idx val="4"/>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228-4A0A-9864-456A842CD36D}"/>
                </c:ext>
              </c:extLst>
            </c:dLbl>
            <c:dLbl>
              <c:idx val="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014-4255-8243-93ED9AC42DC8}"/>
                </c:ext>
              </c:extLst>
            </c:dLbl>
            <c:dLbl>
              <c:idx val="6"/>
              <c:spPr>
                <a:noFill/>
                <a:ln>
                  <a:noFill/>
                </a:ln>
                <a:effectLst/>
              </c:spPr>
              <c:txPr>
                <a:bodyPr wrap="square" lIns="38100" tIns="19050" rIns="38100" bIns="19050" anchor="ctr">
                  <a:spAutoFit/>
                </a:bodyPr>
                <a:lstStyle/>
                <a:p>
                  <a:pPr>
                    <a:defRPr sz="1600">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3014-4255-8243-93ED9AC42DC8}"/>
                </c:ext>
              </c:extLst>
            </c:dLbl>
            <c:dLbl>
              <c:idx val="7"/>
              <c:spPr>
                <a:noFill/>
                <a:ln>
                  <a:noFill/>
                </a:ln>
                <a:effectLst/>
              </c:spPr>
              <c:txPr>
                <a:bodyPr wrap="square" lIns="38100" tIns="19050" rIns="38100" bIns="19050" anchor="ctr">
                  <a:spAutoFit/>
                </a:bodyPr>
                <a:lstStyle/>
                <a:p>
                  <a:pPr>
                    <a:defRPr sz="1000">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228-4A0A-9864-456A842CD36D}"/>
                </c:ext>
              </c:extLst>
            </c:dLbl>
            <c:spPr>
              <a:noFill/>
              <a:ln>
                <a:noFill/>
              </a:ln>
              <a:effectLst/>
            </c:spPr>
            <c:txPr>
              <a:bodyPr wrap="square" lIns="38100" tIns="19050" rIns="38100" bIns="19050" anchor="ctr">
                <a:spAutoFit/>
              </a:bodyPr>
              <a:lstStyle/>
              <a:p>
                <a:pPr>
                  <a:defRPr sz="1800">
                    <a:solidFill>
                      <a:schemeClr val="bg1"/>
                    </a:solidFill>
                  </a:defRPr>
                </a:pPr>
                <a:endParaRPr lang="en-US"/>
              </a:p>
            </c:txPr>
            <c:dLblPos val="ctr"/>
            <c:showLegendKey val="0"/>
            <c:showVal val="0"/>
            <c:showCatName val="0"/>
            <c:showSerName val="0"/>
            <c:showPercent val="0"/>
            <c:showBubbleSize val="0"/>
            <c:extLst>
              <c:ext xmlns:c15="http://schemas.microsoft.com/office/drawing/2012/chart" uri="{CE6537A1-D6FC-4f65-9D91-7224C49458BB}">
                <c15:showLeaderLines val="1"/>
              </c:ext>
            </c:extLst>
          </c:dLbls>
          <c:cat>
            <c:strRef>
              <c:f>Sheet1!$A$2:$A$9</c:f>
              <c:strCache>
                <c:ptCount val="8"/>
                <c:pt idx="0">
                  <c:v>Making city infrastructure seismically safe</c:v>
                </c:pt>
                <c:pt idx="1">
                  <c:v>^Attracting and retaining qualified police officers</c:v>
                </c:pt>
                <c:pt idx="2">
                  <c:v>Providing internet access at the library</c:v>
                </c:pt>
                <c:pt idx="3">
                  <c:v>Providing youth sports facilities</c:v>
                </c:pt>
                <c:pt idx="4">
                  <c:v>Creating library spaces for literacy education</c:v>
                </c:pt>
                <c:pt idx="5">
                  <c:v>Providing refuge from extreme heat, cold or smoke events</c:v>
                </c:pt>
                <c:pt idx="6">
                  <c:v>Providing space for senior programs including hot meals</c:v>
                </c:pt>
                <c:pt idx="7">
                  <c:v>Improving access to city services</c:v>
                </c:pt>
              </c:strCache>
            </c:strRef>
          </c:cat>
          <c:val>
            <c:numRef>
              <c:f>Sheet1!$E$2:$E$9</c:f>
              <c:numCache>
                <c:formatCode>0%</c:formatCode>
                <c:ptCount val="8"/>
                <c:pt idx="0">
                  <c:v>0.04</c:v>
                </c:pt>
                <c:pt idx="1">
                  <c:v>0.08</c:v>
                </c:pt>
                <c:pt idx="2">
                  <c:v>0.04</c:v>
                </c:pt>
                <c:pt idx="3">
                  <c:v>0.1</c:v>
                </c:pt>
                <c:pt idx="4">
                  <c:v>0.1</c:v>
                </c:pt>
                <c:pt idx="5">
                  <c:v>0.12</c:v>
                </c:pt>
                <c:pt idx="6">
                  <c:v>7.0000000000000007E-2</c:v>
                </c:pt>
                <c:pt idx="7">
                  <c:v>0.04</c:v>
                </c:pt>
              </c:numCache>
            </c:numRef>
          </c:val>
          <c:extLst>
            <c:ext xmlns:c16="http://schemas.microsoft.com/office/drawing/2014/chart" uri="{C3380CC4-5D6E-409C-BE32-E72D297353CC}">
              <c16:uniqueId val="{0000000A-CF53-47B3-90F2-DB50A104168C}"/>
            </c:ext>
          </c:extLst>
        </c:ser>
        <c:ser>
          <c:idx val="4"/>
          <c:order val="4"/>
          <c:tx>
            <c:strRef>
              <c:f>Sheet1!$F$1</c:f>
              <c:strCache>
                <c:ptCount val="1"/>
                <c:pt idx="0">
                  <c:v>Don’t Know</c:v>
                </c:pt>
              </c:strCache>
            </c:strRef>
          </c:tx>
          <c:spPr>
            <a:solidFill>
              <a:schemeClr val="accent6"/>
            </a:solidFill>
            <a:ln>
              <a:noFill/>
            </a:ln>
          </c:spPr>
          <c:invertIfNegative val="0"/>
          <c:dLbls>
            <c:delete val="1"/>
          </c:dLbls>
          <c:cat>
            <c:strRef>
              <c:f>Sheet1!$A$2:$A$9</c:f>
              <c:strCache>
                <c:ptCount val="8"/>
                <c:pt idx="0">
                  <c:v>Making city infrastructure seismically safe</c:v>
                </c:pt>
                <c:pt idx="1">
                  <c:v>^Attracting and retaining qualified police officers</c:v>
                </c:pt>
                <c:pt idx="2">
                  <c:v>Providing internet access at the library</c:v>
                </c:pt>
                <c:pt idx="3">
                  <c:v>Providing youth sports facilities</c:v>
                </c:pt>
                <c:pt idx="4">
                  <c:v>Creating library spaces for literacy education</c:v>
                </c:pt>
                <c:pt idx="5">
                  <c:v>Providing refuge from extreme heat, cold or smoke events</c:v>
                </c:pt>
                <c:pt idx="6">
                  <c:v>Providing space for senior programs including hot meals</c:v>
                </c:pt>
                <c:pt idx="7">
                  <c:v>Improving access to city services</c:v>
                </c:pt>
              </c:strCache>
            </c:strRef>
          </c:cat>
          <c:val>
            <c:numRef>
              <c:f>Sheet1!$F$2:$F$9</c:f>
              <c:numCache>
                <c:formatCode>0%</c:formatCode>
                <c:ptCount val="8"/>
                <c:pt idx="0">
                  <c:v>0.02</c:v>
                </c:pt>
                <c:pt idx="1">
                  <c:v>0</c:v>
                </c:pt>
                <c:pt idx="2">
                  <c:v>0</c:v>
                </c:pt>
                <c:pt idx="3">
                  <c:v>0</c:v>
                </c:pt>
                <c:pt idx="4">
                  <c:v>0</c:v>
                </c:pt>
                <c:pt idx="5">
                  <c:v>0.01</c:v>
                </c:pt>
                <c:pt idx="6">
                  <c:v>0</c:v>
                </c:pt>
                <c:pt idx="7">
                  <c:v>0.01</c:v>
                </c:pt>
              </c:numCache>
            </c:numRef>
          </c:val>
          <c:extLst>
            <c:ext xmlns:c16="http://schemas.microsoft.com/office/drawing/2014/chart" uri="{C3380CC4-5D6E-409C-BE32-E72D297353CC}">
              <c16:uniqueId val="{0000000C-CF53-47B3-90F2-DB50A104168C}"/>
            </c:ext>
          </c:extLst>
        </c:ser>
        <c:dLbls>
          <c:dLblPos val="ctr"/>
          <c:showLegendKey val="0"/>
          <c:showVal val="1"/>
          <c:showCatName val="0"/>
          <c:showSerName val="0"/>
          <c:showPercent val="0"/>
          <c:showBubbleSize val="0"/>
        </c:dLbls>
        <c:gapWidth val="48"/>
        <c:overlap val="100"/>
        <c:axId val="337592784"/>
        <c:axId val="337593176"/>
      </c:barChart>
      <c:catAx>
        <c:axId val="337592784"/>
        <c:scaling>
          <c:orientation val="maxMin"/>
        </c:scaling>
        <c:delete val="0"/>
        <c:axPos val="l"/>
        <c:numFmt formatCode="General" sourceLinked="1"/>
        <c:majorTickMark val="none"/>
        <c:minorTickMark val="none"/>
        <c:tickLblPos val="nextTo"/>
        <c:spPr>
          <a:ln>
            <a:noFill/>
          </a:ln>
        </c:spPr>
        <c:txPr>
          <a:bodyPr/>
          <a:lstStyle/>
          <a:p>
            <a:pPr algn="r">
              <a:lnSpc>
                <a:spcPct val="100000"/>
              </a:lnSpc>
              <a:defRPr sz="1800"/>
            </a:pPr>
            <a:endParaRPr lang="en-US"/>
          </a:p>
        </c:txPr>
        <c:crossAx val="337593176"/>
        <c:crosses val="autoZero"/>
        <c:auto val="1"/>
        <c:lblAlgn val="ctr"/>
        <c:lblOffset val="0"/>
        <c:noMultiLvlLbl val="0"/>
      </c:catAx>
      <c:valAx>
        <c:axId val="337593176"/>
        <c:scaling>
          <c:orientation val="minMax"/>
          <c:max val="1"/>
          <c:min val="0"/>
        </c:scaling>
        <c:delete val="1"/>
        <c:axPos val="b"/>
        <c:numFmt formatCode="0%" sourceLinked="1"/>
        <c:majorTickMark val="out"/>
        <c:minorTickMark val="none"/>
        <c:tickLblPos val="nextTo"/>
        <c:crossAx val="337592784"/>
        <c:crosses val="max"/>
        <c:crossBetween val="between"/>
        <c:majorUnit val="0.2"/>
      </c:valAx>
    </c:plotArea>
    <c:legend>
      <c:legendPos val="t"/>
      <c:layout>
        <c:manualLayout>
          <c:xMode val="edge"/>
          <c:yMode val="edge"/>
          <c:x val="0.34152637880492215"/>
          <c:y val="4.6991308513906899E-3"/>
          <c:w val="0.62655973045982882"/>
          <c:h val="5.7436298020590852E-2"/>
        </c:manualLayout>
      </c:layout>
      <c:overlay val="0"/>
      <c:txPr>
        <a:bodyPr/>
        <a:lstStyle/>
        <a:p>
          <a:pPr>
            <a:defRPr sz="13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815812310715656"/>
          <c:y val="8.6435549064701939E-2"/>
          <c:w val="0.47776310228674856"/>
          <c:h val="0.878204835778302"/>
        </c:manualLayout>
      </c:layout>
      <c:barChart>
        <c:barDir val="bar"/>
        <c:grouping val="percentStacked"/>
        <c:varyColors val="0"/>
        <c:ser>
          <c:idx val="0"/>
          <c:order val="0"/>
          <c:tx>
            <c:strRef>
              <c:f>Sheet1!$B$1</c:f>
              <c:strCache>
                <c:ptCount val="1"/>
                <c:pt idx="0">
                  <c:v>Extremely Important</c:v>
                </c:pt>
              </c:strCache>
            </c:strRef>
          </c:tx>
          <c:spPr>
            <a:solidFill>
              <a:schemeClr val="accent1"/>
            </a:solidFill>
            <a:ln>
              <a:noFill/>
            </a:ln>
          </c:spPr>
          <c:invertIfNegative val="0"/>
          <c:dLbls>
            <c:spPr>
              <a:noFill/>
              <a:ln>
                <a:noFill/>
              </a:ln>
              <a:effectLst/>
            </c:spPr>
            <c:txPr>
              <a:bodyPr/>
              <a:lstStyle/>
              <a:p>
                <a:pPr>
                  <a:defRPr sz="1800">
                    <a:solidFill>
                      <a:schemeClr val="accent3"/>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Providing an Emergency Command Center ensuring a
safe place in East Palo Alto no matter the emergency</c:v>
                </c:pt>
                <c:pt idx="1">
                  <c:v>Expanding recreational programs</c:v>
                </c:pt>
                <c:pt idx="2">
                  <c:v>Providing crime investigation facilities</c:v>
                </c:pt>
                <c:pt idx="3">
                  <c:v>Addressing old and deteriorating wiring and
electrical systems in city buildings</c:v>
                </c:pt>
                <c:pt idx="4">
                  <c:v>Replacing outdated police facilities</c:v>
                </c:pt>
                <c:pt idx="5">
                  <c:v>^Receiving open space, recreation facilities, and cash
from private donors valued at as much as $50 million</c:v>
                </c:pt>
                <c:pt idx="6">
                  <c:v>Upgrading the library</c:v>
                </c:pt>
              </c:strCache>
            </c:strRef>
          </c:cat>
          <c:val>
            <c:numRef>
              <c:f>Sheet1!$B$2:$B$8</c:f>
              <c:numCache>
                <c:formatCode>0%</c:formatCode>
                <c:ptCount val="7"/>
                <c:pt idx="0">
                  <c:v>0.42</c:v>
                </c:pt>
                <c:pt idx="1">
                  <c:v>0.3</c:v>
                </c:pt>
                <c:pt idx="2">
                  <c:v>0.21</c:v>
                </c:pt>
                <c:pt idx="3">
                  <c:v>0.24</c:v>
                </c:pt>
                <c:pt idx="4">
                  <c:v>0.3</c:v>
                </c:pt>
                <c:pt idx="5">
                  <c:v>0.21</c:v>
                </c:pt>
                <c:pt idx="6">
                  <c:v>0.21</c:v>
                </c:pt>
              </c:numCache>
            </c:numRef>
          </c:val>
          <c:extLst>
            <c:ext xmlns:c16="http://schemas.microsoft.com/office/drawing/2014/chart" uri="{C3380CC4-5D6E-409C-BE32-E72D297353CC}">
              <c16:uniqueId val="{00000000-CF53-47B3-90F2-DB50A104168C}"/>
            </c:ext>
          </c:extLst>
        </c:ser>
        <c:ser>
          <c:idx val="1"/>
          <c:order val="1"/>
          <c:tx>
            <c:strRef>
              <c:f>Sheet1!$C$1</c:f>
              <c:strCache>
                <c:ptCount val="1"/>
                <c:pt idx="0">
                  <c:v>Very Important</c:v>
                </c:pt>
              </c:strCache>
            </c:strRef>
          </c:tx>
          <c:spPr>
            <a:solidFill>
              <a:schemeClr val="accent2"/>
            </a:solidFill>
            <a:ln w="9525">
              <a:noFill/>
            </a:ln>
          </c:spPr>
          <c:invertIfNegative val="0"/>
          <c:dLbls>
            <c:spPr>
              <a:noFill/>
              <a:ln>
                <a:noFill/>
              </a:ln>
              <a:effectLst/>
            </c:spPr>
            <c:txPr>
              <a:bodyPr wrap="square" lIns="38100" tIns="19050" rIns="38100" bIns="19050" anchor="ctr">
                <a:spAutoFit/>
              </a:bodyPr>
              <a:lstStyle/>
              <a:p>
                <a:pPr>
                  <a:defRPr sz="1800">
                    <a:solidFill>
                      <a:schemeClr val="accent3"/>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Providing an Emergency Command Center ensuring a
safe place in East Palo Alto no matter the emergency</c:v>
                </c:pt>
                <c:pt idx="1">
                  <c:v>Expanding recreational programs</c:v>
                </c:pt>
                <c:pt idx="2">
                  <c:v>Providing crime investigation facilities</c:v>
                </c:pt>
                <c:pt idx="3">
                  <c:v>Addressing old and deteriorating wiring and
electrical systems in city buildings</c:v>
                </c:pt>
                <c:pt idx="4">
                  <c:v>Replacing outdated police facilities</c:v>
                </c:pt>
                <c:pt idx="5">
                  <c:v>^Receiving open space, recreation facilities, and cash
from private donors valued at as much as $50 million</c:v>
                </c:pt>
                <c:pt idx="6">
                  <c:v>Upgrading the library</c:v>
                </c:pt>
              </c:strCache>
            </c:strRef>
          </c:cat>
          <c:val>
            <c:numRef>
              <c:f>Sheet1!$C$2:$C$8</c:f>
              <c:numCache>
                <c:formatCode>0%</c:formatCode>
                <c:ptCount val="7"/>
                <c:pt idx="0">
                  <c:v>0.28000000000000003</c:v>
                </c:pt>
                <c:pt idx="1">
                  <c:v>0.33</c:v>
                </c:pt>
                <c:pt idx="2">
                  <c:v>0.42</c:v>
                </c:pt>
                <c:pt idx="3">
                  <c:v>0.37</c:v>
                </c:pt>
                <c:pt idx="4">
                  <c:v>0.28000000000000003</c:v>
                </c:pt>
                <c:pt idx="5">
                  <c:v>0.33</c:v>
                </c:pt>
                <c:pt idx="6">
                  <c:v>0.28999999999999998</c:v>
                </c:pt>
              </c:numCache>
            </c:numRef>
          </c:val>
          <c:extLst>
            <c:ext xmlns:c16="http://schemas.microsoft.com/office/drawing/2014/chart" uri="{C3380CC4-5D6E-409C-BE32-E72D297353CC}">
              <c16:uniqueId val="{00000001-CF53-47B3-90F2-DB50A104168C}"/>
            </c:ext>
          </c:extLst>
        </c:ser>
        <c:ser>
          <c:idx val="2"/>
          <c:order val="2"/>
          <c:tx>
            <c:strRef>
              <c:f>Sheet1!$D$1</c:f>
              <c:strCache>
                <c:ptCount val="1"/>
                <c:pt idx="0">
                  <c:v>Somewhat Important</c:v>
                </c:pt>
              </c:strCache>
            </c:strRef>
          </c:tx>
          <c:spPr>
            <a:solidFill>
              <a:schemeClr val="bg2"/>
            </a:solidFill>
            <a:ln>
              <a:noFill/>
            </a:ln>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3014-4255-8243-93ED9AC42DC8}"/>
                </c:ext>
              </c:extLst>
            </c:dLbl>
            <c:spPr>
              <a:noFill/>
              <a:ln>
                <a:noFill/>
              </a:ln>
              <a:effectLst/>
            </c:spPr>
            <c:txPr>
              <a:bodyPr wrap="square" lIns="38100" tIns="19050" rIns="38100" bIns="19050" anchor="ctr">
                <a:spAutoFit/>
              </a:bodyPr>
              <a:lstStyle/>
              <a:p>
                <a:pPr>
                  <a:defRPr sz="1800"/>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Providing an Emergency Command Center ensuring a
safe place in East Palo Alto no matter the emergency</c:v>
                </c:pt>
                <c:pt idx="1">
                  <c:v>Expanding recreational programs</c:v>
                </c:pt>
                <c:pt idx="2">
                  <c:v>Providing crime investigation facilities</c:v>
                </c:pt>
                <c:pt idx="3">
                  <c:v>Addressing old and deteriorating wiring and
electrical systems in city buildings</c:v>
                </c:pt>
                <c:pt idx="4">
                  <c:v>Replacing outdated police facilities</c:v>
                </c:pt>
                <c:pt idx="5">
                  <c:v>^Receiving open space, recreation facilities, and cash
from private donors valued at as much as $50 million</c:v>
                </c:pt>
                <c:pt idx="6">
                  <c:v>Upgrading the library</c:v>
                </c:pt>
              </c:strCache>
            </c:strRef>
          </c:cat>
          <c:val>
            <c:numRef>
              <c:f>Sheet1!$D$2:$D$8</c:f>
              <c:numCache>
                <c:formatCode>0%</c:formatCode>
                <c:ptCount val="7"/>
                <c:pt idx="0">
                  <c:v>0.17</c:v>
                </c:pt>
                <c:pt idx="1">
                  <c:v>0.24</c:v>
                </c:pt>
                <c:pt idx="2">
                  <c:v>0.25</c:v>
                </c:pt>
                <c:pt idx="3">
                  <c:v>0.27</c:v>
                </c:pt>
                <c:pt idx="4">
                  <c:v>0.2</c:v>
                </c:pt>
                <c:pt idx="5">
                  <c:v>0.24</c:v>
                </c:pt>
                <c:pt idx="6">
                  <c:v>0.44</c:v>
                </c:pt>
              </c:numCache>
            </c:numRef>
          </c:val>
          <c:extLst>
            <c:ext xmlns:c16="http://schemas.microsoft.com/office/drawing/2014/chart" uri="{C3380CC4-5D6E-409C-BE32-E72D297353CC}">
              <c16:uniqueId val="{00000002-CF53-47B3-90F2-DB50A104168C}"/>
            </c:ext>
          </c:extLst>
        </c:ser>
        <c:ser>
          <c:idx val="3"/>
          <c:order val="3"/>
          <c:tx>
            <c:strRef>
              <c:f>Sheet1!$E$1</c:f>
              <c:strCache>
                <c:ptCount val="1"/>
                <c:pt idx="0">
                  <c:v>Not Too Important</c:v>
                </c:pt>
              </c:strCache>
            </c:strRef>
          </c:tx>
          <c:spPr>
            <a:solidFill>
              <a:schemeClr val="accent4"/>
            </a:solidFill>
            <a:ln>
              <a:noFill/>
            </a:ln>
          </c:spPr>
          <c:invertIfNegative val="0"/>
          <c:dLbls>
            <c:dLbl>
              <c:idx val="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014-4255-8243-93ED9AC42DC8}"/>
                </c:ext>
              </c:extLst>
            </c:dLbl>
            <c:dLbl>
              <c:idx val="1"/>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014-4255-8243-93ED9AC42DC8}"/>
                </c:ext>
              </c:extLst>
            </c:dLbl>
            <c:dLbl>
              <c:idx val="2"/>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014-4255-8243-93ED9AC42DC8}"/>
                </c:ext>
              </c:extLst>
            </c:dLbl>
            <c:dLbl>
              <c:idx val="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014-4255-8243-93ED9AC42DC8}"/>
                </c:ext>
              </c:extLst>
            </c:dLbl>
            <c:dLbl>
              <c:idx val="4"/>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228-4A0A-9864-456A842CD36D}"/>
                </c:ext>
              </c:extLst>
            </c:dLbl>
            <c:dLbl>
              <c:idx val="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014-4255-8243-93ED9AC42DC8}"/>
                </c:ext>
              </c:extLst>
            </c:dLbl>
            <c:dLbl>
              <c:idx val="6"/>
              <c:spPr>
                <a:noFill/>
                <a:ln>
                  <a:noFill/>
                </a:ln>
                <a:effectLst/>
              </c:spPr>
              <c:txPr>
                <a:bodyPr wrap="square" lIns="38100" tIns="19050" rIns="38100" bIns="19050" anchor="ctr">
                  <a:spAutoFit/>
                </a:bodyPr>
                <a:lstStyle/>
                <a:p>
                  <a:pPr>
                    <a:defRPr sz="1600">
                      <a:solidFill>
                        <a:schemeClr val="bg1"/>
                      </a:solidFill>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3014-4255-8243-93ED9AC42DC8}"/>
                </c:ext>
              </c:extLst>
            </c:dLbl>
            <c:spPr>
              <a:noFill/>
              <a:ln>
                <a:noFill/>
              </a:ln>
              <a:effectLst/>
            </c:spPr>
            <c:txPr>
              <a:bodyPr wrap="square" lIns="38100" tIns="19050" rIns="38100" bIns="19050" anchor="ctr">
                <a:spAutoFit/>
              </a:bodyPr>
              <a:lstStyle/>
              <a:p>
                <a:pPr>
                  <a:defRPr sz="1800">
                    <a:solidFill>
                      <a:schemeClr val="bg1"/>
                    </a:solidFill>
                  </a:defRPr>
                </a:pPr>
                <a:endParaRPr lang="en-US"/>
              </a:p>
            </c:txPr>
            <c:dLblPos val="ctr"/>
            <c:showLegendKey val="0"/>
            <c:showVal val="0"/>
            <c:showCatName val="0"/>
            <c:showSerName val="0"/>
            <c:showPercent val="0"/>
            <c:showBubbleSize val="0"/>
            <c:extLst>
              <c:ext xmlns:c15="http://schemas.microsoft.com/office/drawing/2012/chart" uri="{CE6537A1-D6FC-4f65-9D91-7224C49458BB}">
                <c15:showLeaderLines val="1"/>
              </c:ext>
            </c:extLst>
          </c:dLbls>
          <c:cat>
            <c:strRef>
              <c:f>Sheet1!$A$2:$A$8</c:f>
              <c:strCache>
                <c:ptCount val="7"/>
                <c:pt idx="0">
                  <c:v>Providing an Emergency Command Center ensuring a
safe place in East Palo Alto no matter the emergency</c:v>
                </c:pt>
                <c:pt idx="1">
                  <c:v>Expanding recreational programs</c:v>
                </c:pt>
                <c:pt idx="2">
                  <c:v>Providing crime investigation facilities</c:v>
                </c:pt>
                <c:pt idx="3">
                  <c:v>Addressing old and deteriorating wiring and
electrical systems in city buildings</c:v>
                </c:pt>
                <c:pt idx="4">
                  <c:v>Replacing outdated police facilities</c:v>
                </c:pt>
                <c:pt idx="5">
                  <c:v>^Receiving open space, recreation facilities, and cash
from private donors valued at as much as $50 million</c:v>
                </c:pt>
                <c:pt idx="6">
                  <c:v>Upgrading the library</c:v>
                </c:pt>
              </c:strCache>
            </c:strRef>
          </c:cat>
          <c:val>
            <c:numRef>
              <c:f>Sheet1!$E$2:$E$8</c:f>
              <c:numCache>
                <c:formatCode>0%</c:formatCode>
                <c:ptCount val="7"/>
                <c:pt idx="0">
                  <c:v>0.08</c:v>
                </c:pt>
                <c:pt idx="1">
                  <c:v>0.11</c:v>
                </c:pt>
                <c:pt idx="2">
                  <c:v>0.08</c:v>
                </c:pt>
                <c:pt idx="3">
                  <c:v>0.1</c:v>
                </c:pt>
                <c:pt idx="4">
                  <c:v>0.21</c:v>
                </c:pt>
                <c:pt idx="5">
                  <c:v>0.16</c:v>
                </c:pt>
                <c:pt idx="6">
                  <c:v>0.06</c:v>
                </c:pt>
              </c:numCache>
            </c:numRef>
          </c:val>
          <c:extLst>
            <c:ext xmlns:c16="http://schemas.microsoft.com/office/drawing/2014/chart" uri="{C3380CC4-5D6E-409C-BE32-E72D297353CC}">
              <c16:uniqueId val="{0000000A-CF53-47B3-90F2-DB50A104168C}"/>
            </c:ext>
          </c:extLst>
        </c:ser>
        <c:ser>
          <c:idx val="4"/>
          <c:order val="4"/>
          <c:tx>
            <c:strRef>
              <c:f>Sheet1!$F$1</c:f>
              <c:strCache>
                <c:ptCount val="1"/>
                <c:pt idx="0">
                  <c:v>Don’t Know</c:v>
                </c:pt>
              </c:strCache>
            </c:strRef>
          </c:tx>
          <c:spPr>
            <a:solidFill>
              <a:schemeClr val="accent6"/>
            </a:solidFill>
            <a:ln>
              <a:noFill/>
            </a:ln>
          </c:spPr>
          <c:invertIfNegative val="0"/>
          <c:dLbls>
            <c:dLbl>
              <c:idx val="0"/>
              <c:spPr>
                <a:noFill/>
                <a:ln>
                  <a:noFill/>
                </a:ln>
                <a:effectLst/>
              </c:spPr>
              <c:txPr>
                <a:bodyPr wrap="square" lIns="38100" tIns="19050" rIns="38100" bIns="19050" anchor="ctr">
                  <a:spAutoFit/>
                </a:bodyPr>
                <a:lstStyle/>
                <a:p>
                  <a:pPr>
                    <a:defRPr sz="1400"/>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013-40B3-9564-CF0A81F76214}"/>
                </c:ext>
              </c:extLst>
            </c:dLbl>
            <c:dLbl>
              <c:idx val="2"/>
              <c:spPr>
                <a:noFill/>
                <a:ln>
                  <a:noFill/>
                </a:ln>
                <a:effectLst/>
              </c:spPr>
              <c:txPr>
                <a:bodyPr wrap="square" lIns="38100" tIns="19050" rIns="38100" bIns="19050" anchor="ctr">
                  <a:spAutoFit/>
                </a:bodyPr>
                <a:lstStyle/>
                <a:p>
                  <a:pPr>
                    <a:defRPr sz="1200"/>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013-40B3-9564-CF0A81F76214}"/>
                </c:ext>
              </c:extLst>
            </c:dLbl>
            <c:dLbl>
              <c:idx val="5"/>
              <c:spPr>
                <a:noFill/>
                <a:ln>
                  <a:noFill/>
                </a:ln>
                <a:effectLst/>
              </c:spPr>
              <c:txPr>
                <a:bodyPr wrap="square" lIns="38100" tIns="19050" rIns="38100" bIns="19050" anchor="ctr">
                  <a:spAutoFit/>
                </a:bodyPr>
                <a:lstStyle/>
                <a:p>
                  <a:pPr>
                    <a:defRPr sz="1600"/>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013-40B3-9564-CF0A81F76214}"/>
                </c:ext>
              </c:extLst>
            </c:dLbl>
            <c:spPr>
              <a:noFill/>
              <a:ln>
                <a:noFill/>
              </a:ln>
              <a:effectLst/>
            </c:spPr>
            <c:dLblPos val="ctr"/>
            <c:showLegendKey val="0"/>
            <c:showVal val="0"/>
            <c:showCatName val="0"/>
            <c:showSerName val="0"/>
            <c:showPercent val="0"/>
            <c:showBubbleSize val="0"/>
            <c:extLst>
              <c:ext xmlns:c15="http://schemas.microsoft.com/office/drawing/2012/chart" uri="{CE6537A1-D6FC-4f65-9D91-7224C49458BB}">
                <c15:showLeaderLines val="1"/>
              </c:ext>
            </c:extLst>
          </c:dLbls>
          <c:cat>
            <c:strRef>
              <c:f>Sheet1!$A$2:$A$8</c:f>
              <c:strCache>
                <c:ptCount val="7"/>
                <c:pt idx="0">
                  <c:v>Providing an Emergency Command Center ensuring a
safe place in East Palo Alto no matter the emergency</c:v>
                </c:pt>
                <c:pt idx="1">
                  <c:v>Expanding recreational programs</c:v>
                </c:pt>
                <c:pt idx="2">
                  <c:v>Providing crime investigation facilities</c:v>
                </c:pt>
                <c:pt idx="3">
                  <c:v>Addressing old and deteriorating wiring and
electrical systems in city buildings</c:v>
                </c:pt>
                <c:pt idx="4">
                  <c:v>Replacing outdated police facilities</c:v>
                </c:pt>
                <c:pt idx="5">
                  <c:v>^Receiving open space, recreation facilities, and cash
from private donors valued at as much as $50 million</c:v>
                </c:pt>
                <c:pt idx="6">
                  <c:v>Upgrading the library</c:v>
                </c:pt>
              </c:strCache>
            </c:strRef>
          </c:cat>
          <c:val>
            <c:numRef>
              <c:f>Sheet1!$F$2:$F$8</c:f>
              <c:numCache>
                <c:formatCode>0%</c:formatCode>
                <c:ptCount val="7"/>
                <c:pt idx="0">
                  <c:v>0.05</c:v>
                </c:pt>
                <c:pt idx="1">
                  <c:v>0.02</c:v>
                </c:pt>
                <c:pt idx="2">
                  <c:v>0.04</c:v>
                </c:pt>
                <c:pt idx="3">
                  <c:v>0.03</c:v>
                </c:pt>
                <c:pt idx="4">
                  <c:v>0.01</c:v>
                </c:pt>
                <c:pt idx="5">
                  <c:v>0.06</c:v>
                </c:pt>
                <c:pt idx="6">
                  <c:v>0</c:v>
                </c:pt>
              </c:numCache>
            </c:numRef>
          </c:val>
          <c:extLst>
            <c:ext xmlns:c16="http://schemas.microsoft.com/office/drawing/2014/chart" uri="{C3380CC4-5D6E-409C-BE32-E72D297353CC}">
              <c16:uniqueId val="{0000000C-CF53-47B3-90F2-DB50A104168C}"/>
            </c:ext>
          </c:extLst>
        </c:ser>
        <c:dLbls>
          <c:dLblPos val="ctr"/>
          <c:showLegendKey val="0"/>
          <c:showVal val="1"/>
          <c:showCatName val="0"/>
          <c:showSerName val="0"/>
          <c:showPercent val="0"/>
          <c:showBubbleSize val="0"/>
        </c:dLbls>
        <c:gapWidth val="48"/>
        <c:overlap val="100"/>
        <c:axId val="337592784"/>
        <c:axId val="337593176"/>
      </c:barChart>
      <c:catAx>
        <c:axId val="337592784"/>
        <c:scaling>
          <c:orientation val="maxMin"/>
        </c:scaling>
        <c:delete val="0"/>
        <c:axPos val="l"/>
        <c:numFmt formatCode="General" sourceLinked="1"/>
        <c:majorTickMark val="none"/>
        <c:minorTickMark val="none"/>
        <c:tickLblPos val="nextTo"/>
        <c:spPr>
          <a:ln>
            <a:noFill/>
          </a:ln>
        </c:spPr>
        <c:txPr>
          <a:bodyPr/>
          <a:lstStyle/>
          <a:p>
            <a:pPr algn="r">
              <a:lnSpc>
                <a:spcPts val="1800"/>
              </a:lnSpc>
              <a:defRPr sz="1800"/>
            </a:pPr>
            <a:endParaRPr lang="en-US"/>
          </a:p>
        </c:txPr>
        <c:crossAx val="337593176"/>
        <c:crosses val="autoZero"/>
        <c:auto val="1"/>
        <c:lblAlgn val="ctr"/>
        <c:lblOffset val="0"/>
        <c:noMultiLvlLbl val="0"/>
      </c:catAx>
      <c:valAx>
        <c:axId val="337593176"/>
        <c:scaling>
          <c:orientation val="minMax"/>
          <c:max val="1"/>
          <c:min val="0"/>
        </c:scaling>
        <c:delete val="1"/>
        <c:axPos val="b"/>
        <c:numFmt formatCode="0%" sourceLinked="1"/>
        <c:majorTickMark val="out"/>
        <c:minorTickMark val="none"/>
        <c:tickLblPos val="nextTo"/>
        <c:crossAx val="337592784"/>
        <c:crosses val="max"/>
        <c:crossBetween val="between"/>
        <c:majorUnit val="0.2"/>
      </c:valAx>
    </c:plotArea>
    <c:legend>
      <c:legendPos val="t"/>
      <c:layout>
        <c:manualLayout>
          <c:xMode val="edge"/>
          <c:yMode val="edge"/>
          <c:x val="0.30024865995989614"/>
          <c:y val="4.6991308513906899E-3"/>
          <c:w val="0.66783748668921206"/>
          <c:h val="5.7436298020590852E-2"/>
        </c:manualLayout>
      </c:layout>
      <c:overlay val="0"/>
      <c:txPr>
        <a:bodyPr/>
        <a:lstStyle/>
        <a:p>
          <a:pPr>
            <a:defRPr sz="13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588848208309264"/>
          <c:y val="0.12751110056187315"/>
          <c:w val="0.79602734499897887"/>
          <c:h val="0.81067457196900761"/>
        </c:manualLayout>
      </c:layout>
      <c:barChart>
        <c:barDir val="bar"/>
        <c:grouping val="percentStacked"/>
        <c:varyColors val="0"/>
        <c:ser>
          <c:idx val="0"/>
          <c:order val="0"/>
          <c:tx>
            <c:strRef>
              <c:f>Sheet1!$B$1</c:f>
              <c:strCache>
                <c:ptCount val="1"/>
                <c:pt idx="0">
                  <c:v>Definitely Yes</c:v>
                </c:pt>
              </c:strCache>
            </c:strRef>
          </c:tx>
          <c:spPr>
            <a:solidFill>
              <a:schemeClr val="accent1"/>
            </a:solidFill>
            <a:ln>
              <a:noFill/>
            </a:ln>
          </c:spPr>
          <c:invertIfNegative val="0"/>
          <c:dLbls>
            <c:spPr>
              <a:noFill/>
              <a:ln>
                <a:noFill/>
              </a:ln>
              <a:effectLst/>
            </c:spPr>
            <c:txPr>
              <a:bodyPr/>
              <a:lstStyle/>
              <a:p>
                <a:pPr>
                  <a:defRPr sz="1800">
                    <a:solidFill>
                      <a:schemeClr val="accent3"/>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Initial Vote</c:v>
                </c:pt>
                <c:pt idx="1">
                  <c:v>After Positive Information</c:v>
                </c:pt>
                <c:pt idx="2">
                  <c:v>After Critical Information</c:v>
                </c:pt>
              </c:strCache>
            </c:strRef>
          </c:cat>
          <c:val>
            <c:numRef>
              <c:f>Sheet1!$B$2:$B$4</c:f>
              <c:numCache>
                <c:formatCode>0%</c:formatCode>
                <c:ptCount val="3"/>
                <c:pt idx="0">
                  <c:v>0.42</c:v>
                </c:pt>
                <c:pt idx="1">
                  <c:v>0.51</c:v>
                </c:pt>
                <c:pt idx="2">
                  <c:v>0.47</c:v>
                </c:pt>
              </c:numCache>
            </c:numRef>
          </c:val>
          <c:extLst>
            <c:ext xmlns:c16="http://schemas.microsoft.com/office/drawing/2014/chart" uri="{C3380CC4-5D6E-409C-BE32-E72D297353CC}">
              <c16:uniqueId val="{00000000-CCF6-43AA-8C4E-7F00F8C70B91}"/>
            </c:ext>
          </c:extLst>
        </c:ser>
        <c:ser>
          <c:idx val="1"/>
          <c:order val="1"/>
          <c:tx>
            <c:strRef>
              <c:f>Sheet1!$C$1</c:f>
              <c:strCache>
                <c:ptCount val="1"/>
                <c:pt idx="0">
                  <c:v>Probably Yes</c:v>
                </c:pt>
              </c:strCache>
            </c:strRef>
          </c:tx>
          <c:spPr>
            <a:solidFill>
              <a:schemeClr val="accent2"/>
            </a:solidFill>
            <a:ln w="9525">
              <a:noFill/>
            </a:ln>
          </c:spPr>
          <c:invertIfNegative val="0"/>
          <c:dLbls>
            <c:spPr>
              <a:noFill/>
              <a:ln>
                <a:noFill/>
              </a:ln>
              <a:effectLst/>
            </c:spPr>
            <c:txPr>
              <a:bodyPr wrap="square" lIns="38100" tIns="19050" rIns="38100" bIns="19050" anchor="ctr">
                <a:spAutoFit/>
              </a:bodyPr>
              <a:lstStyle/>
              <a:p>
                <a:pPr>
                  <a:defRPr sz="1800">
                    <a:solidFill>
                      <a:schemeClr val="accent3"/>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Initial Vote</c:v>
                </c:pt>
                <c:pt idx="1">
                  <c:v>After Positive Information</c:v>
                </c:pt>
                <c:pt idx="2">
                  <c:v>After Critical Information</c:v>
                </c:pt>
              </c:strCache>
            </c:strRef>
          </c:cat>
          <c:val>
            <c:numRef>
              <c:f>Sheet1!$C$2:$C$4</c:f>
              <c:numCache>
                <c:formatCode>0%</c:formatCode>
                <c:ptCount val="3"/>
                <c:pt idx="0">
                  <c:v>0.19</c:v>
                </c:pt>
                <c:pt idx="1">
                  <c:v>0.17</c:v>
                </c:pt>
                <c:pt idx="2">
                  <c:v>0.16</c:v>
                </c:pt>
              </c:numCache>
            </c:numRef>
          </c:val>
          <c:extLst>
            <c:ext xmlns:c16="http://schemas.microsoft.com/office/drawing/2014/chart" uri="{C3380CC4-5D6E-409C-BE32-E72D297353CC}">
              <c16:uniqueId val="{00000001-CCF6-43AA-8C4E-7F00F8C70B91}"/>
            </c:ext>
          </c:extLst>
        </c:ser>
        <c:ser>
          <c:idx val="2"/>
          <c:order val="2"/>
          <c:tx>
            <c:strRef>
              <c:f>Sheet1!$D$1</c:f>
              <c:strCache>
                <c:ptCount val="1"/>
                <c:pt idx="0">
                  <c:v>Undecided, Lean Yes</c:v>
                </c:pt>
              </c:strCache>
            </c:strRef>
          </c:tx>
          <c:spPr>
            <a:solidFill>
              <a:schemeClr val="bg2"/>
            </a:solidFill>
            <a:ln>
              <a:noFill/>
            </a:ln>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0-463B-4C6F-9469-4563F8800627}"/>
                </c:ext>
              </c:extLst>
            </c:dLbl>
            <c:dLbl>
              <c:idx val="1"/>
              <c:delete val="1"/>
              <c:extLst>
                <c:ext xmlns:c15="http://schemas.microsoft.com/office/drawing/2012/chart" uri="{CE6537A1-D6FC-4f65-9D91-7224C49458BB}"/>
                <c:ext xmlns:c16="http://schemas.microsoft.com/office/drawing/2014/chart" uri="{C3380CC4-5D6E-409C-BE32-E72D297353CC}">
                  <c16:uniqueId val="{00000000-DB37-43A5-9020-A670F644FDCB}"/>
                </c:ext>
              </c:extLst>
            </c:dLbl>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Sheet1!$A$2:$A$4</c:f>
              <c:strCache>
                <c:ptCount val="3"/>
                <c:pt idx="0">
                  <c:v>Initial Vote</c:v>
                </c:pt>
                <c:pt idx="1">
                  <c:v>After Positive Information</c:v>
                </c:pt>
                <c:pt idx="2">
                  <c:v>After Critical Information</c:v>
                </c:pt>
              </c:strCache>
            </c:strRef>
          </c:cat>
          <c:val>
            <c:numRef>
              <c:f>Sheet1!$D$2:$D$4</c:f>
              <c:numCache>
                <c:formatCode>0%</c:formatCode>
                <c:ptCount val="3"/>
                <c:pt idx="0">
                  <c:v>0.03</c:v>
                </c:pt>
                <c:pt idx="1">
                  <c:v>0.02</c:v>
                </c:pt>
                <c:pt idx="2">
                  <c:v>0.05</c:v>
                </c:pt>
              </c:numCache>
            </c:numRef>
          </c:val>
          <c:extLst>
            <c:ext xmlns:c16="http://schemas.microsoft.com/office/drawing/2014/chart" uri="{C3380CC4-5D6E-409C-BE32-E72D297353CC}">
              <c16:uniqueId val="{00000000-5428-4EB5-913E-906653C1270B}"/>
            </c:ext>
          </c:extLst>
        </c:ser>
        <c:ser>
          <c:idx val="3"/>
          <c:order val="3"/>
          <c:tx>
            <c:strRef>
              <c:f>Sheet1!$E$1</c:f>
              <c:strCache>
                <c:ptCount val="1"/>
                <c:pt idx="0">
                  <c:v>Undecided</c:v>
                </c:pt>
              </c:strCache>
            </c:strRef>
          </c:tx>
          <c:spPr>
            <a:solidFill>
              <a:schemeClr val="accent6"/>
            </a:solidFill>
            <a:ln>
              <a:noFill/>
            </a:ln>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63B-4C6F-9469-4563F8800627}"/>
                </c:ext>
              </c:extLst>
            </c:dLbl>
            <c:spPr>
              <a:noFill/>
              <a:ln>
                <a:noFill/>
              </a:ln>
              <a:effectLst/>
            </c:spPr>
            <c:txPr>
              <a:bodyPr wrap="square" lIns="38100" tIns="19050" rIns="38100" bIns="19050" anchor="ctr">
                <a:spAutoFit/>
              </a:bodyPr>
              <a:lstStyle/>
              <a:p>
                <a:pPr>
                  <a:defRPr>
                    <a:solidFill>
                      <a:schemeClr val="tx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Sheet1!$A$2:$A$4</c:f>
              <c:strCache>
                <c:ptCount val="3"/>
                <c:pt idx="0">
                  <c:v>Initial Vote</c:v>
                </c:pt>
                <c:pt idx="1">
                  <c:v>After Positive Information</c:v>
                </c:pt>
                <c:pt idx="2">
                  <c:v>After Critical Information</c:v>
                </c:pt>
              </c:strCache>
            </c:strRef>
          </c:cat>
          <c:val>
            <c:numRef>
              <c:f>Sheet1!$E$2:$E$4</c:f>
              <c:numCache>
                <c:formatCode>0%</c:formatCode>
                <c:ptCount val="3"/>
                <c:pt idx="0">
                  <c:v>0.09</c:v>
                </c:pt>
                <c:pt idx="1">
                  <c:v>0.05</c:v>
                </c:pt>
                <c:pt idx="2">
                  <c:v>0.06</c:v>
                </c:pt>
              </c:numCache>
            </c:numRef>
          </c:val>
          <c:extLst>
            <c:ext xmlns:c16="http://schemas.microsoft.com/office/drawing/2014/chart" uri="{C3380CC4-5D6E-409C-BE32-E72D297353CC}">
              <c16:uniqueId val="{00000001-5428-4EB5-913E-906653C1270B}"/>
            </c:ext>
          </c:extLst>
        </c:ser>
        <c:ser>
          <c:idx val="4"/>
          <c:order val="4"/>
          <c:tx>
            <c:strRef>
              <c:f>Sheet1!$F$1</c:f>
              <c:strCache>
                <c:ptCount val="1"/>
                <c:pt idx="0">
                  <c:v>Undecided, Lean No</c:v>
                </c:pt>
              </c:strCache>
            </c:strRef>
          </c:tx>
          <c:spPr>
            <a:solidFill>
              <a:schemeClr val="accent5">
                <a:lumMod val="40000"/>
                <a:lumOff val="60000"/>
              </a:schemeClr>
            </a:solidFill>
            <a:ln>
              <a:noFill/>
            </a:ln>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2-DB37-43A5-9020-A670F644FDCB}"/>
                </c:ext>
              </c:extLst>
            </c:dLbl>
            <c:dLbl>
              <c:idx val="2"/>
              <c:delete val="1"/>
              <c:extLst>
                <c:ext xmlns:c15="http://schemas.microsoft.com/office/drawing/2012/chart" uri="{CE6537A1-D6FC-4f65-9D91-7224C49458BB}"/>
                <c:ext xmlns:c16="http://schemas.microsoft.com/office/drawing/2014/chart" uri="{C3380CC4-5D6E-409C-BE32-E72D297353CC}">
                  <c16:uniqueId val="{00000001-DB37-43A5-9020-A670F644FDCB}"/>
                </c:ext>
              </c:extLst>
            </c:dLbl>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Sheet1!$A$2:$A$4</c:f>
              <c:strCache>
                <c:ptCount val="3"/>
                <c:pt idx="0">
                  <c:v>Initial Vote</c:v>
                </c:pt>
                <c:pt idx="1">
                  <c:v>After Positive Information</c:v>
                </c:pt>
                <c:pt idx="2">
                  <c:v>After Critical Information</c:v>
                </c:pt>
              </c:strCache>
            </c:strRef>
          </c:cat>
          <c:val>
            <c:numRef>
              <c:f>Sheet1!$F$2:$F$4</c:f>
              <c:numCache>
                <c:formatCode>0%</c:formatCode>
                <c:ptCount val="3"/>
                <c:pt idx="0">
                  <c:v>0.04</c:v>
                </c:pt>
                <c:pt idx="1">
                  <c:v>0.01</c:v>
                </c:pt>
                <c:pt idx="2">
                  <c:v>0.02</c:v>
                </c:pt>
              </c:numCache>
            </c:numRef>
          </c:val>
          <c:extLst>
            <c:ext xmlns:c16="http://schemas.microsoft.com/office/drawing/2014/chart" uri="{C3380CC4-5D6E-409C-BE32-E72D297353CC}">
              <c16:uniqueId val="{00000002-5428-4EB5-913E-906653C1270B}"/>
            </c:ext>
          </c:extLst>
        </c:ser>
        <c:ser>
          <c:idx val="5"/>
          <c:order val="5"/>
          <c:tx>
            <c:strRef>
              <c:f>Sheet1!$G$1</c:f>
              <c:strCache>
                <c:ptCount val="1"/>
                <c:pt idx="0">
                  <c:v>Probably No</c:v>
                </c:pt>
              </c:strCache>
            </c:strRef>
          </c:tx>
          <c:spPr>
            <a:solidFill>
              <a:schemeClr val="accent5"/>
            </a:solidFill>
          </c:spPr>
          <c:invertIfNegative val="0"/>
          <c:dLbls>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Sheet1!$A$2:$A$4</c:f>
              <c:strCache>
                <c:ptCount val="3"/>
                <c:pt idx="0">
                  <c:v>Initial Vote</c:v>
                </c:pt>
                <c:pt idx="1">
                  <c:v>After Positive Information</c:v>
                </c:pt>
                <c:pt idx="2">
                  <c:v>After Critical Information</c:v>
                </c:pt>
              </c:strCache>
            </c:strRef>
          </c:cat>
          <c:val>
            <c:numRef>
              <c:f>Sheet1!$G$2:$G$4</c:f>
              <c:numCache>
                <c:formatCode>0%</c:formatCode>
                <c:ptCount val="3"/>
                <c:pt idx="0">
                  <c:v>0.09</c:v>
                </c:pt>
                <c:pt idx="1">
                  <c:v>0.1</c:v>
                </c:pt>
                <c:pt idx="2">
                  <c:v>0.08</c:v>
                </c:pt>
              </c:numCache>
            </c:numRef>
          </c:val>
          <c:extLst>
            <c:ext xmlns:c16="http://schemas.microsoft.com/office/drawing/2014/chart" uri="{C3380CC4-5D6E-409C-BE32-E72D297353CC}">
              <c16:uniqueId val="{00000000-DA64-4AC9-ADD0-7A243FB92840}"/>
            </c:ext>
          </c:extLst>
        </c:ser>
        <c:ser>
          <c:idx val="6"/>
          <c:order val="6"/>
          <c:tx>
            <c:strRef>
              <c:f>Sheet1!$H$1</c:f>
              <c:strCache>
                <c:ptCount val="1"/>
                <c:pt idx="0">
                  <c:v>Definitely No</c:v>
                </c:pt>
              </c:strCache>
            </c:strRef>
          </c:tx>
          <c:spPr>
            <a:solidFill>
              <a:schemeClr val="accent4"/>
            </a:solidFill>
          </c:spPr>
          <c:invertIfNegative val="0"/>
          <c:dLbls>
            <c:spPr>
              <a:noFill/>
              <a:ln>
                <a:noFill/>
              </a:ln>
              <a:effectLst/>
            </c:spPr>
            <c:txPr>
              <a:bodyPr wrap="square" lIns="38100" tIns="19050" rIns="38100" bIns="19050" anchor="ctr">
                <a:spAutoFit/>
              </a:bodyPr>
              <a:lstStyle/>
              <a:p>
                <a:pPr>
                  <a:defRPr>
                    <a:solidFill>
                      <a:schemeClr val="accent3"/>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Sheet1!$A$2:$A$4</c:f>
              <c:strCache>
                <c:ptCount val="3"/>
                <c:pt idx="0">
                  <c:v>Initial Vote</c:v>
                </c:pt>
                <c:pt idx="1">
                  <c:v>After Positive Information</c:v>
                </c:pt>
                <c:pt idx="2">
                  <c:v>After Critical Information</c:v>
                </c:pt>
              </c:strCache>
            </c:strRef>
          </c:cat>
          <c:val>
            <c:numRef>
              <c:f>Sheet1!$H$2:$H$4</c:f>
              <c:numCache>
                <c:formatCode>0%</c:formatCode>
                <c:ptCount val="3"/>
                <c:pt idx="0">
                  <c:v>0.14000000000000001</c:v>
                </c:pt>
                <c:pt idx="1">
                  <c:v>0.14000000000000001</c:v>
                </c:pt>
                <c:pt idx="2">
                  <c:v>0.16</c:v>
                </c:pt>
              </c:numCache>
            </c:numRef>
          </c:val>
          <c:extLst>
            <c:ext xmlns:c16="http://schemas.microsoft.com/office/drawing/2014/chart" uri="{C3380CC4-5D6E-409C-BE32-E72D297353CC}">
              <c16:uniqueId val="{00000001-DA64-4AC9-ADD0-7A243FB92840}"/>
            </c:ext>
          </c:extLst>
        </c:ser>
        <c:dLbls>
          <c:dLblPos val="ctr"/>
          <c:showLegendKey val="0"/>
          <c:showVal val="1"/>
          <c:showCatName val="0"/>
          <c:showSerName val="0"/>
          <c:showPercent val="0"/>
          <c:showBubbleSize val="0"/>
        </c:dLbls>
        <c:gapWidth val="90"/>
        <c:overlap val="100"/>
        <c:axId val="251015968"/>
        <c:axId val="251016360"/>
      </c:barChart>
      <c:catAx>
        <c:axId val="251015968"/>
        <c:scaling>
          <c:orientation val="maxMin"/>
        </c:scaling>
        <c:delete val="0"/>
        <c:axPos val="l"/>
        <c:numFmt formatCode="General" sourceLinked="1"/>
        <c:majorTickMark val="none"/>
        <c:minorTickMark val="none"/>
        <c:tickLblPos val="nextTo"/>
        <c:spPr>
          <a:ln>
            <a:noFill/>
          </a:ln>
        </c:spPr>
        <c:txPr>
          <a:bodyPr/>
          <a:lstStyle/>
          <a:p>
            <a:pPr algn="r">
              <a:lnSpc>
                <a:spcPts val="1800"/>
              </a:lnSpc>
              <a:defRPr sz="1800"/>
            </a:pPr>
            <a:endParaRPr lang="en-US"/>
          </a:p>
        </c:txPr>
        <c:crossAx val="251016360"/>
        <c:crosses val="autoZero"/>
        <c:auto val="1"/>
        <c:lblAlgn val="ctr"/>
        <c:lblOffset val="0"/>
        <c:noMultiLvlLbl val="0"/>
      </c:catAx>
      <c:valAx>
        <c:axId val="251016360"/>
        <c:scaling>
          <c:orientation val="minMax"/>
          <c:max val="1"/>
          <c:min val="0"/>
        </c:scaling>
        <c:delete val="1"/>
        <c:axPos val="b"/>
        <c:numFmt formatCode="0%" sourceLinked="1"/>
        <c:majorTickMark val="out"/>
        <c:minorTickMark val="none"/>
        <c:tickLblPos val="nextTo"/>
        <c:crossAx val="251015968"/>
        <c:crosses val="max"/>
        <c:crossBetween val="between"/>
        <c:majorUnit val="0.2"/>
      </c:valAx>
    </c:plotArea>
    <c:legend>
      <c:legendPos val="t"/>
      <c:layout>
        <c:manualLayout>
          <c:xMode val="edge"/>
          <c:yMode val="edge"/>
          <c:x val="7.9111223754339516E-2"/>
          <c:y val="4.4351647449802099E-2"/>
          <c:w val="0.89999991530584333"/>
          <c:h val="6.018313388915493E-2"/>
        </c:manualLayout>
      </c:layout>
      <c:overlay val="0"/>
      <c:txPr>
        <a:bodyPr/>
        <a:lstStyle/>
        <a:p>
          <a:pPr>
            <a:defRPr sz="13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Column2</c:v>
                </c:pt>
              </c:strCache>
            </c:strRef>
          </c:tx>
          <c:spPr>
            <a:ln>
              <a:solidFill>
                <a:schemeClr val="accent1"/>
              </a:solidFill>
            </a:ln>
          </c:spPr>
          <c:dPt>
            <c:idx val="0"/>
            <c:bubble3D val="0"/>
            <c:spPr>
              <a:solidFill>
                <a:schemeClr val="accent1"/>
              </a:solidFill>
              <a:ln w="19050">
                <a:solidFill>
                  <a:schemeClr val="accent1"/>
                </a:solidFill>
              </a:ln>
              <a:effectLst/>
            </c:spPr>
            <c:extLst>
              <c:ext xmlns:c16="http://schemas.microsoft.com/office/drawing/2014/chart" uri="{C3380CC4-5D6E-409C-BE32-E72D297353CC}">
                <c16:uniqueId val="{00000001-E51E-4D21-8B1B-5D228F88D126}"/>
              </c:ext>
            </c:extLst>
          </c:dPt>
          <c:dPt>
            <c:idx val="1"/>
            <c:bubble3D val="0"/>
            <c:spPr>
              <a:noFill/>
              <a:ln w="19050">
                <a:solidFill>
                  <a:schemeClr val="accent1"/>
                </a:solidFill>
              </a:ln>
              <a:effectLst/>
            </c:spPr>
            <c:extLst>
              <c:ext xmlns:c16="http://schemas.microsoft.com/office/drawing/2014/chart" uri="{C3380CC4-5D6E-409C-BE32-E72D297353CC}">
                <c16:uniqueId val="{00000003-E51E-4D21-8B1B-5D228F88D126}"/>
              </c:ext>
            </c:extLst>
          </c:dPt>
          <c:cat>
            <c:strRef>
              <c:f>Sheet1!$A$2:$A$3</c:f>
              <c:strCache>
                <c:ptCount val="1"/>
                <c:pt idx="0">
                  <c:v>Consistent Yes</c:v>
                </c:pt>
              </c:strCache>
            </c:strRef>
          </c:cat>
          <c:val>
            <c:numRef>
              <c:f>Sheet1!$B$2:$B$3</c:f>
              <c:numCache>
                <c:formatCode>General</c:formatCode>
                <c:ptCount val="2"/>
                <c:pt idx="0">
                  <c:v>59</c:v>
                </c:pt>
                <c:pt idx="1">
                  <c:v>41</c:v>
                </c:pt>
              </c:numCache>
            </c:numRef>
          </c:val>
          <c:extLst>
            <c:ext xmlns:c16="http://schemas.microsoft.com/office/drawing/2014/chart" uri="{C3380CC4-5D6E-409C-BE32-E72D297353CC}">
              <c16:uniqueId val="{00000004-E51E-4D21-8B1B-5D228F88D126}"/>
            </c:ext>
          </c:extLst>
        </c:ser>
        <c:dLbls>
          <c:showLegendKey val="0"/>
          <c:showVal val="0"/>
          <c:showCatName val="0"/>
          <c:showSerName val="0"/>
          <c:showPercent val="0"/>
          <c:showBubbleSize val="0"/>
          <c:showLeaderLines val="1"/>
        </c:dLbls>
        <c:firstSliceAng val="0"/>
        <c:holeSize val="62"/>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Column2</c:v>
                </c:pt>
              </c:strCache>
            </c:strRef>
          </c:tx>
          <c:spPr>
            <a:ln>
              <a:solidFill>
                <a:schemeClr val="accent1"/>
              </a:solidFill>
            </a:ln>
          </c:spPr>
          <c:dPt>
            <c:idx val="0"/>
            <c:bubble3D val="0"/>
            <c:spPr>
              <a:solidFill>
                <a:schemeClr val="accent4"/>
              </a:solidFill>
              <a:ln w="19050">
                <a:solidFill>
                  <a:schemeClr val="accent4"/>
                </a:solidFill>
              </a:ln>
              <a:effectLst/>
            </c:spPr>
            <c:extLst>
              <c:ext xmlns:c16="http://schemas.microsoft.com/office/drawing/2014/chart" uri="{C3380CC4-5D6E-409C-BE32-E72D297353CC}">
                <c16:uniqueId val="{00000001-614B-4EED-82A6-4E88F9E2972B}"/>
              </c:ext>
            </c:extLst>
          </c:dPt>
          <c:dPt>
            <c:idx val="1"/>
            <c:bubble3D val="0"/>
            <c:spPr>
              <a:noFill/>
              <a:ln w="19050">
                <a:solidFill>
                  <a:schemeClr val="accent4"/>
                </a:solidFill>
              </a:ln>
              <a:effectLst/>
            </c:spPr>
            <c:extLst>
              <c:ext xmlns:c16="http://schemas.microsoft.com/office/drawing/2014/chart" uri="{C3380CC4-5D6E-409C-BE32-E72D297353CC}">
                <c16:uniqueId val="{00000003-614B-4EED-82A6-4E88F9E2972B}"/>
              </c:ext>
            </c:extLst>
          </c:dPt>
          <c:cat>
            <c:strRef>
              <c:f>Sheet1!$A$2:$A$3</c:f>
              <c:strCache>
                <c:ptCount val="1"/>
                <c:pt idx="0">
                  <c:v>Consistent No</c:v>
                </c:pt>
              </c:strCache>
            </c:strRef>
          </c:cat>
          <c:val>
            <c:numRef>
              <c:f>Sheet1!$B$2:$B$3</c:f>
              <c:numCache>
                <c:formatCode>General</c:formatCode>
                <c:ptCount val="2"/>
                <c:pt idx="0">
                  <c:v>18</c:v>
                </c:pt>
                <c:pt idx="1">
                  <c:v>82</c:v>
                </c:pt>
              </c:numCache>
            </c:numRef>
          </c:val>
          <c:extLst>
            <c:ext xmlns:c16="http://schemas.microsoft.com/office/drawing/2014/chart" uri="{C3380CC4-5D6E-409C-BE32-E72D297353CC}">
              <c16:uniqueId val="{00000004-614B-4EED-82A6-4E88F9E2972B}"/>
            </c:ext>
          </c:extLst>
        </c:ser>
        <c:dLbls>
          <c:showLegendKey val="0"/>
          <c:showVal val="0"/>
          <c:showCatName val="0"/>
          <c:showSerName val="0"/>
          <c:showPercent val="0"/>
          <c:showBubbleSize val="0"/>
          <c:showLeaderLines val="1"/>
        </c:dLbls>
        <c:firstSliceAng val="0"/>
        <c:holeSize val="62"/>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Column2</c:v>
                </c:pt>
              </c:strCache>
            </c:strRef>
          </c:tx>
          <c:spPr>
            <a:ln>
              <a:solidFill>
                <a:schemeClr val="accent6"/>
              </a:solidFill>
            </a:ln>
          </c:spPr>
          <c:dPt>
            <c:idx val="0"/>
            <c:bubble3D val="0"/>
            <c:spPr>
              <a:solidFill>
                <a:schemeClr val="accent6"/>
              </a:solidFill>
              <a:ln w="19050">
                <a:solidFill>
                  <a:schemeClr val="accent6"/>
                </a:solidFill>
              </a:ln>
              <a:effectLst/>
            </c:spPr>
            <c:extLst>
              <c:ext xmlns:c16="http://schemas.microsoft.com/office/drawing/2014/chart" uri="{C3380CC4-5D6E-409C-BE32-E72D297353CC}">
                <c16:uniqueId val="{00000001-596A-4CDD-A7A9-05422C47A90C}"/>
              </c:ext>
            </c:extLst>
          </c:dPt>
          <c:dPt>
            <c:idx val="1"/>
            <c:bubble3D val="0"/>
            <c:spPr>
              <a:noFill/>
              <a:ln w="19050">
                <a:solidFill>
                  <a:schemeClr val="accent6"/>
                </a:solidFill>
              </a:ln>
              <a:effectLst/>
            </c:spPr>
            <c:extLst>
              <c:ext xmlns:c16="http://schemas.microsoft.com/office/drawing/2014/chart" uri="{C3380CC4-5D6E-409C-BE32-E72D297353CC}">
                <c16:uniqueId val="{00000003-596A-4CDD-A7A9-05422C47A90C}"/>
              </c:ext>
            </c:extLst>
          </c:dPt>
          <c:cat>
            <c:strRef>
              <c:f>Sheet1!$A$2:$A$3</c:f>
              <c:strCache>
                <c:ptCount val="1"/>
                <c:pt idx="0">
                  <c:v>Swing</c:v>
                </c:pt>
              </c:strCache>
            </c:strRef>
          </c:cat>
          <c:val>
            <c:numRef>
              <c:f>Sheet1!$B$2:$B$3</c:f>
              <c:numCache>
                <c:formatCode>General</c:formatCode>
                <c:ptCount val="2"/>
                <c:pt idx="0">
                  <c:v>23</c:v>
                </c:pt>
                <c:pt idx="1">
                  <c:v>77</c:v>
                </c:pt>
              </c:numCache>
            </c:numRef>
          </c:val>
          <c:extLst>
            <c:ext xmlns:c16="http://schemas.microsoft.com/office/drawing/2014/chart" uri="{C3380CC4-5D6E-409C-BE32-E72D297353CC}">
              <c16:uniqueId val="{00000004-596A-4CDD-A7A9-05422C47A90C}"/>
            </c:ext>
          </c:extLst>
        </c:ser>
        <c:dLbls>
          <c:showLegendKey val="0"/>
          <c:showVal val="0"/>
          <c:showCatName val="0"/>
          <c:showSerName val="0"/>
          <c:showPercent val="0"/>
          <c:showBubbleSize val="0"/>
          <c:showLeaderLines val="1"/>
        </c:dLbls>
        <c:firstSliceAng val="0"/>
        <c:holeSize val="62"/>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669261512765448"/>
          <c:y val="8.6435517427433092E-2"/>
          <c:w val="0.74492076274556585"/>
          <c:h val="0.85175024853310921"/>
        </c:manualLayout>
      </c:layout>
      <c:barChart>
        <c:barDir val="bar"/>
        <c:grouping val="stacked"/>
        <c:varyColors val="0"/>
        <c:ser>
          <c:idx val="0"/>
          <c:order val="0"/>
          <c:tx>
            <c:strRef>
              <c:f>Sheet1!$B$1</c:f>
              <c:strCache>
                <c:ptCount val="1"/>
                <c:pt idx="0">
                  <c:v>Very Convincing</c:v>
                </c:pt>
              </c:strCache>
            </c:strRef>
          </c:tx>
          <c:spPr>
            <a:solidFill>
              <a:schemeClr val="accent1"/>
            </a:solidFill>
            <a:ln>
              <a:noFill/>
            </a:ln>
          </c:spPr>
          <c:invertIfNegative val="0"/>
          <c:dLbls>
            <c:spPr>
              <a:noFill/>
              <a:ln>
                <a:noFill/>
              </a:ln>
              <a:effectLst/>
            </c:spPr>
            <c:txPr>
              <a:bodyPr/>
              <a:lstStyle/>
              <a:p>
                <a:pPr>
                  <a:defRPr sz="1800">
                    <a:solidFill>
                      <a:schemeClr val="accent3"/>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^Water</c:v>
                </c:pt>
                <c:pt idx="1">
                  <c:v>Library</c:v>
                </c:pt>
                <c:pt idx="2">
                  <c:v>Youth</c:v>
                </c:pt>
                <c:pt idx="3">
                  <c:v>Age</c:v>
                </c:pt>
                <c:pt idx="4">
                  <c:v> Self-Determination</c:v>
                </c:pt>
                <c:pt idx="5">
                  <c:v>Accountability</c:v>
                </c:pt>
                <c:pt idx="6">
                  <c:v>Quality of Life</c:v>
                </c:pt>
                <c:pt idx="7">
                  <c:v>Matching/Grant</c:v>
                </c:pt>
                <c:pt idx="8">
                  <c:v>^Emergency</c:v>
                </c:pt>
                <c:pt idx="9">
                  <c:v>Matching/Total</c:v>
                </c:pt>
              </c:strCache>
            </c:strRef>
          </c:cat>
          <c:val>
            <c:numRef>
              <c:f>Sheet1!$B$2:$B$11</c:f>
              <c:numCache>
                <c:formatCode>0%</c:formatCode>
                <c:ptCount val="10"/>
                <c:pt idx="0">
                  <c:v>0.64</c:v>
                </c:pt>
                <c:pt idx="1">
                  <c:v>0.6</c:v>
                </c:pt>
                <c:pt idx="2">
                  <c:v>0.59</c:v>
                </c:pt>
                <c:pt idx="3">
                  <c:v>0.56999999999999995</c:v>
                </c:pt>
                <c:pt idx="4">
                  <c:v>0.41</c:v>
                </c:pt>
                <c:pt idx="5">
                  <c:v>0.41</c:v>
                </c:pt>
                <c:pt idx="6">
                  <c:v>0.41</c:v>
                </c:pt>
                <c:pt idx="7">
                  <c:v>0.4</c:v>
                </c:pt>
                <c:pt idx="8">
                  <c:v>0.39</c:v>
                </c:pt>
                <c:pt idx="9">
                  <c:v>0.26</c:v>
                </c:pt>
              </c:numCache>
            </c:numRef>
          </c:val>
          <c:extLst>
            <c:ext xmlns:c16="http://schemas.microsoft.com/office/drawing/2014/chart" uri="{C3380CC4-5D6E-409C-BE32-E72D297353CC}">
              <c16:uniqueId val="{00000000-970F-4D39-B478-31DF7EDFD808}"/>
            </c:ext>
          </c:extLst>
        </c:ser>
        <c:ser>
          <c:idx val="1"/>
          <c:order val="1"/>
          <c:tx>
            <c:strRef>
              <c:f>Sheet1!$C$1</c:f>
              <c:strCache>
                <c:ptCount val="1"/>
                <c:pt idx="0">
                  <c:v>Somewhat Convincing</c:v>
                </c:pt>
              </c:strCache>
            </c:strRef>
          </c:tx>
          <c:spPr>
            <a:solidFill>
              <a:schemeClr val="accent2"/>
            </a:solidFill>
            <a:ln w="9525">
              <a:noFill/>
            </a:ln>
          </c:spPr>
          <c:invertIfNegative val="0"/>
          <c:dLbls>
            <c:spPr>
              <a:noFill/>
              <a:ln>
                <a:noFill/>
              </a:ln>
              <a:effectLst/>
            </c:spPr>
            <c:txPr>
              <a:bodyPr wrap="square" lIns="38100" tIns="19050" rIns="38100" bIns="19050" anchor="ctr">
                <a:spAutoFit/>
              </a:bodyPr>
              <a:lstStyle/>
              <a:p>
                <a:pPr>
                  <a:defRPr sz="1800">
                    <a:solidFill>
                      <a:schemeClr val="accent3"/>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^Water</c:v>
                </c:pt>
                <c:pt idx="1">
                  <c:v>Library</c:v>
                </c:pt>
                <c:pt idx="2">
                  <c:v>Youth</c:v>
                </c:pt>
                <c:pt idx="3">
                  <c:v>Age</c:v>
                </c:pt>
                <c:pt idx="4">
                  <c:v> Self-Determination</c:v>
                </c:pt>
                <c:pt idx="5">
                  <c:v>Accountability</c:v>
                </c:pt>
                <c:pt idx="6">
                  <c:v>Quality of Life</c:v>
                </c:pt>
                <c:pt idx="7">
                  <c:v>Matching/Grant</c:v>
                </c:pt>
                <c:pt idx="8">
                  <c:v>^Emergency</c:v>
                </c:pt>
                <c:pt idx="9">
                  <c:v>Matching/Total</c:v>
                </c:pt>
              </c:strCache>
            </c:strRef>
          </c:cat>
          <c:val>
            <c:numRef>
              <c:f>Sheet1!$C$2:$C$11</c:f>
              <c:numCache>
                <c:formatCode>0%</c:formatCode>
                <c:ptCount val="10"/>
                <c:pt idx="0">
                  <c:v>0.28999999999999998</c:v>
                </c:pt>
                <c:pt idx="1">
                  <c:v>0.17</c:v>
                </c:pt>
                <c:pt idx="2">
                  <c:v>0.28000000000000003</c:v>
                </c:pt>
                <c:pt idx="3">
                  <c:v>0.18</c:v>
                </c:pt>
                <c:pt idx="4">
                  <c:v>0.44</c:v>
                </c:pt>
                <c:pt idx="5">
                  <c:v>0.39</c:v>
                </c:pt>
                <c:pt idx="6">
                  <c:v>0.32</c:v>
                </c:pt>
                <c:pt idx="7">
                  <c:v>0.4</c:v>
                </c:pt>
                <c:pt idx="8">
                  <c:v>0.46</c:v>
                </c:pt>
                <c:pt idx="9">
                  <c:v>0.55000000000000004</c:v>
                </c:pt>
              </c:numCache>
            </c:numRef>
          </c:val>
          <c:extLst>
            <c:ext xmlns:c16="http://schemas.microsoft.com/office/drawing/2014/chart" uri="{C3380CC4-5D6E-409C-BE32-E72D297353CC}">
              <c16:uniqueId val="{00000001-970F-4D39-B478-31DF7EDFD808}"/>
            </c:ext>
          </c:extLst>
        </c:ser>
        <c:ser>
          <c:idx val="2"/>
          <c:order val="2"/>
          <c:tx>
            <c:strRef>
              <c:f>Sheet1!$D$1</c:f>
              <c:strCache>
                <c:ptCount val="1"/>
                <c:pt idx="0">
                  <c:v>Column2</c:v>
                </c:pt>
              </c:strCache>
            </c:strRef>
          </c:tx>
          <c:spPr>
            <a:noFill/>
            <a:ln>
              <a:noFill/>
            </a:ln>
          </c:spPr>
          <c:invertIfNegative val="0"/>
          <c:dLbls>
            <c:spPr>
              <a:noFill/>
              <a:ln>
                <a:noFill/>
              </a:ln>
              <a:effectLst/>
            </c:spPr>
            <c:txPr>
              <a:bodyPr wrap="square" lIns="38100" tIns="19050" rIns="38100" bIns="19050" anchor="ctr">
                <a:spAutoFit/>
              </a:bodyPr>
              <a:lstStyle/>
              <a:p>
                <a:pPr>
                  <a:defRPr sz="1800" b="1">
                    <a:solidFill>
                      <a:schemeClr val="accent1"/>
                    </a:solidFill>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Sheet1!$A$2:$A$11</c:f>
              <c:strCache>
                <c:ptCount val="10"/>
                <c:pt idx="0">
                  <c:v>^Water</c:v>
                </c:pt>
                <c:pt idx="1">
                  <c:v>Library</c:v>
                </c:pt>
                <c:pt idx="2">
                  <c:v>Youth</c:v>
                </c:pt>
                <c:pt idx="3">
                  <c:v>Age</c:v>
                </c:pt>
                <c:pt idx="4">
                  <c:v> Self-Determination</c:v>
                </c:pt>
                <c:pt idx="5">
                  <c:v>Accountability</c:v>
                </c:pt>
                <c:pt idx="6">
                  <c:v>Quality of Life</c:v>
                </c:pt>
                <c:pt idx="7">
                  <c:v>Matching/Grant</c:v>
                </c:pt>
                <c:pt idx="8">
                  <c:v>^Emergency</c:v>
                </c:pt>
                <c:pt idx="9">
                  <c:v>Matching/Total</c:v>
                </c:pt>
              </c:strCache>
            </c:strRef>
          </c:cat>
          <c:val>
            <c:numRef>
              <c:f>Sheet1!$D$2:$D$11</c:f>
              <c:numCache>
                <c:formatCode>0%</c:formatCode>
                <c:ptCount val="10"/>
                <c:pt idx="0">
                  <c:v>0.93</c:v>
                </c:pt>
                <c:pt idx="1">
                  <c:v>0.77</c:v>
                </c:pt>
                <c:pt idx="2">
                  <c:v>0.87</c:v>
                </c:pt>
                <c:pt idx="3">
                  <c:v>0.75</c:v>
                </c:pt>
                <c:pt idx="4">
                  <c:v>0.85</c:v>
                </c:pt>
                <c:pt idx="5">
                  <c:v>0.8</c:v>
                </c:pt>
                <c:pt idx="6">
                  <c:v>0.74</c:v>
                </c:pt>
                <c:pt idx="7">
                  <c:v>0.8</c:v>
                </c:pt>
                <c:pt idx="8">
                  <c:v>0.85</c:v>
                </c:pt>
                <c:pt idx="9">
                  <c:v>0.8</c:v>
                </c:pt>
              </c:numCache>
            </c:numRef>
          </c:val>
          <c:extLst>
            <c:ext xmlns:c16="http://schemas.microsoft.com/office/drawing/2014/chart" uri="{C3380CC4-5D6E-409C-BE32-E72D297353CC}">
              <c16:uniqueId val="{00000002-970F-4D39-B478-31DF7EDFD808}"/>
            </c:ext>
          </c:extLst>
        </c:ser>
        <c:dLbls>
          <c:dLblPos val="ctr"/>
          <c:showLegendKey val="0"/>
          <c:showVal val="1"/>
          <c:showCatName val="0"/>
          <c:showSerName val="0"/>
          <c:showPercent val="0"/>
          <c:showBubbleSize val="0"/>
        </c:dLbls>
        <c:gapWidth val="48"/>
        <c:overlap val="100"/>
        <c:axId val="337592784"/>
        <c:axId val="337593176"/>
      </c:barChart>
      <c:catAx>
        <c:axId val="337592784"/>
        <c:scaling>
          <c:orientation val="maxMin"/>
        </c:scaling>
        <c:delete val="0"/>
        <c:axPos val="l"/>
        <c:numFmt formatCode="General" sourceLinked="1"/>
        <c:majorTickMark val="none"/>
        <c:minorTickMark val="none"/>
        <c:tickLblPos val="nextTo"/>
        <c:spPr>
          <a:ln>
            <a:noFill/>
          </a:ln>
        </c:spPr>
        <c:txPr>
          <a:bodyPr/>
          <a:lstStyle/>
          <a:p>
            <a:pPr algn="r">
              <a:lnSpc>
                <a:spcPct val="100000"/>
              </a:lnSpc>
              <a:defRPr sz="1800"/>
            </a:pPr>
            <a:endParaRPr lang="en-US"/>
          </a:p>
        </c:txPr>
        <c:crossAx val="337593176"/>
        <c:crosses val="autoZero"/>
        <c:auto val="1"/>
        <c:lblAlgn val="ctr"/>
        <c:lblOffset val="0"/>
        <c:noMultiLvlLbl val="0"/>
      </c:catAx>
      <c:valAx>
        <c:axId val="337593176"/>
        <c:scaling>
          <c:orientation val="minMax"/>
          <c:max val="1"/>
          <c:min val="0"/>
        </c:scaling>
        <c:delete val="1"/>
        <c:axPos val="b"/>
        <c:numFmt formatCode="0%" sourceLinked="1"/>
        <c:majorTickMark val="out"/>
        <c:minorTickMark val="none"/>
        <c:tickLblPos val="nextTo"/>
        <c:crossAx val="337592784"/>
        <c:crosses val="max"/>
        <c:crossBetween val="between"/>
        <c:majorUnit val="0.2"/>
      </c:valAx>
    </c:plotArea>
    <c:legend>
      <c:legendPos val="t"/>
      <c:legendEntry>
        <c:idx val="2"/>
        <c:delete val="1"/>
      </c:legendEntry>
      <c:layout>
        <c:manualLayout>
          <c:xMode val="edge"/>
          <c:yMode val="edge"/>
          <c:x val="0.42373578302712162"/>
          <c:y val="2.1810507372057957E-2"/>
          <c:w val="0.33834536307961505"/>
          <c:h val="6.2479393269154818E-2"/>
        </c:manualLayout>
      </c:layout>
      <c:overlay val="0"/>
      <c:txPr>
        <a:bodyPr/>
        <a:lstStyle/>
        <a:p>
          <a:pPr>
            <a:defRPr sz="14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601293923808628"/>
          <c:y val="8.5576057104224126E-2"/>
          <c:w val="0.6451860473060298"/>
          <c:h val="0.85260946228286483"/>
        </c:manualLayout>
      </c:layout>
      <c:barChart>
        <c:barDir val="bar"/>
        <c:grouping val="percentStacked"/>
        <c:varyColors val="0"/>
        <c:ser>
          <c:idx val="0"/>
          <c:order val="0"/>
          <c:tx>
            <c:strRef>
              <c:f>Sheet1!$B$1</c:f>
              <c:strCache>
                <c:ptCount val="1"/>
                <c:pt idx="0">
                  <c:v>Strongly Approve</c:v>
                </c:pt>
              </c:strCache>
            </c:strRef>
          </c:tx>
          <c:spPr>
            <a:solidFill>
              <a:schemeClr val="accent1"/>
            </a:solidFill>
            <a:ln>
              <a:noFill/>
            </a:ln>
          </c:spPr>
          <c:invertIfNegative val="0"/>
          <c:dLbls>
            <c:spPr>
              <a:noFill/>
              <a:ln>
                <a:noFill/>
              </a:ln>
              <a:effectLst/>
            </c:spPr>
            <c:txPr>
              <a:bodyPr wrap="square" lIns="38100" tIns="19050" rIns="38100" bIns="19050" anchor="ctr">
                <a:spAutoFit/>
              </a:bodyPr>
              <a:lstStyle/>
              <a:p>
                <a:pPr>
                  <a:defRPr sz="1800">
                    <a:solidFill>
                      <a:schemeClr val="accent3"/>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East Palo Alto Library Services</c:v>
                </c:pt>
                <c:pt idx="1">
                  <c:v>East Palo Alto Public Safety</c:v>
                </c:pt>
                <c:pt idx="2">
                  <c:v>City government, generally</c:v>
                </c:pt>
                <c:pt idx="3">
                  <c:v>The City Council</c:v>
                </c:pt>
                <c:pt idx="4">
                  <c:v>The East Palo Alto Community Services Division</c:v>
                </c:pt>
              </c:strCache>
            </c:strRef>
          </c:cat>
          <c:val>
            <c:numRef>
              <c:f>Sheet1!$B$2:$B$6</c:f>
              <c:numCache>
                <c:formatCode>0%</c:formatCode>
                <c:ptCount val="5"/>
                <c:pt idx="0">
                  <c:v>0.54</c:v>
                </c:pt>
                <c:pt idx="1">
                  <c:v>0.25</c:v>
                </c:pt>
                <c:pt idx="2">
                  <c:v>7.0000000000000007E-2</c:v>
                </c:pt>
                <c:pt idx="3">
                  <c:v>0.06</c:v>
                </c:pt>
                <c:pt idx="4">
                  <c:v>0.21</c:v>
                </c:pt>
              </c:numCache>
            </c:numRef>
          </c:val>
          <c:extLst>
            <c:ext xmlns:c16="http://schemas.microsoft.com/office/drawing/2014/chart" uri="{C3380CC4-5D6E-409C-BE32-E72D297353CC}">
              <c16:uniqueId val="{00000000-1870-494C-871B-06807FFDD695}"/>
            </c:ext>
          </c:extLst>
        </c:ser>
        <c:ser>
          <c:idx val="1"/>
          <c:order val="1"/>
          <c:tx>
            <c:strRef>
              <c:f>Sheet1!$C$1</c:f>
              <c:strCache>
                <c:ptCount val="1"/>
                <c:pt idx="0">
                  <c:v>Somewhat Approve</c:v>
                </c:pt>
              </c:strCache>
            </c:strRef>
          </c:tx>
          <c:spPr>
            <a:solidFill>
              <a:schemeClr val="accent2"/>
            </a:solidFill>
            <a:ln w="9525">
              <a:noFill/>
            </a:ln>
          </c:spPr>
          <c:invertIfNegative val="0"/>
          <c:dLbls>
            <c:spPr>
              <a:noFill/>
              <a:ln>
                <a:noFill/>
              </a:ln>
              <a:effectLst/>
            </c:spPr>
            <c:txPr>
              <a:bodyPr wrap="square" lIns="38100" tIns="19050" rIns="38100" bIns="19050" anchor="ctr">
                <a:spAutoFit/>
              </a:bodyPr>
              <a:lstStyle/>
              <a:p>
                <a:pPr>
                  <a:defRPr sz="1800">
                    <a:solidFill>
                      <a:schemeClr val="accent3"/>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East Palo Alto Library Services</c:v>
                </c:pt>
                <c:pt idx="1">
                  <c:v>East Palo Alto Public Safety</c:v>
                </c:pt>
                <c:pt idx="2">
                  <c:v>City government, generally</c:v>
                </c:pt>
                <c:pt idx="3">
                  <c:v>The City Council</c:v>
                </c:pt>
                <c:pt idx="4">
                  <c:v>The East Palo Alto Community Services Division</c:v>
                </c:pt>
              </c:strCache>
            </c:strRef>
          </c:cat>
          <c:val>
            <c:numRef>
              <c:f>Sheet1!$C$2:$C$6</c:f>
              <c:numCache>
                <c:formatCode>0%</c:formatCode>
                <c:ptCount val="5"/>
                <c:pt idx="0">
                  <c:v>0.25</c:v>
                </c:pt>
                <c:pt idx="1">
                  <c:v>0.49</c:v>
                </c:pt>
                <c:pt idx="2">
                  <c:v>0.55000000000000004</c:v>
                </c:pt>
                <c:pt idx="3">
                  <c:v>0.48</c:v>
                </c:pt>
                <c:pt idx="4">
                  <c:v>0.25</c:v>
                </c:pt>
              </c:numCache>
            </c:numRef>
          </c:val>
          <c:extLst>
            <c:ext xmlns:c16="http://schemas.microsoft.com/office/drawing/2014/chart" uri="{C3380CC4-5D6E-409C-BE32-E72D297353CC}">
              <c16:uniqueId val="{00000001-1870-494C-871B-06807FFDD695}"/>
            </c:ext>
          </c:extLst>
        </c:ser>
        <c:ser>
          <c:idx val="2"/>
          <c:order val="2"/>
          <c:tx>
            <c:strRef>
              <c:f>Sheet1!$D$1</c:f>
              <c:strCache>
                <c:ptCount val="1"/>
                <c:pt idx="0">
                  <c:v>Don't Know</c:v>
                </c:pt>
              </c:strCache>
            </c:strRef>
          </c:tx>
          <c:spPr>
            <a:solidFill>
              <a:schemeClr val="accent6"/>
            </a:solidFill>
          </c:spPr>
          <c:invertIfNegative val="0"/>
          <c:dLbls>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East Palo Alto Library Services</c:v>
                </c:pt>
                <c:pt idx="1">
                  <c:v>East Palo Alto Public Safety</c:v>
                </c:pt>
                <c:pt idx="2">
                  <c:v>City government, generally</c:v>
                </c:pt>
                <c:pt idx="3">
                  <c:v>The City Council</c:v>
                </c:pt>
                <c:pt idx="4">
                  <c:v>The East Palo Alto Community Services Division</c:v>
                </c:pt>
              </c:strCache>
            </c:strRef>
          </c:cat>
          <c:val>
            <c:numRef>
              <c:f>Sheet1!$D$2:$D$6</c:f>
              <c:numCache>
                <c:formatCode>0%</c:formatCode>
                <c:ptCount val="5"/>
                <c:pt idx="0">
                  <c:v>0.14000000000000001</c:v>
                </c:pt>
                <c:pt idx="1">
                  <c:v>7.0000000000000007E-2</c:v>
                </c:pt>
                <c:pt idx="2">
                  <c:v>0.09</c:v>
                </c:pt>
                <c:pt idx="3">
                  <c:v>0.14000000000000001</c:v>
                </c:pt>
                <c:pt idx="4">
                  <c:v>0.39</c:v>
                </c:pt>
              </c:numCache>
            </c:numRef>
          </c:val>
          <c:extLst>
            <c:ext xmlns:c16="http://schemas.microsoft.com/office/drawing/2014/chart" uri="{C3380CC4-5D6E-409C-BE32-E72D297353CC}">
              <c16:uniqueId val="{00000005-1870-494C-871B-06807FFDD695}"/>
            </c:ext>
          </c:extLst>
        </c:ser>
        <c:ser>
          <c:idx val="3"/>
          <c:order val="3"/>
          <c:tx>
            <c:strRef>
              <c:f>Sheet1!$E$1</c:f>
              <c:strCache>
                <c:ptCount val="1"/>
                <c:pt idx="0">
                  <c:v>Somewhat Disapprove</c:v>
                </c:pt>
              </c:strCache>
            </c:strRef>
          </c:tx>
          <c:spPr>
            <a:solidFill>
              <a:schemeClr val="accent5"/>
            </a:solidFill>
            <a:ln>
              <a:noFill/>
            </a:ln>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4-D300-44AE-97FB-536E78ED848F}"/>
                </c:ext>
              </c:extLst>
            </c:dLbl>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East Palo Alto Library Services</c:v>
                </c:pt>
                <c:pt idx="1">
                  <c:v>East Palo Alto Public Safety</c:v>
                </c:pt>
                <c:pt idx="2">
                  <c:v>City government, generally</c:v>
                </c:pt>
                <c:pt idx="3">
                  <c:v>The City Council</c:v>
                </c:pt>
                <c:pt idx="4">
                  <c:v>The East Palo Alto Community Services Division</c:v>
                </c:pt>
              </c:strCache>
            </c:strRef>
          </c:cat>
          <c:val>
            <c:numRef>
              <c:f>Sheet1!$E$2:$E$6</c:f>
              <c:numCache>
                <c:formatCode>0%</c:formatCode>
                <c:ptCount val="5"/>
                <c:pt idx="0">
                  <c:v>0.03</c:v>
                </c:pt>
                <c:pt idx="1">
                  <c:v>0.12</c:v>
                </c:pt>
                <c:pt idx="2">
                  <c:v>0.2</c:v>
                </c:pt>
                <c:pt idx="3">
                  <c:v>0.19</c:v>
                </c:pt>
                <c:pt idx="4">
                  <c:v>0.08</c:v>
                </c:pt>
              </c:numCache>
            </c:numRef>
          </c:val>
          <c:extLst>
            <c:ext xmlns:c16="http://schemas.microsoft.com/office/drawing/2014/chart" uri="{C3380CC4-5D6E-409C-BE32-E72D297353CC}">
              <c16:uniqueId val="{00000006-1870-494C-871B-06807FFDD695}"/>
            </c:ext>
          </c:extLst>
        </c:ser>
        <c:ser>
          <c:idx val="4"/>
          <c:order val="4"/>
          <c:tx>
            <c:strRef>
              <c:f>Sheet1!$F$1</c:f>
              <c:strCache>
                <c:ptCount val="1"/>
                <c:pt idx="0">
                  <c:v>Strongly Disapprove</c:v>
                </c:pt>
              </c:strCache>
            </c:strRef>
          </c:tx>
          <c:spPr>
            <a:solidFill>
              <a:schemeClr val="accent4"/>
            </a:solidFill>
          </c:spPr>
          <c:invertIfNegative val="0"/>
          <c:dLbls>
            <c:dLbl>
              <c:idx val="0"/>
              <c:spPr>
                <a:noFill/>
                <a:ln>
                  <a:noFill/>
                </a:ln>
                <a:effectLst/>
              </c:spPr>
              <c:txPr>
                <a:bodyPr wrap="square" lIns="38100" tIns="19050" rIns="38100" bIns="19050" anchor="ctr">
                  <a:spAutoFit/>
                </a:bodyPr>
                <a:lstStyle/>
                <a:p>
                  <a:pPr>
                    <a:defRPr sz="1200">
                      <a:solidFill>
                        <a:schemeClr val="accent3"/>
                      </a:solidFill>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300-44AE-97FB-536E78ED848F}"/>
                </c:ext>
              </c:extLst>
            </c:dLbl>
            <c:dLbl>
              <c:idx val="2"/>
              <c:spPr>
                <a:noFill/>
                <a:ln>
                  <a:noFill/>
                </a:ln>
                <a:effectLst/>
              </c:spPr>
              <c:txPr>
                <a:bodyPr wrap="square" lIns="38100" tIns="19050" rIns="38100" bIns="19050" anchor="ctr">
                  <a:spAutoFit/>
                </a:bodyPr>
                <a:lstStyle/>
                <a:p>
                  <a:pPr>
                    <a:defRPr sz="1800">
                      <a:solidFill>
                        <a:schemeClr val="accent3"/>
                      </a:solidFill>
                    </a:defRPr>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5-D300-44AE-97FB-536E78ED848F}"/>
                </c:ext>
              </c:extLst>
            </c:dLbl>
            <c:spPr>
              <a:noFill/>
              <a:ln>
                <a:noFill/>
              </a:ln>
              <a:effectLst/>
            </c:spPr>
            <c:txPr>
              <a:bodyPr wrap="square" lIns="38100" tIns="19050" rIns="38100" bIns="19050" anchor="ctr">
                <a:spAutoFit/>
              </a:bodyPr>
              <a:lstStyle/>
              <a:p>
                <a:pPr>
                  <a:defRPr>
                    <a:solidFill>
                      <a:schemeClr val="accent3"/>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East Palo Alto Library Services</c:v>
                </c:pt>
                <c:pt idx="1">
                  <c:v>East Palo Alto Public Safety</c:v>
                </c:pt>
                <c:pt idx="2">
                  <c:v>City government, generally</c:v>
                </c:pt>
                <c:pt idx="3">
                  <c:v>The City Council</c:v>
                </c:pt>
                <c:pt idx="4">
                  <c:v>The East Palo Alto Community Services Division</c:v>
                </c:pt>
              </c:strCache>
            </c:strRef>
          </c:cat>
          <c:val>
            <c:numRef>
              <c:f>Sheet1!$F$2:$F$6</c:f>
              <c:numCache>
                <c:formatCode>0%</c:formatCode>
                <c:ptCount val="5"/>
                <c:pt idx="0">
                  <c:v>0.04</c:v>
                </c:pt>
                <c:pt idx="1">
                  <c:v>7.0000000000000007E-2</c:v>
                </c:pt>
                <c:pt idx="2">
                  <c:v>0.08</c:v>
                </c:pt>
                <c:pt idx="3">
                  <c:v>0.14000000000000001</c:v>
                </c:pt>
                <c:pt idx="4">
                  <c:v>7.0000000000000007E-2</c:v>
                </c:pt>
              </c:numCache>
            </c:numRef>
          </c:val>
          <c:extLst>
            <c:ext xmlns:c16="http://schemas.microsoft.com/office/drawing/2014/chart" uri="{C3380CC4-5D6E-409C-BE32-E72D297353CC}">
              <c16:uniqueId val="{00000007-1870-494C-871B-06807FFDD695}"/>
            </c:ext>
          </c:extLst>
        </c:ser>
        <c:dLbls>
          <c:dLblPos val="ctr"/>
          <c:showLegendKey val="0"/>
          <c:showVal val="1"/>
          <c:showCatName val="0"/>
          <c:showSerName val="0"/>
          <c:showPercent val="0"/>
          <c:showBubbleSize val="0"/>
        </c:dLbls>
        <c:gapWidth val="65"/>
        <c:overlap val="100"/>
        <c:axId val="251015968"/>
        <c:axId val="251016360"/>
      </c:barChart>
      <c:catAx>
        <c:axId val="251015968"/>
        <c:scaling>
          <c:orientation val="maxMin"/>
        </c:scaling>
        <c:delete val="0"/>
        <c:axPos val="l"/>
        <c:numFmt formatCode="General" sourceLinked="1"/>
        <c:majorTickMark val="none"/>
        <c:minorTickMark val="none"/>
        <c:tickLblPos val="nextTo"/>
        <c:spPr>
          <a:ln>
            <a:noFill/>
          </a:ln>
        </c:spPr>
        <c:txPr>
          <a:bodyPr/>
          <a:lstStyle/>
          <a:p>
            <a:pPr algn="r">
              <a:lnSpc>
                <a:spcPts val="1700"/>
              </a:lnSpc>
              <a:defRPr sz="1800"/>
            </a:pPr>
            <a:endParaRPr lang="en-US"/>
          </a:p>
        </c:txPr>
        <c:crossAx val="251016360"/>
        <c:crosses val="autoZero"/>
        <c:auto val="1"/>
        <c:lblAlgn val="ctr"/>
        <c:lblOffset val="0"/>
        <c:noMultiLvlLbl val="0"/>
      </c:catAx>
      <c:valAx>
        <c:axId val="251016360"/>
        <c:scaling>
          <c:orientation val="minMax"/>
          <c:max val="1"/>
          <c:min val="0"/>
        </c:scaling>
        <c:delete val="1"/>
        <c:axPos val="b"/>
        <c:numFmt formatCode="0%" sourceLinked="1"/>
        <c:majorTickMark val="out"/>
        <c:minorTickMark val="none"/>
        <c:tickLblPos val="nextTo"/>
        <c:crossAx val="251015968"/>
        <c:crosses val="max"/>
        <c:crossBetween val="between"/>
        <c:majorUnit val="0.2"/>
      </c:valAx>
    </c:plotArea>
    <c:legend>
      <c:legendPos val="t"/>
      <c:layout>
        <c:manualLayout>
          <c:xMode val="edge"/>
          <c:yMode val="edge"/>
          <c:x val="0.15661513412695732"/>
          <c:y val="2.4279856895415633E-2"/>
          <c:w val="0.84338490604548"/>
          <c:h val="5.857180911061801E-2"/>
        </c:manualLayout>
      </c:layout>
      <c:overlay val="0"/>
      <c:txPr>
        <a:bodyPr/>
        <a:lstStyle/>
        <a:p>
          <a:pPr>
            <a:defRPr sz="13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Great Need</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accent3"/>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July 2026</c:v>
                </c:pt>
                <c:pt idx="1">
                  <c:v>Dec 2025/Jan 2026</c:v>
                </c:pt>
                <c:pt idx="2">
                  <c:v>2024</c:v>
                </c:pt>
              </c:strCache>
            </c:strRef>
          </c:cat>
          <c:val>
            <c:numRef>
              <c:f>Sheet1!$B$2:$B$4</c:f>
              <c:numCache>
                <c:formatCode>0%</c:formatCode>
                <c:ptCount val="3"/>
                <c:pt idx="0">
                  <c:v>0.48</c:v>
                </c:pt>
                <c:pt idx="1">
                  <c:v>0.54</c:v>
                </c:pt>
                <c:pt idx="2">
                  <c:v>0.39</c:v>
                </c:pt>
              </c:numCache>
            </c:numRef>
          </c:val>
          <c:extLst>
            <c:ext xmlns:c16="http://schemas.microsoft.com/office/drawing/2014/chart" uri="{C3380CC4-5D6E-409C-BE32-E72D297353CC}">
              <c16:uniqueId val="{00000000-3972-4823-99F7-E0CC5E6EC77F}"/>
            </c:ext>
          </c:extLst>
        </c:ser>
        <c:ser>
          <c:idx val="1"/>
          <c:order val="1"/>
          <c:tx>
            <c:strRef>
              <c:f>Sheet1!$C$1</c:f>
              <c:strCache>
                <c:ptCount val="1"/>
                <c:pt idx="0">
                  <c:v>Some Need</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accent3"/>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July 2026</c:v>
                </c:pt>
                <c:pt idx="1">
                  <c:v>Dec 2025/Jan 2026</c:v>
                </c:pt>
                <c:pt idx="2">
                  <c:v>2024</c:v>
                </c:pt>
              </c:strCache>
            </c:strRef>
          </c:cat>
          <c:val>
            <c:numRef>
              <c:f>Sheet1!$C$2:$C$4</c:f>
              <c:numCache>
                <c:formatCode>0%</c:formatCode>
                <c:ptCount val="3"/>
                <c:pt idx="0">
                  <c:v>0.39</c:v>
                </c:pt>
                <c:pt idx="1">
                  <c:v>0.28000000000000003</c:v>
                </c:pt>
                <c:pt idx="2">
                  <c:v>0.37</c:v>
                </c:pt>
              </c:numCache>
            </c:numRef>
          </c:val>
          <c:extLst>
            <c:ext xmlns:c16="http://schemas.microsoft.com/office/drawing/2014/chart" uri="{C3380CC4-5D6E-409C-BE32-E72D297353CC}">
              <c16:uniqueId val="{00000001-3972-4823-99F7-E0CC5E6EC77F}"/>
            </c:ext>
          </c:extLst>
        </c:ser>
        <c:ser>
          <c:idx val="2"/>
          <c:order val="2"/>
          <c:tx>
            <c:strRef>
              <c:f>Sheet1!$D$1</c:f>
              <c:strCache>
                <c:ptCount val="1"/>
                <c:pt idx="0">
                  <c:v>A Little Need</c:v>
                </c:pt>
              </c:strCache>
            </c:strRef>
          </c:tx>
          <c:spPr>
            <a:solidFill>
              <a:schemeClr val="accent5"/>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0-21B5-4FFD-A44A-8D53D3F2F366}"/>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July 2026</c:v>
                </c:pt>
                <c:pt idx="1">
                  <c:v>Dec 2025/Jan 2026</c:v>
                </c:pt>
                <c:pt idx="2">
                  <c:v>2024</c:v>
                </c:pt>
              </c:strCache>
            </c:strRef>
          </c:cat>
          <c:val>
            <c:numRef>
              <c:f>Sheet1!$D$2:$D$4</c:f>
              <c:numCache>
                <c:formatCode>0%</c:formatCode>
                <c:ptCount val="3"/>
                <c:pt idx="0">
                  <c:v>0.02</c:v>
                </c:pt>
                <c:pt idx="1">
                  <c:v>0.14000000000000001</c:v>
                </c:pt>
                <c:pt idx="2">
                  <c:v>0.11</c:v>
                </c:pt>
              </c:numCache>
            </c:numRef>
          </c:val>
          <c:extLst>
            <c:ext xmlns:c16="http://schemas.microsoft.com/office/drawing/2014/chart" uri="{C3380CC4-5D6E-409C-BE32-E72D297353CC}">
              <c16:uniqueId val="{00000002-3972-4823-99F7-E0CC5E6EC77F}"/>
            </c:ext>
          </c:extLst>
        </c:ser>
        <c:ser>
          <c:idx val="3"/>
          <c:order val="3"/>
          <c:tx>
            <c:strRef>
              <c:f>Sheet1!$E$1</c:f>
              <c:strCache>
                <c:ptCount val="1"/>
                <c:pt idx="0">
                  <c:v>No Real Need</c:v>
                </c:pt>
              </c:strCache>
            </c:strRef>
          </c:tx>
          <c:spPr>
            <a:solidFill>
              <a:schemeClr val="accent4"/>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0-C544-410F-B197-75BF7237BB40}"/>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accent3"/>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July 2026</c:v>
                </c:pt>
                <c:pt idx="1">
                  <c:v>Dec 2025/Jan 2026</c:v>
                </c:pt>
                <c:pt idx="2">
                  <c:v>2024</c:v>
                </c:pt>
              </c:strCache>
            </c:strRef>
          </c:cat>
          <c:val>
            <c:numRef>
              <c:f>Sheet1!$E$2:$E$4</c:f>
              <c:numCache>
                <c:formatCode>0%</c:formatCode>
                <c:ptCount val="3"/>
                <c:pt idx="0">
                  <c:v>7.0000000000000007E-2</c:v>
                </c:pt>
                <c:pt idx="1">
                  <c:v>0.03</c:v>
                </c:pt>
                <c:pt idx="2">
                  <c:v>0.08</c:v>
                </c:pt>
              </c:numCache>
            </c:numRef>
          </c:val>
          <c:extLst>
            <c:ext xmlns:c16="http://schemas.microsoft.com/office/drawing/2014/chart" uri="{C3380CC4-5D6E-409C-BE32-E72D297353CC}">
              <c16:uniqueId val="{00000003-3972-4823-99F7-E0CC5E6EC77F}"/>
            </c:ext>
          </c:extLst>
        </c:ser>
        <c:ser>
          <c:idx val="4"/>
          <c:order val="4"/>
          <c:tx>
            <c:strRef>
              <c:f>Sheet1!$F$1</c:f>
              <c:strCache>
                <c:ptCount val="1"/>
                <c:pt idx="0">
                  <c:v>Don't Know</c:v>
                </c:pt>
              </c:strCache>
            </c:strRef>
          </c:tx>
          <c:spPr>
            <a:solidFill>
              <a:schemeClr val="accent6"/>
            </a:solidFill>
            <a:ln>
              <a:noFill/>
            </a:ln>
            <a:effectLst/>
          </c:spPr>
          <c:invertIfNegative val="0"/>
          <c:dLbls>
            <c:dLbl>
              <c:idx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0-486F-420B-8294-01C2ADB47F0A}"/>
                </c:ext>
              </c:extLst>
            </c:dLbl>
            <c:dLbl>
              <c:idx val="1"/>
              <c:delete val="1"/>
              <c:extLst>
                <c:ext xmlns:c15="http://schemas.microsoft.com/office/drawing/2012/chart" uri="{CE6537A1-D6FC-4f65-9D91-7224C49458BB}"/>
                <c:ext xmlns:c16="http://schemas.microsoft.com/office/drawing/2014/chart" uri="{C3380CC4-5D6E-409C-BE32-E72D297353CC}">
                  <c16:uniqueId val="{00000001-C544-410F-B197-75BF7237BB40}"/>
                </c:ext>
              </c:extLst>
            </c:dLbl>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July 2026</c:v>
                </c:pt>
                <c:pt idx="1">
                  <c:v>Dec 2025/Jan 2026</c:v>
                </c:pt>
                <c:pt idx="2">
                  <c:v>2024</c:v>
                </c:pt>
              </c:strCache>
            </c:strRef>
          </c:cat>
          <c:val>
            <c:numRef>
              <c:f>Sheet1!$F$2:$F$4</c:f>
              <c:numCache>
                <c:formatCode>0%</c:formatCode>
                <c:ptCount val="3"/>
                <c:pt idx="0">
                  <c:v>0.04</c:v>
                </c:pt>
                <c:pt idx="1">
                  <c:v>0.01</c:v>
                </c:pt>
                <c:pt idx="2">
                  <c:v>0.05</c:v>
                </c:pt>
              </c:numCache>
            </c:numRef>
          </c:val>
          <c:extLst>
            <c:ext xmlns:c16="http://schemas.microsoft.com/office/drawing/2014/chart" uri="{C3380CC4-5D6E-409C-BE32-E72D297353CC}">
              <c16:uniqueId val="{00000004-3972-4823-99F7-E0CC5E6EC77F}"/>
            </c:ext>
          </c:extLst>
        </c:ser>
        <c:dLbls>
          <c:showLegendKey val="0"/>
          <c:showVal val="0"/>
          <c:showCatName val="0"/>
          <c:showSerName val="0"/>
          <c:showPercent val="0"/>
          <c:showBubbleSize val="0"/>
        </c:dLbls>
        <c:gapWidth val="71"/>
        <c:overlap val="100"/>
        <c:axId val="989484176"/>
        <c:axId val="731364928"/>
      </c:barChart>
      <c:catAx>
        <c:axId val="989484176"/>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lnSpc>
                <a:spcPts val="1600"/>
              </a:lnSpc>
              <a:defRPr sz="1800" b="0" i="0" u="none" strike="noStrike" kern="1200" baseline="0">
                <a:solidFill>
                  <a:schemeClr val="tx1"/>
                </a:solidFill>
                <a:latin typeface="+mn-lt"/>
                <a:ea typeface="+mn-ea"/>
                <a:cs typeface="+mn-cs"/>
              </a:defRPr>
            </a:pPr>
            <a:endParaRPr lang="en-US"/>
          </a:p>
        </c:txPr>
        <c:crossAx val="731364928"/>
        <c:crosses val="autoZero"/>
        <c:auto val="1"/>
        <c:lblAlgn val="ctr"/>
        <c:lblOffset val="0"/>
        <c:noMultiLvlLbl val="0"/>
      </c:catAx>
      <c:valAx>
        <c:axId val="731364928"/>
        <c:scaling>
          <c:orientation val="minMax"/>
        </c:scaling>
        <c:delete val="1"/>
        <c:axPos val="t"/>
        <c:numFmt formatCode="0%" sourceLinked="1"/>
        <c:majorTickMark val="none"/>
        <c:minorTickMark val="none"/>
        <c:tickLblPos val="nextTo"/>
        <c:crossAx val="989484176"/>
        <c:crosses val="autoZero"/>
        <c:crossBetween val="between"/>
        <c:majorUnit val="0.2"/>
      </c:valAx>
      <c:spPr>
        <a:noFill/>
        <a:ln>
          <a:noFill/>
        </a:ln>
        <a:effectLst/>
      </c:spPr>
    </c:plotArea>
    <c:legend>
      <c:legendPos val="t"/>
      <c:layout>
        <c:manualLayout>
          <c:xMode val="edge"/>
          <c:yMode val="edge"/>
          <c:x val="0.27846957384226279"/>
          <c:y val="5.1509719089516209E-2"/>
          <c:w val="0.61854833666771936"/>
          <c:h val="6.5784758562804871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a:solidFill>
            <a:schemeClr val="tx1"/>
          </a:solidFill>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372812773403326E-2"/>
          <c:y val="0.26397589799842547"/>
          <c:w val="0.93934940944881895"/>
          <c:h val="0.62537943389247919"/>
        </c:manualLayout>
      </c:layout>
      <c:barChart>
        <c:barDir val="col"/>
        <c:grouping val="clustered"/>
        <c:varyColors val="0"/>
        <c:ser>
          <c:idx val="0"/>
          <c:order val="0"/>
          <c:tx>
            <c:strRef>
              <c:f>Sheet1!$B$1</c:f>
              <c:strCache>
                <c:ptCount val="1"/>
                <c:pt idx="0">
                  <c:v>Total Yes</c:v>
                </c:pt>
              </c:strCache>
            </c:strRef>
          </c:tx>
          <c:spPr>
            <a:solidFill>
              <a:schemeClr val="accent1"/>
            </a:solidFill>
            <a:ln>
              <a:noFill/>
            </a:ln>
            <a:effectLst/>
          </c:spPr>
          <c:invertIfNegative val="0"/>
          <c:dLbls>
            <c:spPr>
              <a:noFill/>
              <a:ln>
                <a:noFill/>
              </a:ln>
              <a:effectLst/>
            </c:spPr>
            <c:txPr>
              <a:bodyPr rot="-4500000" spcFirstLastPara="1" vertOverflow="ellipsis" wrap="square" lIns="38100" tIns="19050" rIns="38100" bIns="19050" anchor="ctr" anchorCtr="1">
                <a:spAutoFit/>
              </a:bodyPr>
              <a:lstStyle/>
              <a:p>
                <a:pPr>
                  <a:defRPr sz="17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Democrats</c:v>
                </c:pt>
                <c:pt idx="1">
                  <c:v>Independents</c:v>
                </c:pt>
                <c:pt idx="2">
                  <c:v>Republicans</c:v>
                </c:pt>
                <c:pt idx="4">
                  <c:v>Men</c:v>
                </c:pt>
                <c:pt idx="5">
                  <c:v>Women</c:v>
                </c:pt>
                <c:pt idx="7">
                  <c:v>18-49</c:v>
                </c:pt>
                <c:pt idx="8">
                  <c:v>50+</c:v>
                </c:pt>
              </c:strCache>
            </c:strRef>
          </c:cat>
          <c:val>
            <c:numRef>
              <c:f>Sheet1!$B$2:$B$10</c:f>
              <c:numCache>
                <c:formatCode>0%</c:formatCode>
                <c:ptCount val="9"/>
                <c:pt idx="0">
                  <c:v>0.78</c:v>
                </c:pt>
                <c:pt idx="1">
                  <c:v>0.78</c:v>
                </c:pt>
                <c:pt idx="2">
                  <c:v>0.86</c:v>
                </c:pt>
                <c:pt idx="4">
                  <c:v>0.79</c:v>
                </c:pt>
                <c:pt idx="5">
                  <c:v>0.79</c:v>
                </c:pt>
                <c:pt idx="7">
                  <c:v>0.79</c:v>
                </c:pt>
                <c:pt idx="8">
                  <c:v>0.78</c:v>
                </c:pt>
              </c:numCache>
            </c:numRef>
          </c:val>
          <c:extLst>
            <c:ext xmlns:c16="http://schemas.microsoft.com/office/drawing/2014/chart" uri="{C3380CC4-5D6E-409C-BE32-E72D297353CC}">
              <c16:uniqueId val="{00000000-2EFC-451F-9276-F37646FC7D52}"/>
            </c:ext>
          </c:extLst>
        </c:ser>
        <c:ser>
          <c:idx val="1"/>
          <c:order val="1"/>
          <c:tx>
            <c:strRef>
              <c:f>Sheet1!$C$1</c:f>
              <c:strCache>
                <c:ptCount val="1"/>
                <c:pt idx="0">
                  <c:v>Total No</c:v>
                </c:pt>
              </c:strCache>
            </c:strRef>
          </c:tx>
          <c:spPr>
            <a:solidFill>
              <a:schemeClr val="accent4"/>
            </a:solidFill>
            <a:ln>
              <a:noFill/>
            </a:ln>
            <a:effectLst/>
          </c:spPr>
          <c:invertIfNegative val="0"/>
          <c:dLbls>
            <c:spPr>
              <a:noFill/>
              <a:ln>
                <a:noFill/>
              </a:ln>
              <a:effectLst/>
            </c:spPr>
            <c:txPr>
              <a:bodyPr rot="-4500000" spcFirstLastPara="1" vertOverflow="ellipsis" wrap="square" lIns="38100" tIns="19050" rIns="38100" bIns="19050" anchor="ctr" anchorCtr="1">
                <a:spAutoFit/>
              </a:bodyPr>
              <a:lstStyle/>
              <a:p>
                <a:pPr>
                  <a:defRPr sz="17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Democrats</c:v>
                </c:pt>
                <c:pt idx="1">
                  <c:v>Independents</c:v>
                </c:pt>
                <c:pt idx="2">
                  <c:v>Republicans</c:v>
                </c:pt>
                <c:pt idx="4">
                  <c:v>Men</c:v>
                </c:pt>
                <c:pt idx="5">
                  <c:v>Women</c:v>
                </c:pt>
                <c:pt idx="7">
                  <c:v>18-49</c:v>
                </c:pt>
                <c:pt idx="8">
                  <c:v>50+</c:v>
                </c:pt>
              </c:strCache>
            </c:strRef>
          </c:cat>
          <c:val>
            <c:numRef>
              <c:f>Sheet1!$C$2:$C$10</c:f>
              <c:numCache>
                <c:formatCode>0%</c:formatCode>
                <c:ptCount val="9"/>
                <c:pt idx="0">
                  <c:v>0.16</c:v>
                </c:pt>
                <c:pt idx="1">
                  <c:v>0.19</c:v>
                </c:pt>
                <c:pt idx="2">
                  <c:v>0.1</c:v>
                </c:pt>
                <c:pt idx="4">
                  <c:v>0.18</c:v>
                </c:pt>
                <c:pt idx="5">
                  <c:v>0.15</c:v>
                </c:pt>
                <c:pt idx="7">
                  <c:v>0.17</c:v>
                </c:pt>
                <c:pt idx="8">
                  <c:v>0.15</c:v>
                </c:pt>
              </c:numCache>
            </c:numRef>
          </c:val>
          <c:extLst>
            <c:ext xmlns:c16="http://schemas.microsoft.com/office/drawing/2014/chart" uri="{C3380CC4-5D6E-409C-BE32-E72D297353CC}">
              <c16:uniqueId val="{00000001-2EFC-451F-9276-F37646FC7D52}"/>
            </c:ext>
          </c:extLst>
        </c:ser>
        <c:ser>
          <c:idx val="2"/>
          <c:order val="2"/>
          <c:tx>
            <c:strRef>
              <c:f>Sheet1!$D$1</c:f>
              <c:strCache>
                <c:ptCount val="1"/>
                <c:pt idx="0">
                  <c:v>Undecided</c:v>
                </c:pt>
              </c:strCache>
            </c:strRef>
          </c:tx>
          <c:spPr>
            <a:solidFill>
              <a:schemeClr val="accent6"/>
            </a:solidFill>
            <a:ln>
              <a:noFill/>
            </a:ln>
            <a:effectLst/>
          </c:spPr>
          <c:invertIfNegative val="0"/>
          <c:dLbls>
            <c:spPr>
              <a:noFill/>
              <a:ln>
                <a:noFill/>
              </a:ln>
              <a:effectLst/>
            </c:spPr>
            <c:txPr>
              <a:bodyPr rot="-4500000" spcFirstLastPara="1" vertOverflow="ellipsis" wrap="square" lIns="38100" tIns="19050" rIns="38100" bIns="19050" anchor="ctr" anchorCtr="1">
                <a:spAutoFit/>
              </a:bodyPr>
              <a:lstStyle/>
              <a:p>
                <a:pPr>
                  <a:defRPr sz="17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Democrats</c:v>
                </c:pt>
                <c:pt idx="1">
                  <c:v>Independents</c:v>
                </c:pt>
                <c:pt idx="2">
                  <c:v>Republicans</c:v>
                </c:pt>
                <c:pt idx="4">
                  <c:v>Men</c:v>
                </c:pt>
                <c:pt idx="5">
                  <c:v>Women</c:v>
                </c:pt>
                <c:pt idx="7">
                  <c:v>18-49</c:v>
                </c:pt>
                <c:pt idx="8">
                  <c:v>50+</c:v>
                </c:pt>
              </c:strCache>
            </c:strRef>
          </c:cat>
          <c:val>
            <c:numRef>
              <c:f>Sheet1!$D$2:$D$10</c:f>
              <c:numCache>
                <c:formatCode>0%</c:formatCode>
                <c:ptCount val="9"/>
                <c:pt idx="0">
                  <c:v>0.06</c:v>
                </c:pt>
                <c:pt idx="1">
                  <c:v>0.03</c:v>
                </c:pt>
                <c:pt idx="2">
                  <c:v>0.04</c:v>
                </c:pt>
                <c:pt idx="4">
                  <c:v>0.04</c:v>
                </c:pt>
                <c:pt idx="5">
                  <c:v>0.06</c:v>
                </c:pt>
                <c:pt idx="7">
                  <c:v>0.04</c:v>
                </c:pt>
                <c:pt idx="8">
                  <c:v>0.06</c:v>
                </c:pt>
              </c:numCache>
            </c:numRef>
          </c:val>
          <c:extLst>
            <c:ext xmlns:c16="http://schemas.microsoft.com/office/drawing/2014/chart" uri="{C3380CC4-5D6E-409C-BE32-E72D297353CC}">
              <c16:uniqueId val="{00000002-2EFC-451F-9276-F37646FC7D52}"/>
            </c:ext>
          </c:extLst>
        </c:ser>
        <c:dLbls>
          <c:showLegendKey val="0"/>
          <c:showVal val="0"/>
          <c:showCatName val="0"/>
          <c:showSerName val="0"/>
          <c:showPercent val="0"/>
          <c:showBubbleSize val="0"/>
        </c:dLbls>
        <c:gapWidth val="39"/>
        <c:axId val="683077112"/>
        <c:axId val="683083672"/>
      </c:barChart>
      <c:catAx>
        <c:axId val="683077112"/>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700" b="0" i="0" u="none" strike="noStrike" kern="1200" baseline="0">
                <a:solidFill>
                  <a:schemeClr val="tx1"/>
                </a:solidFill>
                <a:latin typeface="+mn-lt"/>
                <a:ea typeface="+mn-ea"/>
                <a:cs typeface="+mn-cs"/>
              </a:defRPr>
            </a:pPr>
            <a:endParaRPr lang="en-US"/>
          </a:p>
        </c:txPr>
        <c:crossAx val="683083672"/>
        <c:crosses val="autoZero"/>
        <c:auto val="1"/>
        <c:lblAlgn val="ctr"/>
        <c:lblOffset val="100"/>
        <c:noMultiLvlLbl val="0"/>
      </c:catAx>
      <c:valAx>
        <c:axId val="683083672"/>
        <c:scaling>
          <c:orientation val="minMax"/>
          <c:max val="1"/>
        </c:scaling>
        <c:delete val="1"/>
        <c:axPos val="l"/>
        <c:numFmt formatCode="0%" sourceLinked="1"/>
        <c:majorTickMark val="out"/>
        <c:minorTickMark val="none"/>
        <c:tickLblPos val="nextTo"/>
        <c:crossAx val="683077112"/>
        <c:crosses val="autoZero"/>
        <c:crossBetween val="between"/>
        <c:majorUnit val="0.2"/>
      </c:valAx>
      <c:spPr>
        <a:noFill/>
        <a:ln>
          <a:noFill/>
        </a:ln>
        <a:effectLst/>
      </c:spPr>
    </c:plotArea>
    <c:legend>
      <c:legendPos val="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2"/>
          </a:solidFill>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372812773403326E-2"/>
          <c:y val="0.26397589799842547"/>
          <c:w val="0.95020887487392458"/>
          <c:h val="0.54176719017212138"/>
        </c:manualLayout>
      </c:layout>
      <c:barChart>
        <c:barDir val="col"/>
        <c:grouping val="clustered"/>
        <c:varyColors val="0"/>
        <c:ser>
          <c:idx val="0"/>
          <c:order val="0"/>
          <c:tx>
            <c:strRef>
              <c:f>Sheet1!$B$1</c:f>
              <c:strCache>
                <c:ptCount val="1"/>
                <c:pt idx="0">
                  <c:v>Total Yes</c:v>
                </c:pt>
              </c:strCache>
            </c:strRef>
          </c:tx>
          <c:spPr>
            <a:solidFill>
              <a:schemeClr val="accent1"/>
            </a:solidFill>
            <a:ln>
              <a:noFill/>
            </a:ln>
            <a:effectLst/>
          </c:spPr>
          <c:invertIfNegative val="0"/>
          <c:dLbls>
            <c:spPr>
              <a:noFill/>
              <a:ln>
                <a:noFill/>
              </a:ln>
              <a:effectLst/>
            </c:spPr>
            <c:txPr>
              <a:bodyPr rot="-4500000" spcFirstLastPara="1" vertOverflow="ellipsis"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White
Voters</c:v>
                </c:pt>
                <c:pt idx="1">
                  <c:v>Latino
Voters</c:v>
                </c:pt>
                <c:pt idx="2">
                  <c:v>African
American
Voters</c:v>
                </c:pt>
                <c:pt idx="3">
                  <c:v>All Voters
of Color</c:v>
                </c:pt>
                <c:pt idx="5">
                  <c:v>Homeowners</c:v>
                </c:pt>
                <c:pt idx="6">
                  <c:v>Renters</c:v>
                </c:pt>
                <c:pt idx="8">
                  <c:v>Some
College
or Less</c:v>
                </c:pt>
                <c:pt idx="9">
                  <c:v>Four-Year
College
or More</c:v>
                </c:pt>
              </c:strCache>
            </c:strRef>
          </c:cat>
          <c:val>
            <c:numRef>
              <c:f>Sheet1!$B$2:$B$11</c:f>
              <c:numCache>
                <c:formatCode>0%</c:formatCode>
                <c:ptCount val="10"/>
                <c:pt idx="0">
                  <c:v>0.81</c:v>
                </c:pt>
                <c:pt idx="1">
                  <c:v>0.76</c:v>
                </c:pt>
                <c:pt idx="2">
                  <c:v>0.83</c:v>
                </c:pt>
                <c:pt idx="3">
                  <c:v>0.78</c:v>
                </c:pt>
                <c:pt idx="5">
                  <c:v>0.73</c:v>
                </c:pt>
                <c:pt idx="6">
                  <c:v>0.83</c:v>
                </c:pt>
                <c:pt idx="8">
                  <c:v>0.76</c:v>
                </c:pt>
                <c:pt idx="9">
                  <c:v>0.81</c:v>
                </c:pt>
              </c:numCache>
            </c:numRef>
          </c:val>
          <c:extLst>
            <c:ext xmlns:c16="http://schemas.microsoft.com/office/drawing/2014/chart" uri="{C3380CC4-5D6E-409C-BE32-E72D297353CC}">
              <c16:uniqueId val="{00000000-9E3C-4FA6-82FD-08EBE4470784}"/>
            </c:ext>
          </c:extLst>
        </c:ser>
        <c:ser>
          <c:idx val="1"/>
          <c:order val="1"/>
          <c:tx>
            <c:strRef>
              <c:f>Sheet1!$C$1</c:f>
              <c:strCache>
                <c:ptCount val="1"/>
                <c:pt idx="0">
                  <c:v>Total No</c:v>
                </c:pt>
              </c:strCache>
            </c:strRef>
          </c:tx>
          <c:spPr>
            <a:solidFill>
              <a:schemeClr val="accent4"/>
            </a:solidFill>
            <a:ln>
              <a:noFill/>
            </a:ln>
            <a:effectLst/>
          </c:spPr>
          <c:invertIfNegative val="0"/>
          <c:dLbls>
            <c:spPr>
              <a:noFill/>
              <a:ln>
                <a:noFill/>
              </a:ln>
              <a:effectLst/>
            </c:spPr>
            <c:txPr>
              <a:bodyPr rot="-4500000" spcFirstLastPara="1" vertOverflow="ellipsis"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White
Voters</c:v>
                </c:pt>
                <c:pt idx="1">
                  <c:v>Latino
Voters</c:v>
                </c:pt>
                <c:pt idx="2">
                  <c:v>African
American
Voters</c:v>
                </c:pt>
                <c:pt idx="3">
                  <c:v>All Voters
of Color</c:v>
                </c:pt>
                <c:pt idx="5">
                  <c:v>Homeowners</c:v>
                </c:pt>
                <c:pt idx="6">
                  <c:v>Renters</c:v>
                </c:pt>
                <c:pt idx="8">
                  <c:v>Some
College
or Less</c:v>
                </c:pt>
                <c:pt idx="9">
                  <c:v>Four-Year
College
or More</c:v>
                </c:pt>
              </c:strCache>
            </c:strRef>
          </c:cat>
          <c:val>
            <c:numRef>
              <c:f>Sheet1!$C$2:$C$11</c:f>
              <c:numCache>
                <c:formatCode>0%</c:formatCode>
                <c:ptCount val="10"/>
                <c:pt idx="0">
                  <c:v>0.15</c:v>
                </c:pt>
                <c:pt idx="1">
                  <c:v>0.19</c:v>
                </c:pt>
                <c:pt idx="2">
                  <c:v>0.16</c:v>
                </c:pt>
                <c:pt idx="3">
                  <c:v>0.18</c:v>
                </c:pt>
                <c:pt idx="5">
                  <c:v>0.22</c:v>
                </c:pt>
                <c:pt idx="6">
                  <c:v>0.13</c:v>
                </c:pt>
                <c:pt idx="8">
                  <c:v>0.2</c:v>
                </c:pt>
                <c:pt idx="9">
                  <c:v>0.15</c:v>
                </c:pt>
              </c:numCache>
            </c:numRef>
          </c:val>
          <c:extLst>
            <c:ext xmlns:c16="http://schemas.microsoft.com/office/drawing/2014/chart" uri="{C3380CC4-5D6E-409C-BE32-E72D297353CC}">
              <c16:uniqueId val="{00000001-9E3C-4FA6-82FD-08EBE4470784}"/>
            </c:ext>
          </c:extLst>
        </c:ser>
        <c:ser>
          <c:idx val="2"/>
          <c:order val="2"/>
          <c:tx>
            <c:strRef>
              <c:f>Sheet1!$D$1</c:f>
              <c:strCache>
                <c:ptCount val="1"/>
                <c:pt idx="0">
                  <c:v>Undecided</c:v>
                </c:pt>
              </c:strCache>
            </c:strRef>
          </c:tx>
          <c:spPr>
            <a:solidFill>
              <a:schemeClr val="accent6"/>
            </a:solidFill>
            <a:ln>
              <a:noFill/>
            </a:ln>
            <a:effectLst/>
          </c:spPr>
          <c:invertIfNegative val="0"/>
          <c:dLbls>
            <c:spPr>
              <a:noFill/>
              <a:ln>
                <a:noFill/>
              </a:ln>
              <a:effectLst/>
            </c:spPr>
            <c:txPr>
              <a:bodyPr rot="-4500000" spcFirstLastPara="1" vertOverflow="ellipsis"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White
Voters</c:v>
                </c:pt>
                <c:pt idx="1">
                  <c:v>Latino
Voters</c:v>
                </c:pt>
                <c:pt idx="2">
                  <c:v>African
American
Voters</c:v>
                </c:pt>
                <c:pt idx="3">
                  <c:v>All Voters
of Color</c:v>
                </c:pt>
                <c:pt idx="5">
                  <c:v>Homeowners</c:v>
                </c:pt>
                <c:pt idx="6">
                  <c:v>Renters</c:v>
                </c:pt>
                <c:pt idx="8">
                  <c:v>Some
College
or Less</c:v>
                </c:pt>
                <c:pt idx="9">
                  <c:v>Four-Year
College
or More</c:v>
                </c:pt>
              </c:strCache>
            </c:strRef>
          </c:cat>
          <c:val>
            <c:numRef>
              <c:f>Sheet1!$D$2:$D$11</c:f>
              <c:numCache>
                <c:formatCode>0%</c:formatCode>
                <c:ptCount val="10"/>
                <c:pt idx="0">
                  <c:v>0.05</c:v>
                </c:pt>
                <c:pt idx="1">
                  <c:v>0.05</c:v>
                </c:pt>
                <c:pt idx="2">
                  <c:v>0.01</c:v>
                </c:pt>
                <c:pt idx="3">
                  <c:v>0.04</c:v>
                </c:pt>
                <c:pt idx="5">
                  <c:v>0.05</c:v>
                </c:pt>
                <c:pt idx="6">
                  <c:v>0.03</c:v>
                </c:pt>
                <c:pt idx="8">
                  <c:v>0.05</c:v>
                </c:pt>
                <c:pt idx="9">
                  <c:v>0.04</c:v>
                </c:pt>
              </c:numCache>
            </c:numRef>
          </c:val>
          <c:extLst>
            <c:ext xmlns:c16="http://schemas.microsoft.com/office/drawing/2014/chart" uri="{C3380CC4-5D6E-409C-BE32-E72D297353CC}">
              <c16:uniqueId val="{00000002-9E3C-4FA6-82FD-08EBE4470784}"/>
            </c:ext>
          </c:extLst>
        </c:ser>
        <c:dLbls>
          <c:showLegendKey val="0"/>
          <c:showVal val="0"/>
          <c:showCatName val="0"/>
          <c:showSerName val="0"/>
          <c:showPercent val="0"/>
          <c:showBubbleSize val="0"/>
        </c:dLbls>
        <c:gapWidth val="39"/>
        <c:axId val="683077112"/>
        <c:axId val="683083672"/>
      </c:barChart>
      <c:catAx>
        <c:axId val="683077112"/>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nSpc>
                <a:spcPts val="1600"/>
              </a:lnSpc>
              <a:defRPr sz="1600" b="0" i="0" u="none" strike="noStrike" kern="1200" baseline="0">
                <a:solidFill>
                  <a:schemeClr val="tx1"/>
                </a:solidFill>
                <a:latin typeface="+mn-lt"/>
                <a:ea typeface="+mn-ea"/>
                <a:cs typeface="+mn-cs"/>
              </a:defRPr>
            </a:pPr>
            <a:endParaRPr lang="en-US"/>
          </a:p>
        </c:txPr>
        <c:crossAx val="683083672"/>
        <c:crosses val="autoZero"/>
        <c:auto val="1"/>
        <c:lblAlgn val="ctr"/>
        <c:lblOffset val="100"/>
        <c:noMultiLvlLbl val="0"/>
      </c:catAx>
      <c:valAx>
        <c:axId val="683083672"/>
        <c:scaling>
          <c:orientation val="minMax"/>
          <c:max val="1"/>
        </c:scaling>
        <c:delete val="1"/>
        <c:axPos val="l"/>
        <c:numFmt formatCode="0%" sourceLinked="1"/>
        <c:majorTickMark val="out"/>
        <c:minorTickMark val="none"/>
        <c:tickLblPos val="nextTo"/>
        <c:crossAx val="683077112"/>
        <c:crosses val="autoZero"/>
        <c:crossBetween val="between"/>
        <c:majorUnit val="0.2"/>
      </c:valAx>
      <c:spPr>
        <a:noFill/>
        <a:ln>
          <a:noFill/>
        </a:ln>
        <a:effectLst/>
      </c:spPr>
    </c:plotArea>
    <c:legend>
      <c:legendPos val="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2"/>
          </a:solidFill>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273416498667429"/>
          <c:y val="3.4840567297264848E-2"/>
          <c:w val="0.72098927747260433"/>
          <c:h val="0.87934623619443331"/>
        </c:manualLayout>
      </c:layout>
      <c:barChart>
        <c:barDir val="bar"/>
        <c:grouping val="clustered"/>
        <c:varyColors val="0"/>
        <c:ser>
          <c:idx val="0"/>
          <c:order val="0"/>
          <c:tx>
            <c:strRef>
              <c:f>Sheet1!$B$1</c:f>
              <c:strCache>
                <c:ptCount val="1"/>
                <c:pt idx="0">
                  <c:v>Column2</c:v>
                </c:pt>
              </c:strCache>
            </c:strRef>
          </c:tx>
          <c:spPr>
            <a:solidFill>
              <a:schemeClr val="accent1"/>
            </a:solidFill>
            <a:ln>
              <a:noFill/>
            </a:ln>
            <a:effectLst/>
          </c:spPr>
          <c:invertIfNegative val="0"/>
          <c:dPt>
            <c:idx val="1"/>
            <c:invertIfNegative val="0"/>
            <c:bubble3D val="0"/>
            <c:spPr>
              <a:solidFill>
                <a:schemeClr val="accent2"/>
              </a:solidFill>
              <a:ln>
                <a:noFill/>
              </a:ln>
              <a:effectLst/>
            </c:spPr>
            <c:extLst>
              <c:ext xmlns:c16="http://schemas.microsoft.com/office/drawing/2014/chart" uri="{C3380CC4-5D6E-409C-BE32-E72D297353CC}">
                <c16:uniqueId val="{00000001-E8F1-453C-B251-57BE55B3FD3A}"/>
              </c:ext>
            </c:extLst>
          </c:dPt>
          <c:dPt>
            <c:idx val="2"/>
            <c:invertIfNegative val="0"/>
            <c:bubble3D val="0"/>
            <c:spPr>
              <a:solidFill>
                <a:schemeClr val="bg2"/>
              </a:solidFill>
              <a:ln>
                <a:noFill/>
              </a:ln>
              <a:effectLst/>
            </c:spPr>
            <c:extLst>
              <c:ext xmlns:c16="http://schemas.microsoft.com/office/drawing/2014/chart" uri="{C3380CC4-5D6E-409C-BE32-E72D297353CC}">
                <c16:uniqueId val="{00000003-E8F1-453C-B251-57BE55B3FD3A}"/>
              </c:ext>
            </c:extLst>
          </c:dPt>
          <c:dPt>
            <c:idx val="4"/>
            <c:invertIfNegative val="0"/>
            <c:bubble3D val="0"/>
            <c:spPr>
              <a:solidFill>
                <a:schemeClr val="accent5">
                  <a:lumMod val="40000"/>
                  <a:lumOff val="60000"/>
                </a:schemeClr>
              </a:solidFill>
              <a:ln>
                <a:noFill/>
              </a:ln>
              <a:effectLst/>
            </c:spPr>
            <c:extLst>
              <c:ext xmlns:c16="http://schemas.microsoft.com/office/drawing/2014/chart" uri="{C3380CC4-5D6E-409C-BE32-E72D297353CC}">
                <c16:uniqueId val="{00000005-E8F1-453C-B251-57BE55B3FD3A}"/>
              </c:ext>
            </c:extLst>
          </c:dPt>
          <c:dPt>
            <c:idx val="5"/>
            <c:invertIfNegative val="0"/>
            <c:bubble3D val="0"/>
            <c:spPr>
              <a:solidFill>
                <a:schemeClr val="accent5"/>
              </a:solidFill>
              <a:ln>
                <a:noFill/>
              </a:ln>
              <a:effectLst/>
            </c:spPr>
            <c:extLst>
              <c:ext xmlns:c16="http://schemas.microsoft.com/office/drawing/2014/chart" uri="{C3380CC4-5D6E-409C-BE32-E72D297353CC}">
                <c16:uniqueId val="{00000007-E8F1-453C-B251-57BE55B3FD3A}"/>
              </c:ext>
            </c:extLst>
          </c:dPt>
          <c:dPt>
            <c:idx val="6"/>
            <c:invertIfNegative val="0"/>
            <c:bubble3D val="0"/>
            <c:spPr>
              <a:solidFill>
                <a:schemeClr val="accent4"/>
              </a:solidFill>
              <a:ln>
                <a:noFill/>
              </a:ln>
              <a:effectLst/>
            </c:spPr>
            <c:extLst>
              <c:ext xmlns:c16="http://schemas.microsoft.com/office/drawing/2014/chart" uri="{C3380CC4-5D6E-409C-BE32-E72D297353CC}">
                <c16:uniqueId val="{00000009-E8F1-453C-B251-57BE55B3FD3A}"/>
              </c:ext>
            </c:extLst>
          </c:dPt>
          <c:dPt>
            <c:idx val="8"/>
            <c:invertIfNegative val="0"/>
            <c:bubble3D val="0"/>
            <c:spPr>
              <a:solidFill>
                <a:schemeClr val="accent6"/>
              </a:solidFill>
              <a:ln>
                <a:noFill/>
              </a:ln>
              <a:effectLst/>
            </c:spPr>
            <c:extLst>
              <c:ext xmlns:c16="http://schemas.microsoft.com/office/drawing/2014/chart" uri="{C3380CC4-5D6E-409C-BE32-E72D297353CC}">
                <c16:uniqueId val="{0000000B-E8F1-453C-B251-57BE55B3FD3A}"/>
              </c:ext>
            </c:extLst>
          </c:dPt>
          <c:dLbls>
            <c:spPr>
              <a:noFill/>
              <a:ln>
                <a:noFill/>
              </a:ln>
              <a:effectLst/>
            </c:spPr>
            <c:txPr>
              <a:bodyPr rot="0" spcFirstLastPara="1" vertOverflow="ellipsis" vert="horz" wrap="none" lIns="38100" tIns="19050" rIns="38100" bIns="19050" anchor="ctr" anchorCtr="1">
                <a:spAutoFit/>
              </a:bodyPr>
              <a:lstStyle/>
              <a:p>
                <a:pPr>
                  <a:defRPr sz="1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Definitely yes</c:v>
                </c:pt>
                <c:pt idx="1">
                  <c:v>Probably yes</c:v>
                </c:pt>
                <c:pt idx="2">
                  <c:v>Undecided, lean yes</c:v>
                </c:pt>
                <c:pt idx="4">
                  <c:v>Undecided, lean no</c:v>
                </c:pt>
                <c:pt idx="5">
                  <c:v>Probably no</c:v>
                </c:pt>
                <c:pt idx="6">
                  <c:v>Definitely no</c:v>
                </c:pt>
                <c:pt idx="8">
                  <c:v>Undecided</c:v>
                </c:pt>
              </c:strCache>
            </c:strRef>
          </c:cat>
          <c:val>
            <c:numRef>
              <c:f>Sheet1!$B$2:$B$10</c:f>
              <c:numCache>
                <c:formatCode>0%</c:formatCode>
                <c:ptCount val="9"/>
                <c:pt idx="0">
                  <c:v>0.42</c:v>
                </c:pt>
                <c:pt idx="1">
                  <c:v>0.19</c:v>
                </c:pt>
                <c:pt idx="2">
                  <c:v>0.03</c:v>
                </c:pt>
                <c:pt idx="4">
                  <c:v>0.04</c:v>
                </c:pt>
                <c:pt idx="5">
                  <c:v>0.09</c:v>
                </c:pt>
                <c:pt idx="6">
                  <c:v>0.14000000000000001</c:v>
                </c:pt>
                <c:pt idx="8">
                  <c:v>0.09</c:v>
                </c:pt>
              </c:numCache>
            </c:numRef>
          </c:val>
          <c:extLst>
            <c:ext xmlns:c16="http://schemas.microsoft.com/office/drawing/2014/chart" uri="{C3380CC4-5D6E-409C-BE32-E72D297353CC}">
              <c16:uniqueId val="{0000000C-E8F1-453C-B251-57BE55B3FD3A}"/>
            </c:ext>
          </c:extLst>
        </c:ser>
        <c:dLbls>
          <c:showLegendKey val="0"/>
          <c:showVal val="0"/>
          <c:showCatName val="0"/>
          <c:showSerName val="0"/>
          <c:showPercent val="0"/>
          <c:showBubbleSize val="0"/>
        </c:dLbls>
        <c:gapWidth val="21"/>
        <c:axId val="249318424"/>
        <c:axId val="249318816"/>
      </c:barChart>
      <c:catAx>
        <c:axId val="249318424"/>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800" b="0" i="0" u="none" strike="noStrike" kern="1200" baseline="0">
                <a:solidFill>
                  <a:schemeClr val="tx1"/>
                </a:solidFill>
                <a:latin typeface="+mn-lt"/>
                <a:ea typeface="+mn-ea"/>
                <a:cs typeface="+mn-cs"/>
              </a:defRPr>
            </a:pPr>
            <a:endParaRPr lang="en-US"/>
          </a:p>
        </c:txPr>
        <c:crossAx val="249318816"/>
        <c:crosses val="autoZero"/>
        <c:auto val="1"/>
        <c:lblAlgn val="ctr"/>
        <c:lblOffset val="0"/>
        <c:noMultiLvlLbl val="0"/>
      </c:catAx>
      <c:valAx>
        <c:axId val="249318816"/>
        <c:scaling>
          <c:orientation val="minMax"/>
        </c:scaling>
        <c:delete val="1"/>
        <c:axPos val="b"/>
        <c:numFmt formatCode="0%" sourceLinked="0"/>
        <c:majorTickMark val="out"/>
        <c:minorTickMark val="none"/>
        <c:tickLblPos val="nextTo"/>
        <c:crossAx val="249318424"/>
        <c:crosses val="max"/>
        <c:crossBetween val="between"/>
        <c:majorUnit val="0.15000000000000002"/>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7173018078917582E-2"/>
          <c:y val="4.463329216927369E-2"/>
          <c:w val="0.86205765028706605"/>
          <c:h val="0.87934623619443331"/>
        </c:manualLayout>
      </c:layout>
      <c:barChart>
        <c:barDir val="bar"/>
        <c:grouping val="clustered"/>
        <c:varyColors val="0"/>
        <c:ser>
          <c:idx val="0"/>
          <c:order val="0"/>
          <c:tx>
            <c:strRef>
              <c:f>Sheet1!$B$1</c:f>
              <c:strCache>
                <c:ptCount val="1"/>
                <c:pt idx="0">
                  <c:v>Column2</c:v>
                </c:pt>
              </c:strCache>
            </c:strRef>
          </c:tx>
          <c:spPr>
            <a:solidFill>
              <a:schemeClr val="accent1"/>
            </a:solidFill>
            <a:ln>
              <a:noFill/>
            </a:ln>
            <a:effectLst/>
          </c:spPr>
          <c:invertIfNegative val="0"/>
          <c:dPt>
            <c:idx val="1"/>
            <c:invertIfNegative val="0"/>
            <c:bubble3D val="0"/>
            <c:spPr>
              <a:solidFill>
                <a:schemeClr val="accent2"/>
              </a:solidFill>
              <a:ln>
                <a:noFill/>
              </a:ln>
              <a:effectLst/>
            </c:spPr>
            <c:extLst>
              <c:ext xmlns:c16="http://schemas.microsoft.com/office/drawing/2014/chart" uri="{C3380CC4-5D6E-409C-BE32-E72D297353CC}">
                <c16:uniqueId val="{00000001-65A1-4238-8FF8-468D00A49132}"/>
              </c:ext>
            </c:extLst>
          </c:dPt>
          <c:dPt>
            <c:idx val="2"/>
            <c:invertIfNegative val="0"/>
            <c:bubble3D val="0"/>
            <c:spPr>
              <a:solidFill>
                <a:schemeClr val="bg2"/>
              </a:solidFill>
              <a:ln>
                <a:noFill/>
              </a:ln>
              <a:effectLst/>
            </c:spPr>
            <c:extLst>
              <c:ext xmlns:c16="http://schemas.microsoft.com/office/drawing/2014/chart" uri="{C3380CC4-5D6E-409C-BE32-E72D297353CC}">
                <c16:uniqueId val="{00000003-65A1-4238-8FF8-468D00A49132}"/>
              </c:ext>
            </c:extLst>
          </c:dPt>
          <c:dPt>
            <c:idx val="4"/>
            <c:invertIfNegative val="0"/>
            <c:bubble3D val="0"/>
            <c:spPr>
              <a:solidFill>
                <a:schemeClr val="accent5">
                  <a:lumMod val="40000"/>
                  <a:lumOff val="60000"/>
                </a:schemeClr>
              </a:solidFill>
              <a:ln>
                <a:noFill/>
              </a:ln>
              <a:effectLst/>
            </c:spPr>
            <c:extLst>
              <c:ext xmlns:c16="http://schemas.microsoft.com/office/drawing/2014/chart" uri="{C3380CC4-5D6E-409C-BE32-E72D297353CC}">
                <c16:uniqueId val="{00000005-65A1-4238-8FF8-468D00A49132}"/>
              </c:ext>
            </c:extLst>
          </c:dPt>
          <c:dPt>
            <c:idx val="5"/>
            <c:invertIfNegative val="0"/>
            <c:bubble3D val="0"/>
            <c:spPr>
              <a:solidFill>
                <a:schemeClr val="accent5"/>
              </a:solidFill>
              <a:ln>
                <a:noFill/>
              </a:ln>
              <a:effectLst/>
            </c:spPr>
            <c:extLst>
              <c:ext xmlns:c16="http://schemas.microsoft.com/office/drawing/2014/chart" uri="{C3380CC4-5D6E-409C-BE32-E72D297353CC}">
                <c16:uniqueId val="{00000007-65A1-4238-8FF8-468D00A49132}"/>
              </c:ext>
            </c:extLst>
          </c:dPt>
          <c:dPt>
            <c:idx val="6"/>
            <c:invertIfNegative val="0"/>
            <c:bubble3D val="0"/>
            <c:spPr>
              <a:solidFill>
                <a:schemeClr val="accent4"/>
              </a:solidFill>
              <a:ln>
                <a:noFill/>
              </a:ln>
              <a:effectLst/>
            </c:spPr>
            <c:extLst>
              <c:ext xmlns:c16="http://schemas.microsoft.com/office/drawing/2014/chart" uri="{C3380CC4-5D6E-409C-BE32-E72D297353CC}">
                <c16:uniqueId val="{00000009-65A1-4238-8FF8-468D00A49132}"/>
              </c:ext>
            </c:extLst>
          </c:dPt>
          <c:dPt>
            <c:idx val="8"/>
            <c:invertIfNegative val="0"/>
            <c:bubble3D val="0"/>
            <c:spPr>
              <a:solidFill>
                <a:schemeClr val="accent6"/>
              </a:solidFill>
              <a:ln>
                <a:noFill/>
              </a:ln>
              <a:effectLst/>
            </c:spPr>
            <c:extLst>
              <c:ext xmlns:c16="http://schemas.microsoft.com/office/drawing/2014/chart" uri="{C3380CC4-5D6E-409C-BE32-E72D297353CC}">
                <c16:uniqueId val="{0000000B-65A1-4238-8FF8-468D00A49132}"/>
              </c:ext>
            </c:extLst>
          </c:dPt>
          <c:dLbls>
            <c:spPr>
              <a:noFill/>
              <a:ln>
                <a:noFill/>
              </a:ln>
              <a:effectLst/>
            </c:spPr>
            <c:txPr>
              <a:bodyPr rot="0" spcFirstLastPara="1" vertOverflow="ellipsis" vert="horz" wrap="none" lIns="38100" tIns="19050" rIns="38100" bIns="19050" anchor="ctr" anchorCtr="1">
                <a:spAutoFit/>
              </a:bodyPr>
              <a:lstStyle/>
              <a:p>
                <a:pPr>
                  <a:defRPr sz="1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Definitely yes</c:v>
                </c:pt>
                <c:pt idx="1">
                  <c:v>Probably yes</c:v>
                </c:pt>
                <c:pt idx="2">
                  <c:v>Undecided, lean yes</c:v>
                </c:pt>
                <c:pt idx="4">
                  <c:v>Undecided, lean no</c:v>
                </c:pt>
                <c:pt idx="5">
                  <c:v>Probably no</c:v>
                </c:pt>
                <c:pt idx="6">
                  <c:v>Definitely no</c:v>
                </c:pt>
                <c:pt idx="8">
                  <c:v>Undecided</c:v>
                </c:pt>
              </c:strCache>
            </c:strRef>
          </c:cat>
          <c:val>
            <c:numRef>
              <c:f>Sheet1!$B$2:$B$10</c:f>
              <c:numCache>
                <c:formatCode>0%</c:formatCode>
                <c:ptCount val="9"/>
                <c:pt idx="0">
                  <c:v>0.42</c:v>
                </c:pt>
                <c:pt idx="1">
                  <c:v>0.19</c:v>
                </c:pt>
                <c:pt idx="2">
                  <c:v>0.03</c:v>
                </c:pt>
                <c:pt idx="4">
                  <c:v>0.04</c:v>
                </c:pt>
                <c:pt idx="5">
                  <c:v>0.09</c:v>
                </c:pt>
                <c:pt idx="6">
                  <c:v>0.14000000000000001</c:v>
                </c:pt>
                <c:pt idx="8">
                  <c:v>0.09</c:v>
                </c:pt>
              </c:numCache>
            </c:numRef>
          </c:val>
          <c:extLst>
            <c:ext xmlns:c16="http://schemas.microsoft.com/office/drawing/2014/chart" uri="{C3380CC4-5D6E-409C-BE32-E72D297353CC}">
              <c16:uniqueId val="{0000000C-65A1-4238-8FF8-468D00A49132}"/>
            </c:ext>
          </c:extLst>
        </c:ser>
        <c:dLbls>
          <c:showLegendKey val="0"/>
          <c:showVal val="0"/>
          <c:showCatName val="0"/>
          <c:showSerName val="0"/>
          <c:showPercent val="0"/>
          <c:showBubbleSize val="0"/>
        </c:dLbls>
        <c:gapWidth val="21"/>
        <c:axId val="523246480"/>
        <c:axId val="523246872"/>
      </c:barChart>
      <c:catAx>
        <c:axId val="523246480"/>
        <c:scaling>
          <c:orientation val="maxMin"/>
        </c:scaling>
        <c:delete val="0"/>
        <c:axPos val="l"/>
        <c:numFmt formatCode="General" sourceLinked="1"/>
        <c:majorTickMark val="none"/>
        <c:minorTickMark val="none"/>
        <c:tickLblPos val="none"/>
        <c:spPr>
          <a:noFill/>
          <a:ln w="9525" cap="flat" cmpd="sng" algn="ctr">
            <a:no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523246872"/>
        <c:crosses val="autoZero"/>
        <c:auto val="1"/>
        <c:lblAlgn val="ctr"/>
        <c:lblOffset val="100"/>
        <c:noMultiLvlLbl val="0"/>
      </c:catAx>
      <c:valAx>
        <c:axId val="523246872"/>
        <c:scaling>
          <c:orientation val="minMax"/>
          <c:max val="0.60000000000000009"/>
        </c:scaling>
        <c:delete val="1"/>
        <c:axPos val="b"/>
        <c:numFmt formatCode="0%" sourceLinked="0"/>
        <c:majorTickMark val="out"/>
        <c:minorTickMark val="none"/>
        <c:tickLblPos val="nextTo"/>
        <c:crossAx val="523246480"/>
        <c:crosses val="max"/>
        <c:crossBetween val="between"/>
        <c:majorUnit val="0.15000000000000002"/>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7173018078917582E-2"/>
          <c:y val="4.463329216927369E-2"/>
          <c:w val="0.86205765028706605"/>
          <c:h val="0.87934623619443331"/>
        </c:manualLayout>
      </c:layout>
      <c:barChart>
        <c:barDir val="bar"/>
        <c:grouping val="clustered"/>
        <c:varyColors val="0"/>
        <c:ser>
          <c:idx val="0"/>
          <c:order val="0"/>
          <c:tx>
            <c:strRef>
              <c:f>Sheet1!$B$1</c:f>
              <c:strCache>
                <c:ptCount val="1"/>
                <c:pt idx="0">
                  <c:v>Column2</c:v>
                </c:pt>
              </c:strCache>
            </c:strRef>
          </c:tx>
          <c:spPr>
            <a:solidFill>
              <a:schemeClr val="accent1"/>
            </a:solidFill>
            <a:ln>
              <a:noFill/>
            </a:ln>
            <a:effectLst/>
          </c:spPr>
          <c:invertIfNegative val="0"/>
          <c:dPt>
            <c:idx val="1"/>
            <c:invertIfNegative val="0"/>
            <c:bubble3D val="0"/>
            <c:spPr>
              <a:solidFill>
                <a:schemeClr val="accent2"/>
              </a:solidFill>
              <a:ln>
                <a:noFill/>
              </a:ln>
              <a:effectLst/>
            </c:spPr>
            <c:extLst>
              <c:ext xmlns:c16="http://schemas.microsoft.com/office/drawing/2014/chart" uri="{C3380CC4-5D6E-409C-BE32-E72D297353CC}">
                <c16:uniqueId val="{00000001-8C7C-4A17-9FD8-28E77ECB5D3C}"/>
              </c:ext>
            </c:extLst>
          </c:dPt>
          <c:dPt>
            <c:idx val="2"/>
            <c:invertIfNegative val="0"/>
            <c:bubble3D val="0"/>
            <c:spPr>
              <a:solidFill>
                <a:schemeClr val="bg2"/>
              </a:solidFill>
              <a:ln>
                <a:noFill/>
              </a:ln>
              <a:effectLst/>
            </c:spPr>
            <c:extLst>
              <c:ext xmlns:c16="http://schemas.microsoft.com/office/drawing/2014/chart" uri="{C3380CC4-5D6E-409C-BE32-E72D297353CC}">
                <c16:uniqueId val="{00000003-8C7C-4A17-9FD8-28E77ECB5D3C}"/>
              </c:ext>
            </c:extLst>
          </c:dPt>
          <c:dPt>
            <c:idx val="4"/>
            <c:invertIfNegative val="0"/>
            <c:bubble3D val="0"/>
            <c:spPr>
              <a:solidFill>
                <a:schemeClr val="accent5">
                  <a:lumMod val="40000"/>
                  <a:lumOff val="60000"/>
                </a:schemeClr>
              </a:solidFill>
              <a:ln>
                <a:noFill/>
              </a:ln>
              <a:effectLst/>
            </c:spPr>
            <c:extLst>
              <c:ext xmlns:c16="http://schemas.microsoft.com/office/drawing/2014/chart" uri="{C3380CC4-5D6E-409C-BE32-E72D297353CC}">
                <c16:uniqueId val="{00000005-8C7C-4A17-9FD8-28E77ECB5D3C}"/>
              </c:ext>
            </c:extLst>
          </c:dPt>
          <c:dPt>
            <c:idx val="5"/>
            <c:invertIfNegative val="0"/>
            <c:bubble3D val="0"/>
            <c:spPr>
              <a:solidFill>
                <a:schemeClr val="accent5"/>
              </a:solidFill>
              <a:ln>
                <a:noFill/>
              </a:ln>
              <a:effectLst/>
            </c:spPr>
            <c:extLst>
              <c:ext xmlns:c16="http://schemas.microsoft.com/office/drawing/2014/chart" uri="{C3380CC4-5D6E-409C-BE32-E72D297353CC}">
                <c16:uniqueId val="{00000007-8C7C-4A17-9FD8-28E77ECB5D3C}"/>
              </c:ext>
            </c:extLst>
          </c:dPt>
          <c:dPt>
            <c:idx val="6"/>
            <c:invertIfNegative val="0"/>
            <c:bubble3D val="0"/>
            <c:spPr>
              <a:solidFill>
                <a:schemeClr val="accent4"/>
              </a:solidFill>
              <a:ln>
                <a:noFill/>
              </a:ln>
              <a:effectLst/>
            </c:spPr>
            <c:extLst>
              <c:ext xmlns:c16="http://schemas.microsoft.com/office/drawing/2014/chart" uri="{C3380CC4-5D6E-409C-BE32-E72D297353CC}">
                <c16:uniqueId val="{00000009-8C7C-4A17-9FD8-28E77ECB5D3C}"/>
              </c:ext>
            </c:extLst>
          </c:dPt>
          <c:dPt>
            <c:idx val="8"/>
            <c:invertIfNegative val="0"/>
            <c:bubble3D val="0"/>
            <c:spPr>
              <a:solidFill>
                <a:schemeClr val="accent6"/>
              </a:solidFill>
              <a:ln>
                <a:noFill/>
              </a:ln>
              <a:effectLst/>
            </c:spPr>
            <c:extLst>
              <c:ext xmlns:c16="http://schemas.microsoft.com/office/drawing/2014/chart" uri="{C3380CC4-5D6E-409C-BE32-E72D297353CC}">
                <c16:uniqueId val="{0000000B-8C7C-4A17-9FD8-28E77ECB5D3C}"/>
              </c:ext>
            </c:extLst>
          </c:dPt>
          <c:dLbls>
            <c:spPr>
              <a:noFill/>
              <a:ln>
                <a:noFill/>
              </a:ln>
              <a:effectLst/>
            </c:spPr>
            <c:txPr>
              <a:bodyPr rot="0" spcFirstLastPara="1" vertOverflow="ellipsis" vert="horz" wrap="none" lIns="38100" tIns="19050" rIns="38100" bIns="19050" anchor="ctr" anchorCtr="1">
                <a:spAutoFit/>
              </a:bodyPr>
              <a:lstStyle/>
              <a:p>
                <a:pPr>
                  <a:defRPr sz="1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Definitely yes</c:v>
                </c:pt>
                <c:pt idx="1">
                  <c:v>Probably yes</c:v>
                </c:pt>
                <c:pt idx="2">
                  <c:v>Undecided, lean yes</c:v>
                </c:pt>
                <c:pt idx="4">
                  <c:v>Undecided, lean no</c:v>
                </c:pt>
                <c:pt idx="5">
                  <c:v>Probably no</c:v>
                </c:pt>
                <c:pt idx="6">
                  <c:v>Definitely no</c:v>
                </c:pt>
                <c:pt idx="8">
                  <c:v>Undecided</c:v>
                </c:pt>
              </c:strCache>
            </c:strRef>
          </c:cat>
          <c:val>
            <c:numRef>
              <c:f>Sheet1!$B$2:$B$10</c:f>
              <c:numCache>
                <c:formatCode>0%</c:formatCode>
                <c:ptCount val="9"/>
                <c:pt idx="0">
                  <c:v>0.36</c:v>
                </c:pt>
                <c:pt idx="1">
                  <c:v>0.27</c:v>
                </c:pt>
                <c:pt idx="2">
                  <c:v>0.1</c:v>
                </c:pt>
                <c:pt idx="4">
                  <c:v>0.02</c:v>
                </c:pt>
                <c:pt idx="5">
                  <c:v>0.04</c:v>
                </c:pt>
                <c:pt idx="6">
                  <c:v>0.09</c:v>
                </c:pt>
                <c:pt idx="8">
                  <c:v>0.12</c:v>
                </c:pt>
              </c:numCache>
            </c:numRef>
          </c:val>
          <c:extLst>
            <c:ext xmlns:c16="http://schemas.microsoft.com/office/drawing/2014/chart" uri="{C3380CC4-5D6E-409C-BE32-E72D297353CC}">
              <c16:uniqueId val="{0000000C-8C7C-4A17-9FD8-28E77ECB5D3C}"/>
            </c:ext>
          </c:extLst>
        </c:ser>
        <c:dLbls>
          <c:showLegendKey val="0"/>
          <c:showVal val="0"/>
          <c:showCatName val="0"/>
          <c:showSerName val="0"/>
          <c:showPercent val="0"/>
          <c:showBubbleSize val="0"/>
        </c:dLbls>
        <c:gapWidth val="21"/>
        <c:axId val="523246480"/>
        <c:axId val="523246872"/>
      </c:barChart>
      <c:catAx>
        <c:axId val="523246480"/>
        <c:scaling>
          <c:orientation val="maxMin"/>
        </c:scaling>
        <c:delete val="0"/>
        <c:axPos val="l"/>
        <c:numFmt formatCode="General" sourceLinked="1"/>
        <c:majorTickMark val="none"/>
        <c:minorTickMark val="none"/>
        <c:tickLblPos val="none"/>
        <c:spPr>
          <a:noFill/>
          <a:ln w="9525" cap="flat" cmpd="sng" algn="ctr">
            <a:no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523246872"/>
        <c:crosses val="autoZero"/>
        <c:auto val="1"/>
        <c:lblAlgn val="ctr"/>
        <c:lblOffset val="100"/>
        <c:noMultiLvlLbl val="0"/>
      </c:catAx>
      <c:valAx>
        <c:axId val="523246872"/>
        <c:scaling>
          <c:orientation val="minMax"/>
          <c:max val="0.60000000000000009"/>
        </c:scaling>
        <c:delete val="1"/>
        <c:axPos val="b"/>
        <c:numFmt formatCode="0%" sourceLinked="0"/>
        <c:majorTickMark val="out"/>
        <c:minorTickMark val="none"/>
        <c:tickLblPos val="nextTo"/>
        <c:crossAx val="523246480"/>
        <c:crosses val="max"/>
        <c:crossBetween val="between"/>
        <c:majorUnit val="0.15000000000000002"/>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372812773403326E-2"/>
          <c:y val="0.26397589799842547"/>
          <c:w val="0.93934940944881895"/>
          <c:h val="0.62537943389247919"/>
        </c:manualLayout>
      </c:layout>
      <c:barChart>
        <c:barDir val="col"/>
        <c:grouping val="clustered"/>
        <c:varyColors val="0"/>
        <c:ser>
          <c:idx val="0"/>
          <c:order val="0"/>
          <c:tx>
            <c:strRef>
              <c:f>Sheet1!$B$1</c:f>
              <c:strCache>
                <c:ptCount val="1"/>
                <c:pt idx="0">
                  <c:v>Total Yes</c:v>
                </c:pt>
              </c:strCache>
            </c:strRef>
          </c:tx>
          <c:spPr>
            <a:solidFill>
              <a:schemeClr val="accent1"/>
            </a:solidFill>
            <a:ln>
              <a:noFill/>
            </a:ln>
            <a:effectLst/>
          </c:spPr>
          <c:invertIfNegative val="0"/>
          <c:dLbls>
            <c:spPr>
              <a:noFill/>
              <a:ln>
                <a:noFill/>
              </a:ln>
              <a:effectLst/>
            </c:spPr>
            <c:txPr>
              <a:bodyPr rot="-4500000" spcFirstLastPara="1" vertOverflow="ellipsis" wrap="square" lIns="38100" tIns="19050" rIns="38100" bIns="19050" anchor="ctr" anchorCtr="1">
                <a:spAutoFit/>
              </a:bodyPr>
              <a:lstStyle/>
              <a:p>
                <a:pPr>
                  <a:defRPr sz="17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Democrats</c:v>
                </c:pt>
                <c:pt idx="1">
                  <c:v>Independents</c:v>
                </c:pt>
                <c:pt idx="2">
                  <c:v>Republicans</c:v>
                </c:pt>
                <c:pt idx="4">
                  <c:v>Men</c:v>
                </c:pt>
                <c:pt idx="5">
                  <c:v>Women</c:v>
                </c:pt>
                <c:pt idx="7">
                  <c:v>18-49</c:v>
                </c:pt>
                <c:pt idx="8">
                  <c:v>50+</c:v>
                </c:pt>
              </c:strCache>
            </c:strRef>
          </c:cat>
          <c:val>
            <c:numRef>
              <c:f>Sheet1!$B$2:$B$10</c:f>
              <c:numCache>
                <c:formatCode>0%</c:formatCode>
                <c:ptCount val="9"/>
                <c:pt idx="0">
                  <c:v>0.71</c:v>
                </c:pt>
                <c:pt idx="1">
                  <c:v>0.54</c:v>
                </c:pt>
                <c:pt idx="2">
                  <c:v>0.42</c:v>
                </c:pt>
                <c:pt idx="4">
                  <c:v>0.65</c:v>
                </c:pt>
                <c:pt idx="5">
                  <c:v>0.64</c:v>
                </c:pt>
                <c:pt idx="7">
                  <c:v>0.72</c:v>
                </c:pt>
                <c:pt idx="8">
                  <c:v>0.55000000000000004</c:v>
                </c:pt>
              </c:numCache>
            </c:numRef>
          </c:val>
          <c:extLst>
            <c:ext xmlns:c16="http://schemas.microsoft.com/office/drawing/2014/chart" uri="{C3380CC4-5D6E-409C-BE32-E72D297353CC}">
              <c16:uniqueId val="{00000000-2EFC-451F-9276-F37646FC7D52}"/>
            </c:ext>
          </c:extLst>
        </c:ser>
        <c:ser>
          <c:idx val="1"/>
          <c:order val="1"/>
          <c:tx>
            <c:strRef>
              <c:f>Sheet1!$C$1</c:f>
              <c:strCache>
                <c:ptCount val="1"/>
                <c:pt idx="0">
                  <c:v>Total No</c:v>
                </c:pt>
              </c:strCache>
            </c:strRef>
          </c:tx>
          <c:spPr>
            <a:solidFill>
              <a:schemeClr val="accent4"/>
            </a:solidFill>
            <a:ln>
              <a:noFill/>
            </a:ln>
            <a:effectLst/>
          </c:spPr>
          <c:invertIfNegative val="0"/>
          <c:dLbls>
            <c:spPr>
              <a:noFill/>
              <a:ln>
                <a:noFill/>
              </a:ln>
              <a:effectLst/>
            </c:spPr>
            <c:txPr>
              <a:bodyPr rot="-4500000" spcFirstLastPara="1" vertOverflow="ellipsis" wrap="square" lIns="38100" tIns="19050" rIns="38100" bIns="19050" anchor="ctr" anchorCtr="1">
                <a:spAutoFit/>
              </a:bodyPr>
              <a:lstStyle/>
              <a:p>
                <a:pPr>
                  <a:defRPr sz="17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Democrats</c:v>
                </c:pt>
                <c:pt idx="1">
                  <c:v>Independents</c:v>
                </c:pt>
                <c:pt idx="2">
                  <c:v>Republicans</c:v>
                </c:pt>
                <c:pt idx="4">
                  <c:v>Men</c:v>
                </c:pt>
                <c:pt idx="5">
                  <c:v>Women</c:v>
                </c:pt>
                <c:pt idx="7">
                  <c:v>18-49</c:v>
                </c:pt>
                <c:pt idx="8">
                  <c:v>50+</c:v>
                </c:pt>
              </c:strCache>
            </c:strRef>
          </c:cat>
          <c:val>
            <c:numRef>
              <c:f>Sheet1!$C$2:$C$10</c:f>
              <c:numCache>
                <c:formatCode>0%</c:formatCode>
                <c:ptCount val="9"/>
                <c:pt idx="0">
                  <c:v>0.21</c:v>
                </c:pt>
                <c:pt idx="1">
                  <c:v>0.33</c:v>
                </c:pt>
                <c:pt idx="2">
                  <c:v>0.54</c:v>
                </c:pt>
                <c:pt idx="4">
                  <c:v>0.3</c:v>
                </c:pt>
                <c:pt idx="5">
                  <c:v>0.24</c:v>
                </c:pt>
                <c:pt idx="7">
                  <c:v>0.19</c:v>
                </c:pt>
                <c:pt idx="8">
                  <c:v>0.37</c:v>
                </c:pt>
              </c:numCache>
            </c:numRef>
          </c:val>
          <c:extLst>
            <c:ext xmlns:c16="http://schemas.microsoft.com/office/drawing/2014/chart" uri="{C3380CC4-5D6E-409C-BE32-E72D297353CC}">
              <c16:uniqueId val="{00000001-2EFC-451F-9276-F37646FC7D52}"/>
            </c:ext>
          </c:extLst>
        </c:ser>
        <c:ser>
          <c:idx val="2"/>
          <c:order val="2"/>
          <c:tx>
            <c:strRef>
              <c:f>Sheet1!$D$1</c:f>
              <c:strCache>
                <c:ptCount val="1"/>
                <c:pt idx="0">
                  <c:v>Undecided</c:v>
                </c:pt>
              </c:strCache>
            </c:strRef>
          </c:tx>
          <c:spPr>
            <a:solidFill>
              <a:schemeClr val="accent6"/>
            </a:solidFill>
            <a:ln>
              <a:noFill/>
            </a:ln>
            <a:effectLst/>
          </c:spPr>
          <c:invertIfNegative val="0"/>
          <c:dLbls>
            <c:spPr>
              <a:noFill/>
              <a:ln>
                <a:noFill/>
              </a:ln>
              <a:effectLst/>
            </c:spPr>
            <c:txPr>
              <a:bodyPr rot="-4500000" spcFirstLastPara="1" vertOverflow="ellipsis" wrap="square" lIns="38100" tIns="19050" rIns="38100" bIns="19050" anchor="ctr" anchorCtr="1">
                <a:spAutoFit/>
              </a:bodyPr>
              <a:lstStyle/>
              <a:p>
                <a:pPr>
                  <a:defRPr sz="17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Democrats</c:v>
                </c:pt>
                <c:pt idx="1">
                  <c:v>Independents</c:v>
                </c:pt>
                <c:pt idx="2">
                  <c:v>Republicans</c:v>
                </c:pt>
                <c:pt idx="4">
                  <c:v>Men</c:v>
                </c:pt>
                <c:pt idx="5">
                  <c:v>Women</c:v>
                </c:pt>
                <c:pt idx="7">
                  <c:v>18-49</c:v>
                </c:pt>
                <c:pt idx="8">
                  <c:v>50+</c:v>
                </c:pt>
              </c:strCache>
            </c:strRef>
          </c:cat>
          <c:val>
            <c:numRef>
              <c:f>Sheet1!$D$2:$D$10</c:f>
              <c:numCache>
                <c:formatCode>0%</c:formatCode>
                <c:ptCount val="9"/>
                <c:pt idx="0">
                  <c:v>0.08</c:v>
                </c:pt>
                <c:pt idx="1">
                  <c:v>0.13</c:v>
                </c:pt>
                <c:pt idx="2">
                  <c:v>0.04</c:v>
                </c:pt>
                <c:pt idx="4">
                  <c:v>0.06</c:v>
                </c:pt>
                <c:pt idx="5">
                  <c:v>0.12</c:v>
                </c:pt>
                <c:pt idx="7">
                  <c:v>0.09</c:v>
                </c:pt>
                <c:pt idx="8">
                  <c:v>0.09</c:v>
                </c:pt>
              </c:numCache>
            </c:numRef>
          </c:val>
          <c:extLst>
            <c:ext xmlns:c16="http://schemas.microsoft.com/office/drawing/2014/chart" uri="{C3380CC4-5D6E-409C-BE32-E72D297353CC}">
              <c16:uniqueId val="{00000002-2EFC-451F-9276-F37646FC7D52}"/>
            </c:ext>
          </c:extLst>
        </c:ser>
        <c:dLbls>
          <c:showLegendKey val="0"/>
          <c:showVal val="0"/>
          <c:showCatName val="0"/>
          <c:showSerName val="0"/>
          <c:showPercent val="0"/>
          <c:showBubbleSize val="0"/>
        </c:dLbls>
        <c:gapWidth val="39"/>
        <c:axId val="683077112"/>
        <c:axId val="683083672"/>
      </c:barChart>
      <c:catAx>
        <c:axId val="683077112"/>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700" b="0" i="0" u="none" strike="noStrike" kern="1200" baseline="0">
                <a:solidFill>
                  <a:schemeClr val="tx1"/>
                </a:solidFill>
                <a:latin typeface="+mn-lt"/>
                <a:ea typeface="+mn-ea"/>
                <a:cs typeface="+mn-cs"/>
              </a:defRPr>
            </a:pPr>
            <a:endParaRPr lang="en-US"/>
          </a:p>
        </c:txPr>
        <c:crossAx val="683083672"/>
        <c:crosses val="autoZero"/>
        <c:auto val="1"/>
        <c:lblAlgn val="ctr"/>
        <c:lblOffset val="100"/>
        <c:noMultiLvlLbl val="0"/>
      </c:catAx>
      <c:valAx>
        <c:axId val="683083672"/>
        <c:scaling>
          <c:orientation val="minMax"/>
          <c:max val="1"/>
        </c:scaling>
        <c:delete val="1"/>
        <c:axPos val="l"/>
        <c:numFmt formatCode="0%" sourceLinked="1"/>
        <c:majorTickMark val="out"/>
        <c:minorTickMark val="none"/>
        <c:tickLblPos val="nextTo"/>
        <c:crossAx val="683077112"/>
        <c:crosses val="autoZero"/>
        <c:crossBetween val="between"/>
        <c:majorUnit val="0.2"/>
      </c:valAx>
      <c:spPr>
        <a:noFill/>
        <a:ln>
          <a:noFill/>
        </a:ln>
        <a:effectLst/>
      </c:spPr>
    </c:plotArea>
    <c:legend>
      <c:legendPos val="t"/>
      <c:layout>
        <c:manualLayout>
          <c:xMode val="edge"/>
          <c:yMode val="edge"/>
          <c:x val="0.36922601344926786"/>
          <c:y val="1.7848823277676392E-2"/>
          <c:w val="0.2488256475404923"/>
          <c:h val="6.8179459845886414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2"/>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FC37BA6-18E4-E5F2-AFF0-632933F3C7A7}"/>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a:extLst>
              <a:ext uri="{FF2B5EF4-FFF2-40B4-BE49-F238E27FC236}">
                <a16:creationId xmlns:a16="http://schemas.microsoft.com/office/drawing/2014/main" id="{AB338DFF-1DC3-0F12-C435-71D5DE5B7D10}"/>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131C2DEE-F4EB-4ABF-9BD2-6525DC096F71}" type="datetimeFigureOut">
              <a:rPr lang="en-US" smtClean="0"/>
              <a:t>7/20/26</a:t>
            </a:fld>
            <a:endParaRPr lang="en-US" dirty="0"/>
          </a:p>
        </p:txBody>
      </p:sp>
      <p:sp>
        <p:nvSpPr>
          <p:cNvPr id="4" name="Footer Placeholder 3">
            <a:extLst>
              <a:ext uri="{FF2B5EF4-FFF2-40B4-BE49-F238E27FC236}">
                <a16:creationId xmlns:a16="http://schemas.microsoft.com/office/drawing/2014/main" id="{C5101864-5FB2-3311-5C21-04CC9E5372DB}"/>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B59D1066-22AF-06CA-C7C6-6AE06B458F19}"/>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92A24AB4-642D-4004-8ABD-1A850CD10BA0}" type="slidenum">
              <a:rPr lang="en-US" smtClean="0"/>
              <a:t>‹#›</a:t>
            </a:fld>
            <a:endParaRPr lang="en-US" dirty="0"/>
          </a:p>
        </p:txBody>
      </p:sp>
    </p:spTree>
    <p:extLst>
      <p:ext uri="{BB962C8B-B14F-4D97-AF65-F5344CB8AC3E}">
        <p14:creationId xmlns:p14="http://schemas.microsoft.com/office/powerpoint/2010/main" val="39622083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20AF4B60-E795-4B38-9F03-8633C4B05935}" type="datetimeFigureOut">
              <a:rPr lang="en-US" smtClean="0"/>
              <a:t>7/20/26</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151C16E1-1632-4CA2-88D9-A4839AAF14FA}" type="slidenum">
              <a:rPr lang="en-US" smtClean="0"/>
              <a:t>‹#›</a:t>
            </a:fld>
            <a:endParaRPr lang="en-US" dirty="0"/>
          </a:p>
        </p:txBody>
      </p:sp>
    </p:spTree>
    <p:extLst>
      <p:ext uri="{BB962C8B-B14F-4D97-AF65-F5344CB8AC3E}">
        <p14:creationId xmlns:p14="http://schemas.microsoft.com/office/powerpoint/2010/main" val="33827037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51C16E1-1632-4CA2-88D9-A4839AAF14FA}" type="slidenum">
              <a:rPr lang="en-US" smtClean="0"/>
              <a:t>9</a:t>
            </a:fld>
            <a:endParaRPr lang="en-US" dirty="0"/>
          </a:p>
        </p:txBody>
      </p:sp>
    </p:spTree>
    <p:extLst>
      <p:ext uri="{BB962C8B-B14F-4D97-AF65-F5344CB8AC3E}">
        <p14:creationId xmlns:p14="http://schemas.microsoft.com/office/powerpoint/2010/main" val="8178780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jp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jp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cSld name="COVER W TAGLINE">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41BDD104-727F-43C1-A1A5-E88CF43BFA4D}"/>
              </a:ext>
            </a:extLst>
          </p:cNvPr>
          <p:cNvPicPr>
            <a:picLocks noGrp="1" noRot="1" noChangeAspect="1" noMove="1" noResize="1" noEditPoints="1" noAdjustHandles="1" noChangeArrowheads="1" noChangeShapeType="1" noCrop="1"/>
          </p:cNvPicPr>
          <p:nvPr/>
        </p:nvPicPr>
        <p:blipFill>
          <a:blip r:embed="rId2"/>
          <a:stretch>
            <a:fillRect/>
          </a:stretch>
        </p:blipFill>
        <p:spPr>
          <a:xfrm>
            <a:off x="1" y="-8709"/>
            <a:ext cx="12192000" cy="1847248"/>
          </a:xfrm>
          <a:prstGeom prst="rect">
            <a:avLst/>
          </a:prstGeom>
        </p:spPr>
      </p:pic>
      <p:sp>
        <p:nvSpPr>
          <p:cNvPr id="15" name="TextBox 14">
            <a:extLst>
              <a:ext uri="{FF2B5EF4-FFF2-40B4-BE49-F238E27FC236}">
                <a16:creationId xmlns:a16="http://schemas.microsoft.com/office/drawing/2014/main" id="{593C35A6-9E11-45EA-B2B9-C0D432274EFF}"/>
              </a:ext>
            </a:extLst>
          </p:cNvPr>
          <p:cNvSpPr txBox="1"/>
          <p:nvPr/>
        </p:nvSpPr>
        <p:spPr>
          <a:xfrm>
            <a:off x="10554857" y="6413013"/>
            <a:ext cx="1644073" cy="253916"/>
          </a:xfrm>
          <a:prstGeom prst="rect">
            <a:avLst/>
          </a:prstGeom>
          <a:noFill/>
        </p:spPr>
        <p:txBody>
          <a:bodyPr wrap="square" rtlCol="0">
            <a:spAutoFit/>
          </a:bodyPr>
          <a:lstStyle/>
          <a:p>
            <a:pPr algn="r"/>
            <a:r>
              <a:rPr lang="en-US" sz="1050" dirty="0"/>
              <a:t>220-8031</a:t>
            </a:r>
          </a:p>
        </p:txBody>
      </p:sp>
      <p:grpSp>
        <p:nvGrpSpPr>
          <p:cNvPr id="2" name="Group 1">
            <a:extLst>
              <a:ext uri="{FF2B5EF4-FFF2-40B4-BE49-F238E27FC236}">
                <a16:creationId xmlns:a16="http://schemas.microsoft.com/office/drawing/2014/main" id="{7FF466E9-18D0-640D-19A0-C1804330C0EF}"/>
              </a:ext>
            </a:extLst>
          </p:cNvPr>
          <p:cNvGrpSpPr>
            <a:grpSpLocks noGrp="1" noUngrp="1" noRot="1" noMove="1" noResize="1"/>
          </p:cNvGrpSpPr>
          <p:nvPr userDrawn="1"/>
        </p:nvGrpSpPr>
        <p:grpSpPr>
          <a:xfrm>
            <a:off x="0" y="6657978"/>
            <a:ext cx="12192000" cy="200025"/>
            <a:chOff x="0" y="6657978"/>
            <a:chExt cx="12192000" cy="200025"/>
          </a:xfrm>
        </p:grpSpPr>
        <p:sp>
          <p:nvSpPr>
            <p:cNvPr id="17" name="Rectangle 16">
              <a:extLst>
                <a:ext uri="{FF2B5EF4-FFF2-40B4-BE49-F238E27FC236}">
                  <a16:creationId xmlns:a16="http://schemas.microsoft.com/office/drawing/2014/main" id="{70EA23C7-C27C-472B-83D9-667F8DCD38D9}"/>
                </a:ext>
              </a:extLst>
            </p:cNvPr>
            <p:cNvSpPr>
              <a:spLocks noGrp="1" noRot="1" noMove="1" noResize="1" noEditPoints="1" noAdjustHandles="1" noChangeArrowheads="1" noChangeShapeType="1"/>
            </p:cNvSpPr>
            <p:nvPr/>
          </p:nvSpPr>
          <p:spPr>
            <a:xfrm flipV="1">
              <a:off x="0" y="6657978"/>
              <a:ext cx="12192000" cy="142874"/>
            </a:xfrm>
            <a:prstGeom prst="rect">
              <a:avLst/>
            </a:prstGeom>
            <a:solidFill>
              <a:srgbClr val="FCCA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18" name="Rectangle 17">
              <a:extLst>
                <a:ext uri="{FF2B5EF4-FFF2-40B4-BE49-F238E27FC236}">
                  <a16:creationId xmlns:a16="http://schemas.microsoft.com/office/drawing/2014/main" id="{F6617CCD-D31A-43AC-98FA-4075448BF937}"/>
                </a:ext>
              </a:extLst>
            </p:cNvPr>
            <p:cNvSpPr>
              <a:spLocks noGrp="1" noRot="1" noMove="1" noResize="1" noEditPoints="1" noAdjustHandles="1" noChangeArrowheads="1" noChangeShapeType="1"/>
            </p:cNvSpPr>
            <p:nvPr/>
          </p:nvSpPr>
          <p:spPr>
            <a:xfrm flipV="1">
              <a:off x="0" y="6715128"/>
              <a:ext cx="12192000" cy="142875"/>
            </a:xfrm>
            <a:prstGeom prst="rect">
              <a:avLst/>
            </a:prstGeom>
            <a:solidFill>
              <a:srgbClr val="1B3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grpSp>
      <p:sp>
        <p:nvSpPr>
          <p:cNvPr id="3" name="TextBox 2">
            <a:extLst>
              <a:ext uri="{FF2B5EF4-FFF2-40B4-BE49-F238E27FC236}">
                <a16:creationId xmlns:a16="http://schemas.microsoft.com/office/drawing/2014/main" id="{EAED791F-7D41-165F-2808-5E55DAF822A6}"/>
              </a:ext>
            </a:extLst>
          </p:cNvPr>
          <p:cNvSpPr txBox="1"/>
          <p:nvPr userDrawn="1"/>
        </p:nvSpPr>
        <p:spPr>
          <a:xfrm>
            <a:off x="1563565" y="4029189"/>
            <a:ext cx="9064870" cy="352404"/>
          </a:xfrm>
          <a:prstGeom prst="rect">
            <a:avLst/>
          </a:prstGeom>
          <a:noFill/>
        </p:spPr>
        <p:txBody>
          <a:bodyPr wrap="square" rtlCol="0">
            <a:spAutoFit/>
          </a:bodyPr>
          <a:lstStyle/>
          <a:p>
            <a:pPr algn="ctr">
              <a:lnSpc>
                <a:spcPts val="2000"/>
              </a:lnSpc>
            </a:pPr>
            <a:r>
              <a:rPr lang="en-US" sz="2000" b="0" i="1" dirty="0">
                <a:latin typeface="+mn-lt"/>
              </a:rPr>
              <a:t>Key Findings of a Survey Conducted June 20-July 12, 2026</a:t>
            </a:r>
          </a:p>
        </p:txBody>
      </p:sp>
      <p:sp>
        <p:nvSpPr>
          <p:cNvPr id="13" name="TextBox 12">
            <a:extLst>
              <a:ext uri="{FF2B5EF4-FFF2-40B4-BE49-F238E27FC236}">
                <a16:creationId xmlns:a16="http://schemas.microsoft.com/office/drawing/2014/main" id="{4A90B8B0-5A62-4859-8D8C-484B9B2D878C}"/>
              </a:ext>
            </a:extLst>
          </p:cNvPr>
          <p:cNvSpPr txBox="1"/>
          <p:nvPr/>
        </p:nvSpPr>
        <p:spPr>
          <a:xfrm>
            <a:off x="1676401" y="2134532"/>
            <a:ext cx="10608732" cy="1863523"/>
          </a:xfrm>
          <a:prstGeom prst="rect">
            <a:avLst/>
          </a:prstGeom>
          <a:noFill/>
        </p:spPr>
        <p:txBody>
          <a:bodyPr wrap="square" rtlCol="0" anchor="ctr">
            <a:spAutoFit/>
          </a:bodyPr>
          <a:lstStyle/>
          <a:p>
            <a:pPr algn="ctr">
              <a:lnSpc>
                <a:spcPts val="4600"/>
              </a:lnSpc>
            </a:pPr>
            <a:r>
              <a:rPr lang="en-US" sz="4400" b="1" dirty="0">
                <a:latin typeface="+mj-lt"/>
              </a:rPr>
              <a:t>East Palo Alto Voter Views</a:t>
            </a:r>
            <a:br>
              <a:rPr lang="en-US" sz="4400" b="1" dirty="0">
                <a:latin typeface="+mj-lt"/>
              </a:rPr>
            </a:br>
            <a:r>
              <a:rPr lang="en-US" sz="4400" b="1" dirty="0">
                <a:latin typeface="+mj-lt"/>
              </a:rPr>
              <a:t>of a Civic Bond Measure Addressing Community, Water &amp; Safety Needs</a:t>
            </a:r>
          </a:p>
        </p:txBody>
      </p:sp>
      <p:pic>
        <p:nvPicPr>
          <p:cNvPr id="9" name="Picture 8" descr="The image features the logo of the East Palo Alto Chamber of Commerce, with a sunset over a mountainous landscape and a silhouette of people walking, dated 1983.&#10;&#10;AI-generated content may be incorrect.">
            <a:extLst>
              <a:ext uri="{FF2B5EF4-FFF2-40B4-BE49-F238E27FC236}">
                <a16:creationId xmlns:a16="http://schemas.microsoft.com/office/drawing/2014/main" id="{7FBAD873-B8DE-8237-DBFA-FED1D7274702}"/>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59801" y="1692732"/>
            <a:ext cx="1754155" cy="1675476"/>
          </a:xfrm>
          <a:prstGeom prst="rect">
            <a:avLst/>
          </a:prstGeom>
        </p:spPr>
      </p:pic>
      <p:grpSp>
        <p:nvGrpSpPr>
          <p:cNvPr id="4" name="Group 3">
            <a:extLst>
              <a:ext uri="{FF2B5EF4-FFF2-40B4-BE49-F238E27FC236}">
                <a16:creationId xmlns:a16="http://schemas.microsoft.com/office/drawing/2014/main" id="{55CAF086-6DF9-1F1B-9432-220FBCE003D0}"/>
              </a:ext>
            </a:extLst>
          </p:cNvPr>
          <p:cNvGrpSpPr/>
          <p:nvPr userDrawn="1"/>
        </p:nvGrpSpPr>
        <p:grpSpPr>
          <a:xfrm>
            <a:off x="3956806" y="5094172"/>
            <a:ext cx="4278388" cy="1160568"/>
            <a:chOff x="3218737" y="5281852"/>
            <a:chExt cx="4278388" cy="1160568"/>
          </a:xfrm>
        </p:grpSpPr>
        <p:pic>
          <p:nvPicPr>
            <p:cNvPr id="5" name="Picture 2">
              <a:extLst>
                <a:ext uri="{FF2B5EF4-FFF2-40B4-BE49-F238E27FC236}">
                  <a16:creationId xmlns:a16="http://schemas.microsoft.com/office/drawing/2014/main" id="{65DE4467-B06E-4943-F07C-6E983EDFF92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p:blipFill>
          <p:spPr bwMode="auto">
            <a:xfrm>
              <a:off x="6336557" y="5281852"/>
              <a:ext cx="1160568" cy="1160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A close up of a sign&#10;&#10;Description generated with very high confidence">
              <a:extLst>
                <a:ext uri="{FF2B5EF4-FFF2-40B4-BE49-F238E27FC236}">
                  <a16:creationId xmlns:a16="http://schemas.microsoft.com/office/drawing/2014/main" id="{3DB00145-E728-F570-AD17-FB09A786E41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218737" y="5363598"/>
              <a:ext cx="2913560" cy="1054358"/>
            </a:xfrm>
            <a:prstGeom prst="rect">
              <a:avLst/>
            </a:prstGeom>
          </p:spPr>
        </p:pic>
      </p:grpSp>
    </p:spTree>
    <p:extLst>
      <p:ext uri="{BB962C8B-B14F-4D97-AF65-F5344CB8AC3E}">
        <p14:creationId xmlns:p14="http://schemas.microsoft.com/office/powerpoint/2010/main" val="2346939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2_COVER W TAGLINE &amp; LEW">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FF466E9-18D0-640D-19A0-C1804330C0EF}"/>
              </a:ext>
            </a:extLst>
          </p:cNvPr>
          <p:cNvGrpSpPr>
            <a:grpSpLocks noGrp="1" noUngrp="1" noRot="1" noMove="1" noResize="1"/>
          </p:cNvGrpSpPr>
          <p:nvPr userDrawn="1"/>
        </p:nvGrpSpPr>
        <p:grpSpPr>
          <a:xfrm>
            <a:off x="0" y="6657978"/>
            <a:ext cx="12192000" cy="200025"/>
            <a:chOff x="0" y="6657978"/>
            <a:chExt cx="12192000" cy="200025"/>
          </a:xfrm>
        </p:grpSpPr>
        <p:sp>
          <p:nvSpPr>
            <p:cNvPr id="17" name="Rectangle 16">
              <a:extLst>
                <a:ext uri="{FF2B5EF4-FFF2-40B4-BE49-F238E27FC236}">
                  <a16:creationId xmlns:a16="http://schemas.microsoft.com/office/drawing/2014/main" id="{70EA23C7-C27C-472B-83D9-667F8DCD38D9}"/>
                </a:ext>
              </a:extLst>
            </p:cNvPr>
            <p:cNvSpPr>
              <a:spLocks noGrp="1" noRot="1" noMove="1" noResize="1" noEditPoints="1" noAdjustHandles="1" noChangeArrowheads="1" noChangeShapeType="1"/>
            </p:cNvSpPr>
            <p:nvPr/>
          </p:nvSpPr>
          <p:spPr>
            <a:xfrm flipV="1">
              <a:off x="0" y="6657978"/>
              <a:ext cx="12192000" cy="142874"/>
            </a:xfrm>
            <a:prstGeom prst="rect">
              <a:avLst/>
            </a:prstGeom>
            <a:solidFill>
              <a:srgbClr val="FCCA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18" name="Rectangle 17">
              <a:extLst>
                <a:ext uri="{FF2B5EF4-FFF2-40B4-BE49-F238E27FC236}">
                  <a16:creationId xmlns:a16="http://schemas.microsoft.com/office/drawing/2014/main" id="{F6617CCD-D31A-43AC-98FA-4075448BF937}"/>
                </a:ext>
              </a:extLst>
            </p:cNvPr>
            <p:cNvSpPr>
              <a:spLocks noGrp="1" noRot="1" noMove="1" noResize="1" noEditPoints="1" noAdjustHandles="1" noChangeArrowheads="1" noChangeShapeType="1"/>
            </p:cNvSpPr>
            <p:nvPr/>
          </p:nvSpPr>
          <p:spPr>
            <a:xfrm flipV="1">
              <a:off x="0" y="6715128"/>
              <a:ext cx="12192000" cy="142875"/>
            </a:xfrm>
            <a:prstGeom prst="rect">
              <a:avLst/>
            </a:prstGeom>
            <a:solidFill>
              <a:srgbClr val="1B3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grpSp>
      <p:pic>
        <p:nvPicPr>
          <p:cNvPr id="19" name="Picture 18">
            <a:extLst>
              <a:ext uri="{FF2B5EF4-FFF2-40B4-BE49-F238E27FC236}">
                <a16:creationId xmlns:a16="http://schemas.microsoft.com/office/drawing/2014/main" id="{41BDD104-727F-43C1-A1A5-E88CF43BFA4D}"/>
              </a:ext>
            </a:extLst>
          </p:cNvPr>
          <p:cNvPicPr>
            <a:picLocks noGrp="1" noRot="1" noChangeAspect="1" noMove="1" noResize="1" noEditPoints="1" noAdjustHandles="1" noChangeArrowheads="1" noChangeShapeType="1" noCrop="1"/>
          </p:cNvPicPr>
          <p:nvPr/>
        </p:nvPicPr>
        <p:blipFill>
          <a:blip r:embed="rId2"/>
          <a:stretch>
            <a:fillRect/>
          </a:stretch>
        </p:blipFill>
        <p:spPr>
          <a:xfrm>
            <a:off x="1" y="-8709"/>
            <a:ext cx="12192000" cy="1847248"/>
          </a:xfrm>
          <a:prstGeom prst="rect">
            <a:avLst/>
          </a:prstGeom>
        </p:spPr>
      </p:pic>
      <p:grpSp>
        <p:nvGrpSpPr>
          <p:cNvPr id="5" name="Group 4">
            <a:extLst>
              <a:ext uri="{FF2B5EF4-FFF2-40B4-BE49-F238E27FC236}">
                <a16:creationId xmlns:a16="http://schemas.microsoft.com/office/drawing/2014/main" id="{9466BA6C-10D0-0349-1FF3-1CC24109275F}"/>
              </a:ext>
            </a:extLst>
          </p:cNvPr>
          <p:cNvGrpSpPr/>
          <p:nvPr userDrawn="1"/>
        </p:nvGrpSpPr>
        <p:grpSpPr>
          <a:xfrm>
            <a:off x="3956806" y="5094172"/>
            <a:ext cx="4278388" cy="1160568"/>
            <a:chOff x="3218737" y="5281852"/>
            <a:chExt cx="4278388" cy="1160568"/>
          </a:xfrm>
        </p:grpSpPr>
        <p:pic>
          <p:nvPicPr>
            <p:cNvPr id="9" name="Picture 2">
              <a:extLst>
                <a:ext uri="{FF2B5EF4-FFF2-40B4-BE49-F238E27FC236}">
                  <a16:creationId xmlns:a16="http://schemas.microsoft.com/office/drawing/2014/main" id="{28DC58CB-2E03-EC66-D492-F424691905A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p:blipFill>
          <p:spPr bwMode="auto">
            <a:xfrm>
              <a:off x="6336557" y="5281852"/>
              <a:ext cx="1160568" cy="1160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9" descr="A close up of a sign&#10;&#10;Description generated with very high confidence">
              <a:extLst>
                <a:ext uri="{FF2B5EF4-FFF2-40B4-BE49-F238E27FC236}">
                  <a16:creationId xmlns:a16="http://schemas.microsoft.com/office/drawing/2014/main" id="{1193FBB0-2088-EE60-C99E-B8BCE352AA6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218737" y="5363598"/>
              <a:ext cx="2913560" cy="1054358"/>
            </a:xfrm>
            <a:prstGeom prst="rect">
              <a:avLst/>
            </a:prstGeom>
          </p:spPr>
        </p:pic>
      </p:grpSp>
      <p:sp>
        <p:nvSpPr>
          <p:cNvPr id="3" name="TextBox 2">
            <a:extLst>
              <a:ext uri="{FF2B5EF4-FFF2-40B4-BE49-F238E27FC236}">
                <a16:creationId xmlns:a16="http://schemas.microsoft.com/office/drawing/2014/main" id="{7903268D-BCE5-CDD1-1506-AAEF7267622A}"/>
              </a:ext>
            </a:extLst>
          </p:cNvPr>
          <p:cNvSpPr txBox="1"/>
          <p:nvPr userDrawn="1"/>
        </p:nvSpPr>
        <p:spPr>
          <a:xfrm>
            <a:off x="10554857" y="6413013"/>
            <a:ext cx="1644073" cy="253916"/>
          </a:xfrm>
          <a:prstGeom prst="rect">
            <a:avLst/>
          </a:prstGeom>
          <a:noFill/>
        </p:spPr>
        <p:txBody>
          <a:bodyPr wrap="square" rtlCol="0">
            <a:spAutoFit/>
          </a:bodyPr>
          <a:lstStyle/>
          <a:p>
            <a:pPr algn="r"/>
            <a:r>
              <a:rPr lang="en-US" sz="1050" dirty="0"/>
              <a:t>220-8031</a:t>
            </a:r>
          </a:p>
        </p:txBody>
      </p:sp>
      <p:sp>
        <p:nvSpPr>
          <p:cNvPr id="6" name="TextBox 5">
            <a:extLst>
              <a:ext uri="{FF2B5EF4-FFF2-40B4-BE49-F238E27FC236}">
                <a16:creationId xmlns:a16="http://schemas.microsoft.com/office/drawing/2014/main" id="{E72604CB-6CE9-652F-54B0-8BE665599419}"/>
              </a:ext>
            </a:extLst>
          </p:cNvPr>
          <p:cNvSpPr txBox="1"/>
          <p:nvPr userDrawn="1"/>
        </p:nvSpPr>
        <p:spPr>
          <a:xfrm>
            <a:off x="1563565" y="4029189"/>
            <a:ext cx="9064870" cy="352404"/>
          </a:xfrm>
          <a:prstGeom prst="rect">
            <a:avLst/>
          </a:prstGeom>
          <a:noFill/>
        </p:spPr>
        <p:txBody>
          <a:bodyPr wrap="square" rtlCol="0">
            <a:spAutoFit/>
          </a:bodyPr>
          <a:lstStyle/>
          <a:p>
            <a:pPr algn="ctr">
              <a:lnSpc>
                <a:spcPts val="2000"/>
              </a:lnSpc>
            </a:pPr>
            <a:r>
              <a:rPr lang="en-US" sz="2000" b="0" i="1" dirty="0">
                <a:latin typeface="+mn-lt"/>
              </a:rPr>
              <a:t>Key Findings of a Survey Conducted June 20-July 12, 2026</a:t>
            </a:r>
          </a:p>
        </p:txBody>
      </p:sp>
      <p:sp>
        <p:nvSpPr>
          <p:cNvPr id="8" name="TextBox 7">
            <a:extLst>
              <a:ext uri="{FF2B5EF4-FFF2-40B4-BE49-F238E27FC236}">
                <a16:creationId xmlns:a16="http://schemas.microsoft.com/office/drawing/2014/main" id="{F96A912E-7915-F0A6-154C-24C13C779399}"/>
              </a:ext>
            </a:extLst>
          </p:cNvPr>
          <p:cNvSpPr txBox="1"/>
          <p:nvPr userDrawn="1"/>
        </p:nvSpPr>
        <p:spPr>
          <a:xfrm>
            <a:off x="2237089" y="2429484"/>
            <a:ext cx="7717823" cy="1273618"/>
          </a:xfrm>
          <a:prstGeom prst="rect">
            <a:avLst/>
          </a:prstGeom>
          <a:noFill/>
        </p:spPr>
        <p:txBody>
          <a:bodyPr wrap="square" rtlCol="0" anchor="ctr">
            <a:spAutoFit/>
          </a:bodyPr>
          <a:lstStyle/>
          <a:p>
            <a:pPr algn="ctr">
              <a:lnSpc>
                <a:spcPts val="4600"/>
              </a:lnSpc>
            </a:pPr>
            <a:r>
              <a:rPr lang="en-US" sz="4400" b="1" dirty="0">
                <a:latin typeface="+mj-lt"/>
              </a:rPr>
              <a:t>East Palo Alto Voter Views</a:t>
            </a:r>
            <a:br>
              <a:rPr lang="en-US" sz="4400" b="1" dirty="0">
                <a:latin typeface="+mj-lt"/>
              </a:rPr>
            </a:br>
            <a:r>
              <a:rPr lang="en-US" sz="4400" b="1" dirty="0">
                <a:latin typeface="+mj-lt"/>
              </a:rPr>
              <a:t>of a Bond Measure</a:t>
            </a:r>
          </a:p>
        </p:txBody>
      </p:sp>
      <p:pic>
        <p:nvPicPr>
          <p:cNvPr id="12" name="Picture 11" descr="The image features the logo of the East Palo Alto Chamber of Commerce, with a sunset over a mountainous landscape and a silhouette of people walking, dated 1983.&#10;&#10;AI-generated content may be incorrect.">
            <a:extLst>
              <a:ext uri="{FF2B5EF4-FFF2-40B4-BE49-F238E27FC236}">
                <a16:creationId xmlns:a16="http://schemas.microsoft.com/office/drawing/2014/main" id="{A3837B52-9608-F656-621E-E28EC5971B85}"/>
              </a:ext>
            </a:extLst>
          </p:cNvPr>
          <p:cNvPicPr>
            <a:picLocks noChangeAspect="1"/>
          </p:cNvPicPr>
          <p:nvPr userDrawn="1"/>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59801" y="1692732"/>
            <a:ext cx="1754155" cy="1675476"/>
          </a:xfrm>
          <a:prstGeom prst="rect">
            <a:avLst/>
          </a:prstGeom>
        </p:spPr>
      </p:pic>
    </p:spTree>
    <p:extLst>
      <p:ext uri="{BB962C8B-B14F-4D97-AF65-F5344CB8AC3E}">
        <p14:creationId xmlns:p14="http://schemas.microsoft.com/office/powerpoint/2010/main" val="12655562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BULLET SLIDE-LEW">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B5AA1DB1-2378-EED6-867D-E707A1BEAC0E}"/>
              </a:ext>
            </a:extLst>
          </p:cNvPr>
          <p:cNvGrpSpPr/>
          <p:nvPr userDrawn="1"/>
        </p:nvGrpSpPr>
        <p:grpSpPr>
          <a:xfrm>
            <a:off x="975946" y="6596393"/>
            <a:ext cx="11216054" cy="261610"/>
            <a:chOff x="1169939" y="6655031"/>
            <a:chExt cx="11022060" cy="202972"/>
          </a:xfrm>
        </p:grpSpPr>
        <p:sp>
          <p:nvSpPr>
            <p:cNvPr id="5" name="Rectangle 4">
              <a:extLst>
                <a:ext uri="{FF2B5EF4-FFF2-40B4-BE49-F238E27FC236}">
                  <a16:creationId xmlns:a16="http://schemas.microsoft.com/office/drawing/2014/main" id="{BA2C6980-CB86-5104-18C4-706E0AE8FEFB}"/>
                </a:ext>
              </a:extLst>
            </p:cNvPr>
            <p:cNvSpPr/>
            <p:nvPr/>
          </p:nvSpPr>
          <p:spPr>
            <a:xfrm flipV="1">
              <a:off x="1169939" y="6655031"/>
              <a:ext cx="11022060" cy="142876"/>
            </a:xfrm>
            <a:prstGeom prst="rect">
              <a:avLst/>
            </a:prstGeom>
            <a:solidFill>
              <a:srgbClr val="FCCA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7" name="Rectangle 6">
              <a:extLst>
                <a:ext uri="{FF2B5EF4-FFF2-40B4-BE49-F238E27FC236}">
                  <a16:creationId xmlns:a16="http://schemas.microsoft.com/office/drawing/2014/main" id="{3936DCFA-7C8D-B06D-BEF6-E2AA7CF9052F}"/>
                </a:ext>
              </a:extLst>
            </p:cNvPr>
            <p:cNvSpPr/>
            <p:nvPr/>
          </p:nvSpPr>
          <p:spPr>
            <a:xfrm flipV="1">
              <a:off x="1169939" y="6685124"/>
              <a:ext cx="11022060" cy="172879"/>
            </a:xfrm>
            <a:prstGeom prst="rect">
              <a:avLst/>
            </a:prstGeom>
            <a:solidFill>
              <a:srgbClr val="1B3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grpSp>
      <p:sp>
        <p:nvSpPr>
          <p:cNvPr id="2" name="Title 1">
            <a:extLst>
              <a:ext uri="{FF2B5EF4-FFF2-40B4-BE49-F238E27FC236}">
                <a16:creationId xmlns:a16="http://schemas.microsoft.com/office/drawing/2014/main" id="{2A024159-7CCA-4FCE-B757-6FB92428A138}"/>
              </a:ext>
            </a:extLst>
          </p:cNvPr>
          <p:cNvSpPr>
            <a:spLocks noGrp="1"/>
          </p:cNvSpPr>
          <p:nvPr>
            <p:ph type="title"/>
          </p:nvPr>
        </p:nvSpPr>
        <p:spPr>
          <a:xfrm>
            <a:off x="360484" y="301925"/>
            <a:ext cx="11456377" cy="1026560"/>
          </a:xfrm>
          <a:prstGeom prst="rect">
            <a:avLst/>
          </a:prstGeom>
        </p:spPr>
        <p:txBody>
          <a:bodyPr vert="horz" lIns="91440" tIns="45720" rIns="91440" bIns="45720" rtlCol="0" anchor="t">
            <a:noAutofit/>
          </a:bodyPr>
          <a:lstStyle>
            <a:lvl1pPr>
              <a:defRPr lang="en-US" sz="3200" dirty="0"/>
            </a:lvl1pPr>
          </a:lstStyle>
          <a:p>
            <a:pPr lvl="0">
              <a:lnSpc>
                <a:spcPts val="3000"/>
              </a:lnSpc>
            </a:pPr>
            <a:r>
              <a:rPr lang="en-US" dirty="0"/>
              <a:t>Click to edit Master title style</a:t>
            </a:r>
          </a:p>
        </p:txBody>
      </p:sp>
      <p:sp>
        <p:nvSpPr>
          <p:cNvPr id="6" name="Text Placeholder 10">
            <a:extLst>
              <a:ext uri="{FF2B5EF4-FFF2-40B4-BE49-F238E27FC236}">
                <a16:creationId xmlns:a16="http://schemas.microsoft.com/office/drawing/2014/main" id="{13D9E745-A533-41F0-8650-CC05B1BBE4F9}"/>
              </a:ext>
            </a:extLst>
          </p:cNvPr>
          <p:cNvSpPr>
            <a:spLocks noGrp="1"/>
          </p:cNvSpPr>
          <p:nvPr>
            <p:ph type="body" sz="quarter" idx="11"/>
          </p:nvPr>
        </p:nvSpPr>
        <p:spPr>
          <a:xfrm>
            <a:off x="353568" y="923193"/>
            <a:ext cx="11484864" cy="5240216"/>
          </a:xfrm>
          <a:prstGeom prst="rect">
            <a:avLst/>
          </a:prstGeom>
        </p:spPr>
        <p:txBody>
          <a:bodyPr>
            <a:noAutofit/>
          </a:bodyPr>
          <a:lstStyle>
            <a:lvl1pPr>
              <a:buSzPct val="120000"/>
              <a:defRPr/>
            </a:lvl1pPr>
            <a:lvl2pPr>
              <a:buFont typeface="Wingdings" panose="05000000000000000000" pitchFamily="2" charset="2"/>
              <a:buChar char="§"/>
              <a:defRPr/>
            </a:lvl2pPr>
            <a:lvl3pPr>
              <a:buSzPct val="98000"/>
              <a:buFont typeface="Courier New" panose="02070309020205020404" pitchFamily="49" charset="0"/>
              <a:buChar char="o"/>
              <a:defRPr/>
            </a:lvl3pPr>
            <a:lvl4pPr>
              <a:buFont typeface="Arial" panose="020B0604020202020204" pitchFamily="34" charset="0"/>
              <a:buChar char="•"/>
              <a:defRPr/>
            </a:lvl4pPr>
            <a:lvl5pPr>
              <a:buFont typeface="Wingdings" panose="05000000000000000000" pitchFamily="2" charset="2"/>
              <a:buChar char="§"/>
              <a:defRPr/>
            </a:lvl5pPr>
          </a:lstStyle>
          <a:p>
            <a:pPr lvl="0"/>
            <a:r>
              <a:rPr lang="en-US"/>
              <a:t>Click to edit Master text styles</a:t>
            </a:r>
          </a:p>
        </p:txBody>
      </p:sp>
      <p:pic>
        <p:nvPicPr>
          <p:cNvPr id="3" name="Picture 2">
            <a:extLst>
              <a:ext uri="{FF2B5EF4-FFF2-40B4-BE49-F238E27FC236}">
                <a16:creationId xmlns:a16="http://schemas.microsoft.com/office/drawing/2014/main" id="{FC060B2A-97B4-8127-AF25-118A6DEB915A}"/>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bwMode="auto">
          <a:xfrm>
            <a:off x="0" y="5873262"/>
            <a:ext cx="984738" cy="984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 Box 14">
            <a:extLst>
              <a:ext uri="{FF2B5EF4-FFF2-40B4-BE49-F238E27FC236}">
                <a16:creationId xmlns:a16="http://schemas.microsoft.com/office/drawing/2014/main" id="{F0951EC8-0794-BFF7-2D7E-87562CD3BC7F}"/>
              </a:ext>
            </a:extLst>
          </p:cNvPr>
          <p:cNvSpPr txBox="1">
            <a:spLocks noChangeArrowheads="1"/>
          </p:cNvSpPr>
          <p:nvPr userDrawn="1"/>
        </p:nvSpPr>
        <p:spPr bwMode="auto">
          <a:xfrm>
            <a:off x="10413229" y="6614295"/>
            <a:ext cx="1803400" cy="261610"/>
          </a:xfrm>
          <a:prstGeom prst="rect">
            <a:avLst/>
          </a:prstGeom>
          <a:noFill/>
          <a:ln>
            <a:noFill/>
          </a:ln>
          <a:effectLst/>
          <a:extLst>
            <a:ext uri="{909E8E84-426E-40DD-AFC4-6F175D3DCCD1}">
              <a14:hiddenFill xmlns:a14="http://schemas.microsoft.com/office/drawing/2010/main">
                <a:solidFill>
                  <a:srgbClr val="1E2B6D"/>
                </a:solidFill>
              </a14:hiddenFill>
            </a:ext>
            <a:ext uri="{91240B29-F687-4F45-9708-019B960494DF}">
              <a14:hiddenLine xmlns:a14="http://schemas.microsoft.com/office/drawing/2010/main" w="635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68686"/>
                  </a:outerShdw>
                </a:effectLst>
              </a14:hiddenEffects>
            </a:ext>
          </a:extLst>
        </p:spPr>
        <p:txBody>
          <a:bodyPr anchor="ctr">
            <a:spAutoFit/>
          </a:bodyPr>
          <a:lstStyle>
            <a:lvl1pPr algn="l" defTabSz="820738">
              <a:defRPr sz="2400">
                <a:solidFill>
                  <a:schemeClr val="tx1"/>
                </a:solidFill>
                <a:latin typeface="Times New Roman" pitchFamily="18" charset="0"/>
              </a:defRPr>
            </a:lvl1pPr>
            <a:lvl2pPr algn="l" defTabSz="820738">
              <a:defRPr sz="2400">
                <a:solidFill>
                  <a:schemeClr val="tx1"/>
                </a:solidFill>
                <a:latin typeface="Times New Roman" pitchFamily="18" charset="0"/>
              </a:defRPr>
            </a:lvl2pPr>
            <a:lvl3pPr algn="l" defTabSz="820738">
              <a:defRPr sz="2400">
                <a:solidFill>
                  <a:schemeClr val="tx1"/>
                </a:solidFill>
                <a:latin typeface="Times New Roman" pitchFamily="18" charset="0"/>
              </a:defRPr>
            </a:lvl3pPr>
            <a:lvl4pPr algn="l" defTabSz="820738">
              <a:defRPr sz="2400">
                <a:solidFill>
                  <a:schemeClr val="tx1"/>
                </a:solidFill>
                <a:latin typeface="Times New Roman" pitchFamily="18" charset="0"/>
              </a:defRPr>
            </a:lvl4pPr>
            <a:lvl5pPr algn="l" defTabSz="820738">
              <a:defRPr sz="2400">
                <a:solidFill>
                  <a:schemeClr val="tx1"/>
                </a:solidFill>
                <a:latin typeface="Times New Roman" pitchFamily="18" charset="0"/>
              </a:defRPr>
            </a:lvl5pPr>
            <a:lvl6pPr defTabSz="820738" fontAlgn="base">
              <a:spcBef>
                <a:spcPct val="0"/>
              </a:spcBef>
              <a:spcAft>
                <a:spcPct val="0"/>
              </a:spcAft>
              <a:defRPr sz="2400">
                <a:solidFill>
                  <a:schemeClr val="tx1"/>
                </a:solidFill>
                <a:latin typeface="Times New Roman" pitchFamily="18" charset="0"/>
              </a:defRPr>
            </a:lvl6pPr>
            <a:lvl7pPr defTabSz="820738" fontAlgn="base">
              <a:spcBef>
                <a:spcPct val="0"/>
              </a:spcBef>
              <a:spcAft>
                <a:spcPct val="0"/>
              </a:spcAft>
              <a:defRPr sz="2400">
                <a:solidFill>
                  <a:schemeClr val="tx1"/>
                </a:solidFill>
                <a:latin typeface="Times New Roman" pitchFamily="18" charset="0"/>
              </a:defRPr>
            </a:lvl7pPr>
            <a:lvl8pPr defTabSz="820738" fontAlgn="base">
              <a:spcBef>
                <a:spcPct val="0"/>
              </a:spcBef>
              <a:spcAft>
                <a:spcPct val="0"/>
              </a:spcAft>
              <a:defRPr sz="2400">
                <a:solidFill>
                  <a:schemeClr val="tx1"/>
                </a:solidFill>
                <a:latin typeface="Times New Roman" pitchFamily="18" charset="0"/>
              </a:defRPr>
            </a:lvl8pPr>
            <a:lvl9pPr defTabSz="820738" fontAlgn="base">
              <a:spcBef>
                <a:spcPct val="0"/>
              </a:spcBef>
              <a:spcAft>
                <a:spcPct val="0"/>
              </a:spcAft>
              <a:defRPr sz="2400">
                <a:solidFill>
                  <a:schemeClr val="tx1"/>
                </a:solidFill>
                <a:latin typeface="Times New Roman" pitchFamily="18" charset="0"/>
              </a:defRPr>
            </a:lvl9pPr>
          </a:lstStyle>
          <a:p>
            <a:pPr algn="r">
              <a:spcBef>
                <a:spcPct val="50000"/>
              </a:spcBef>
              <a:defRPr/>
            </a:pPr>
            <a:fld id="{8F7DFF3F-7FFA-48C0-A368-6C9A302F2E91}" type="slidenum">
              <a:rPr lang="en-US" sz="1100" smtClean="0">
                <a:solidFill>
                  <a:schemeClr val="accent3"/>
                </a:solidFill>
                <a:latin typeface="+mn-lt"/>
              </a:rPr>
              <a:pPr algn="r">
                <a:spcBef>
                  <a:spcPct val="50000"/>
                </a:spcBef>
                <a:defRPr/>
              </a:pPr>
              <a:t>‹#›</a:t>
            </a:fld>
            <a:endParaRPr lang="en-US" sz="1100" dirty="0">
              <a:solidFill>
                <a:schemeClr val="accent3"/>
              </a:solidFill>
              <a:latin typeface="+mn-lt"/>
            </a:endParaRPr>
          </a:p>
        </p:txBody>
      </p:sp>
      <p:pic>
        <p:nvPicPr>
          <p:cNvPr id="11" name="Picture 10">
            <a:extLst>
              <a:ext uri="{FF2B5EF4-FFF2-40B4-BE49-F238E27FC236}">
                <a16:creationId xmlns:a16="http://schemas.microsoft.com/office/drawing/2014/main" id="{9DDE57C6-C049-DD86-4427-70911AB58729}"/>
              </a:ext>
            </a:extLst>
          </p:cNvPr>
          <p:cNvPicPr>
            <a:picLocks noGrp="1" noRot="1" noChangeAspect="1" noMove="1" noResize="1" noEditPoints="1" noAdjustHandles="1" noChangeArrowheads="1" noChangeShapeType="1" noCrop="1"/>
          </p:cNvPicPr>
          <p:nvPr userDrawn="1"/>
        </p:nvPicPr>
        <p:blipFill rotWithShape="1">
          <a:blip r:embed="rId3"/>
          <a:srcRect t="23469" b="63622"/>
          <a:stretch/>
        </p:blipFill>
        <p:spPr>
          <a:xfrm>
            <a:off x="0" y="0"/>
            <a:ext cx="12192000" cy="207034"/>
          </a:xfrm>
          <a:prstGeom prst="rect">
            <a:avLst/>
          </a:prstGeom>
        </p:spPr>
      </p:pic>
    </p:spTree>
    <p:extLst>
      <p:ext uri="{BB962C8B-B14F-4D97-AF65-F5344CB8AC3E}">
        <p14:creationId xmlns:p14="http://schemas.microsoft.com/office/powerpoint/2010/main" val="10661704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HAR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24159-7CCA-4FCE-B757-6FB92428A138}"/>
              </a:ext>
            </a:extLst>
          </p:cNvPr>
          <p:cNvSpPr>
            <a:spLocks noGrp="1"/>
          </p:cNvSpPr>
          <p:nvPr>
            <p:ph type="title"/>
          </p:nvPr>
        </p:nvSpPr>
        <p:spPr>
          <a:xfrm>
            <a:off x="301869" y="310551"/>
            <a:ext cx="11588262" cy="1017936"/>
          </a:xfrm>
          <a:prstGeom prst="rect">
            <a:avLst/>
          </a:prstGeom>
        </p:spPr>
        <p:txBody>
          <a:bodyPr vert="horz" lIns="91440" tIns="45720" rIns="91440" bIns="45720" rtlCol="0" anchor="t">
            <a:noAutofit/>
          </a:bodyPr>
          <a:lstStyle>
            <a:lvl1pPr>
              <a:defRPr lang="en-US" sz="3200" dirty="0"/>
            </a:lvl1pPr>
          </a:lstStyle>
          <a:p>
            <a:pPr lvl="0">
              <a:lnSpc>
                <a:spcPts val="3000"/>
              </a:lnSpc>
            </a:pPr>
            <a:r>
              <a:rPr lang="en-US" dirty="0"/>
              <a:t>Click to edit Master title style</a:t>
            </a:r>
          </a:p>
        </p:txBody>
      </p:sp>
      <p:sp>
        <p:nvSpPr>
          <p:cNvPr id="9" name="Text Placeholder 8">
            <a:extLst>
              <a:ext uri="{FF2B5EF4-FFF2-40B4-BE49-F238E27FC236}">
                <a16:creationId xmlns:a16="http://schemas.microsoft.com/office/drawing/2014/main" id="{83C26223-B34F-4C65-B65A-AA734C8FC68B}"/>
              </a:ext>
            </a:extLst>
          </p:cNvPr>
          <p:cNvSpPr>
            <a:spLocks noGrp="1"/>
          </p:cNvSpPr>
          <p:nvPr>
            <p:ph type="body" sz="quarter" idx="10"/>
          </p:nvPr>
        </p:nvSpPr>
        <p:spPr>
          <a:xfrm>
            <a:off x="926592" y="6128710"/>
            <a:ext cx="11265408" cy="490883"/>
          </a:xfrm>
          <a:prstGeom prst="rect">
            <a:avLst/>
          </a:prstGeom>
        </p:spPr>
        <p:txBody>
          <a:bodyPr anchor="b">
            <a:noAutofit/>
          </a:bodyPr>
          <a:lstStyle>
            <a:lvl1pPr marL="0" indent="0">
              <a:buNone/>
              <a:defRPr sz="1000" i="1"/>
            </a:lvl1pPr>
            <a:lvl2pPr>
              <a:defRPr sz="900"/>
            </a:lvl2pPr>
            <a:lvl3pPr>
              <a:defRPr sz="900"/>
            </a:lvl3pPr>
            <a:lvl4pPr>
              <a:defRPr sz="900"/>
            </a:lvl4pPr>
            <a:lvl5pPr>
              <a:defRPr sz="900"/>
            </a:lvl5pPr>
          </a:lstStyle>
          <a:p>
            <a:pPr lvl="0"/>
            <a:r>
              <a:rPr lang="en-US"/>
              <a:t>Click to edit Master text styles</a:t>
            </a:r>
          </a:p>
        </p:txBody>
      </p:sp>
    </p:spTree>
    <p:extLst>
      <p:ext uri="{BB962C8B-B14F-4D97-AF65-F5344CB8AC3E}">
        <p14:creationId xmlns:p14="http://schemas.microsoft.com/office/powerpoint/2010/main" val="908412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ETHODOLOG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24159-7CCA-4FCE-B757-6FB92428A138}"/>
              </a:ext>
            </a:extLst>
          </p:cNvPr>
          <p:cNvSpPr>
            <a:spLocks noGrp="1"/>
          </p:cNvSpPr>
          <p:nvPr>
            <p:ph type="title"/>
          </p:nvPr>
        </p:nvSpPr>
        <p:spPr>
          <a:xfrm>
            <a:off x="303276" y="310551"/>
            <a:ext cx="11585448" cy="1017936"/>
          </a:xfrm>
          <a:prstGeom prst="rect">
            <a:avLst/>
          </a:prstGeom>
        </p:spPr>
        <p:txBody>
          <a:bodyPr vert="horz" lIns="91440" tIns="45720" rIns="91440" bIns="45720" rtlCol="0" anchor="t">
            <a:noAutofit/>
          </a:bodyPr>
          <a:lstStyle>
            <a:lvl1pPr>
              <a:defRPr lang="en-US" sz="3200" dirty="0"/>
            </a:lvl1pPr>
          </a:lstStyle>
          <a:p>
            <a:pPr lvl="0">
              <a:lnSpc>
                <a:spcPts val="3000"/>
              </a:lnSpc>
            </a:pPr>
            <a:r>
              <a:rPr lang="en-US" dirty="0"/>
              <a:t>Click to edit Master title style</a:t>
            </a:r>
          </a:p>
        </p:txBody>
      </p:sp>
    </p:spTree>
    <p:extLst>
      <p:ext uri="{BB962C8B-B14F-4D97-AF65-F5344CB8AC3E}">
        <p14:creationId xmlns:p14="http://schemas.microsoft.com/office/powerpoint/2010/main" val="8909177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cSld name="DIVIDER SLIDE">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6F92F5C-DB64-4360-BC14-67E42E5A2AD4}"/>
              </a:ext>
            </a:extLst>
          </p:cNvPr>
          <p:cNvGrpSpPr>
            <a:grpSpLocks noGrp="1" noUngrp="1" noRot="1" noMove="1" noResize="1"/>
          </p:cNvGrpSpPr>
          <p:nvPr/>
        </p:nvGrpSpPr>
        <p:grpSpPr>
          <a:xfrm>
            <a:off x="0" y="6646536"/>
            <a:ext cx="12192000" cy="211464"/>
            <a:chOff x="0" y="6646536"/>
            <a:chExt cx="9144000" cy="211464"/>
          </a:xfrm>
        </p:grpSpPr>
        <p:sp>
          <p:nvSpPr>
            <p:cNvPr id="26" name="Rectangle 25">
              <a:extLst>
                <a:ext uri="{FF2B5EF4-FFF2-40B4-BE49-F238E27FC236}">
                  <a16:creationId xmlns:a16="http://schemas.microsoft.com/office/drawing/2014/main" id="{9C5B6115-4994-4AA6-976C-52EF6883D198}"/>
                </a:ext>
              </a:extLst>
            </p:cNvPr>
            <p:cNvSpPr>
              <a:spLocks noGrp="1" noRot="1" noMove="1" noResize="1" noEditPoints="1" noAdjustHandles="1" noChangeArrowheads="1" noChangeShapeType="1"/>
            </p:cNvSpPr>
            <p:nvPr/>
          </p:nvSpPr>
          <p:spPr>
            <a:xfrm flipV="1">
              <a:off x="0" y="6646536"/>
              <a:ext cx="9144000" cy="134934"/>
            </a:xfrm>
            <a:prstGeom prst="rect">
              <a:avLst/>
            </a:prstGeom>
            <a:solidFill>
              <a:srgbClr val="FCCA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7" name="Rectangle 26">
              <a:extLst>
                <a:ext uri="{FF2B5EF4-FFF2-40B4-BE49-F238E27FC236}">
                  <a16:creationId xmlns:a16="http://schemas.microsoft.com/office/drawing/2014/main" id="{A9E72063-AD0B-40A9-A93B-762F591EB12C}"/>
                </a:ext>
              </a:extLst>
            </p:cNvPr>
            <p:cNvSpPr>
              <a:spLocks noGrp="1" noRot="1" noMove="1" noResize="1" noEditPoints="1" noAdjustHandles="1" noChangeArrowheads="1" noChangeShapeType="1"/>
            </p:cNvSpPr>
            <p:nvPr/>
          </p:nvSpPr>
          <p:spPr>
            <a:xfrm flipV="1">
              <a:off x="0" y="6685121"/>
              <a:ext cx="9144000" cy="172879"/>
            </a:xfrm>
            <a:prstGeom prst="rect">
              <a:avLst/>
            </a:prstGeom>
            <a:solidFill>
              <a:srgbClr val="1B3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grpSp>
      <p:sp>
        <p:nvSpPr>
          <p:cNvPr id="12" name="Title 11">
            <a:extLst>
              <a:ext uri="{FF2B5EF4-FFF2-40B4-BE49-F238E27FC236}">
                <a16:creationId xmlns:a16="http://schemas.microsoft.com/office/drawing/2014/main" id="{28B1B66E-90B1-4A74-BDB8-692D2A496ACE}"/>
              </a:ext>
            </a:extLst>
          </p:cNvPr>
          <p:cNvSpPr>
            <a:spLocks noGrp="1"/>
          </p:cNvSpPr>
          <p:nvPr>
            <p:ph type="title"/>
          </p:nvPr>
        </p:nvSpPr>
        <p:spPr>
          <a:xfrm>
            <a:off x="1138663" y="2259623"/>
            <a:ext cx="9914675" cy="4009292"/>
          </a:xfrm>
          <a:prstGeom prst="rect">
            <a:avLst/>
          </a:prstGeom>
        </p:spPr>
        <p:txBody>
          <a:bodyPr anchor="ctr">
            <a:normAutofit/>
          </a:bodyPr>
          <a:lstStyle>
            <a:lvl1pPr algn="ctr">
              <a:defRPr sz="5400"/>
            </a:lvl1pPr>
          </a:lstStyle>
          <a:p>
            <a:r>
              <a:rPr lang="en-US" dirty="0"/>
              <a:t>Click to edit Master title style</a:t>
            </a:r>
          </a:p>
        </p:txBody>
      </p:sp>
      <p:sp>
        <p:nvSpPr>
          <p:cNvPr id="19" name="Text Box 14">
            <a:extLst>
              <a:ext uri="{FF2B5EF4-FFF2-40B4-BE49-F238E27FC236}">
                <a16:creationId xmlns:a16="http://schemas.microsoft.com/office/drawing/2014/main" id="{0F74557B-7E04-4829-AB03-DC17CD925B05}"/>
              </a:ext>
            </a:extLst>
          </p:cNvPr>
          <p:cNvSpPr txBox="1">
            <a:spLocks noChangeArrowheads="1"/>
          </p:cNvSpPr>
          <p:nvPr/>
        </p:nvSpPr>
        <p:spPr bwMode="auto">
          <a:xfrm>
            <a:off x="10413229" y="6640671"/>
            <a:ext cx="1803400" cy="261610"/>
          </a:xfrm>
          <a:prstGeom prst="rect">
            <a:avLst/>
          </a:prstGeom>
          <a:noFill/>
          <a:ln>
            <a:noFill/>
          </a:ln>
          <a:effectLst/>
          <a:extLst>
            <a:ext uri="{909E8E84-426E-40DD-AFC4-6F175D3DCCD1}">
              <a14:hiddenFill xmlns:a14="http://schemas.microsoft.com/office/drawing/2010/main">
                <a:solidFill>
                  <a:srgbClr val="1E2B6D"/>
                </a:solidFill>
              </a14:hiddenFill>
            </a:ext>
            <a:ext uri="{91240B29-F687-4F45-9708-019B960494DF}">
              <a14:hiddenLine xmlns:a14="http://schemas.microsoft.com/office/drawing/2010/main" w="635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68686"/>
                  </a:outerShdw>
                </a:effectLst>
              </a14:hiddenEffects>
            </a:ext>
          </a:extLst>
        </p:spPr>
        <p:txBody>
          <a:bodyPr>
            <a:spAutoFit/>
          </a:bodyPr>
          <a:lstStyle>
            <a:lvl1pPr algn="l" defTabSz="820738">
              <a:defRPr sz="2400">
                <a:solidFill>
                  <a:schemeClr val="tx1"/>
                </a:solidFill>
                <a:latin typeface="Times New Roman" pitchFamily="18" charset="0"/>
              </a:defRPr>
            </a:lvl1pPr>
            <a:lvl2pPr algn="l" defTabSz="820738">
              <a:defRPr sz="2400">
                <a:solidFill>
                  <a:schemeClr val="tx1"/>
                </a:solidFill>
                <a:latin typeface="Times New Roman" pitchFamily="18" charset="0"/>
              </a:defRPr>
            </a:lvl2pPr>
            <a:lvl3pPr algn="l" defTabSz="820738">
              <a:defRPr sz="2400">
                <a:solidFill>
                  <a:schemeClr val="tx1"/>
                </a:solidFill>
                <a:latin typeface="Times New Roman" pitchFamily="18" charset="0"/>
              </a:defRPr>
            </a:lvl3pPr>
            <a:lvl4pPr algn="l" defTabSz="820738">
              <a:defRPr sz="2400">
                <a:solidFill>
                  <a:schemeClr val="tx1"/>
                </a:solidFill>
                <a:latin typeface="Times New Roman" pitchFamily="18" charset="0"/>
              </a:defRPr>
            </a:lvl4pPr>
            <a:lvl5pPr algn="l" defTabSz="820738">
              <a:defRPr sz="2400">
                <a:solidFill>
                  <a:schemeClr val="tx1"/>
                </a:solidFill>
                <a:latin typeface="Times New Roman" pitchFamily="18" charset="0"/>
              </a:defRPr>
            </a:lvl5pPr>
            <a:lvl6pPr defTabSz="820738" fontAlgn="base">
              <a:spcBef>
                <a:spcPct val="0"/>
              </a:spcBef>
              <a:spcAft>
                <a:spcPct val="0"/>
              </a:spcAft>
              <a:defRPr sz="2400">
                <a:solidFill>
                  <a:schemeClr val="tx1"/>
                </a:solidFill>
                <a:latin typeface="Times New Roman" pitchFamily="18" charset="0"/>
              </a:defRPr>
            </a:lvl6pPr>
            <a:lvl7pPr defTabSz="820738" fontAlgn="base">
              <a:spcBef>
                <a:spcPct val="0"/>
              </a:spcBef>
              <a:spcAft>
                <a:spcPct val="0"/>
              </a:spcAft>
              <a:defRPr sz="2400">
                <a:solidFill>
                  <a:schemeClr val="tx1"/>
                </a:solidFill>
                <a:latin typeface="Times New Roman" pitchFamily="18" charset="0"/>
              </a:defRPr>
            </a:lvl7pPr>
            <a:lvl8pPr defTabSz="820738" fontAlgn="base">
              <a:spcBef>
                <a:spcPct val="0"/>
              </a:spcBef>
              <a:spcAft>
                <a:spcPct val="0"/>
              </a:spcAft>
              <a:defRPr sz="2400">
                <a:solidFill>
                  <a:schemeClr val="tx1"/>
                </a:solidFill>
                <a:latin typeface="Times New Roman" pitchFamily="18" charset="0"/>
              </a:defRPr>
            </a:lvl8pPr>
            <a:lvl9pPr defTabSz="820738" fontAlgn="base">
              <a:spcBef>
                <a:spcPct val="0"/>
              </a:spcBef>
              <a:spcAft>
                <a:spcPct val="0"/>
              </a:spcAft>
              <a:defRPr sz="2400">
                <a:solidFill>
                  <a:schemeClr val="tx1"/>
                </a:solidFill>
                <a:latin typeface="Times New Roman" pitchFamily="18" charset="0"/>
              </a:defRPr>
            </a:lvl9pPr>
          </a:lstStyle>
          <a:p>
            <a:pPr algn="r">
              <a:spcBef>
                <a:spcPct val="50000"/>
              </a:spcBef>
              <a:defRPr/>
            </a:pPr>
            <a:fld id="{8F7DFF3F-7FFA-48C0-A368-6C9A302F2E91}" type="slidenum">
              <a:rPr lang="en-US" sz="1100" smtClean="0">
                <a:solidFill>
                  <a:schemeClr val="accent3"/>
                </a:solidFill>
                <a:latin typeface="+mn-lt"/>
              </a:rPr>
              <a:pPr algn="r">
                <a:spcBef>
                  <a:spcPct val="50000"/>
                </a:spcBef>
                <a:defRPr/>
              </a:pPr>
              <a:t>‹#›</a:t>
            </a:fld>
            <a:endParaRPr lang="en-US" sz="1100" dirty="0">
              <a:solidFill>
                <a:schemeClr val="accent3"/>
              </a:solidFill>
              <a:latin typeface="+mn-lt"/>
            </a:endParaRPr>
          </a:p>
        </p:txBody>
      </p:sp>
      <p:pic>
        <p:nvPicPr>
          <p:cNvPr id="15" name="Picture 14">
            <a:extLst>
              <a:ext uri="{FF2B5EF4-FFF2-40B4-BE49-F238E27FC236}">
                <a16:creationId xmlns:a16="http://schemas.microsoft.com/office/drawing/2014/main" id="{D0A08449-E0F7-4AD1-BB7D-A6E05626C19A}"/>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 y="-8709"/>
            <a:ext cx="12192000" cy="1847248"/>
          </a:xfrm>
          <a:prstGeom prst="rect">
            <a:avLst/>
          </a:prstGeom>
        </p:spPr>
      </p:pic>
      <p:pic>
        <p:nvPicPr>
          <p:cNvPr id="3" name="Picture 2" descr="The image features the logo of the East Palo Alto Chamber of Commerce, with a sunset over a mountainous landscape and a silhouette of people walking, dated 1983.&#10;&#10;AI-generated content may be incorrect.">
            <a:extLst>
              <a:ext uri="{FF2B5EF4-FFF2-40B4-BE49-F238E27FC236}">
                <a16:creationId xmlns:a16="http://schemas.microsoft.com/office/drawing/2014/main" id="{3789305D-F75F-D90B-8C3D-D3E6DE08252D}"/>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59801" y="1692732"/>
            <a:ext cx="1754155" cy="1675476"/>
          </a:xfrm>
          <a:prstGeom prst="rect">
            <a:avLst/>
          </a:prstGeom>
        </p:spPr>
      </p:pic>
    </p:spTree>
    <p:extLst>
      <p:ext uri="{BB962C8B-B14F-4D97-AF65-F5344CB8AC3E}">
        <p14:creationId xmlns:p14="http://schemas.microsoft.com/office/powerpoint/2010/main" val="3041765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2_CONTACT - FM3 OK">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2776CA02-42CF-4FE1-A65E-2FD9BF4C9354}"/>
              </a:ext>
            </a:extLst>
          </p:cNvPr>
          <p:cNvGrpSpPr>
            <a:grpSpLocks noGrp="1" noUngrp="1" noRot="1" noMove="1" noResize="1"/>
          </p:cNvGrpSpPr>
          <p:nvPr/>
        </p:nvGrpSpPr>
        <p:grpSpPr>
          <a:xfrm flipV="1">
            <a:off x="0" y="6675744"/>
            <a:ext cx="12192000" cy="182259"/>
            <a:chOff x="0" y="0"/>
            <a:chExt cx="12192000" cy="243012"/>
          </a:xfrm>
        </p:grpSpPr>
        <p:sp>
          <p:nvSpPr>
            <p:cNvPr id="28" name="Rectangle 27">
              <a:extLst>
                <a:ext uri="{FF2B5EF4-FFF2-40B4-BE49-F238E27FC236}">
                  <a16:creationId xmlns:a16="http://schemas.microsoft.com/office/drawing/2014/main" id="{4BC8BCCE-5BFD-46AB-BC75-E0BE3C106981}"/>
                </a:ext>
              </a:extLst>
            </p:cNvPr>
            <p:cNvSpPr>
              <a:spLocks noGrp="1" noRot="1" noMove="1" noResize="1" noEditPoints="1" noAdjustHandles="1" noChangeArrowheads="1" noChangeShapeType="1"/>
            </p:cNvSpPr>
            <p:nvPr/>
          </p:nvSpPr>
          <p:spPr>
            <a:xfrm>
              <a:off x="0" y="99888"/>
              <a:ext cx="12192000" cy="143124"/>
            </a:xfrm>
            <a:prstGeom prst="rect">
              <a:avLst/>
            </a:prstGeom>
            <a:solidFill>
              <a:srgbClr val="FCCA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9" name="Rectangle 28">
              <a:extLst>
                <a:ext uri="{FF2B5EF4-FFF2-40B4-BE49-F238E27FC236}">
                  <a16:creationId xmlns:a16="http://schemas.microsoft.com/office/drawing/2014/main" id="{259F284E-255E-4604-8FEA-446B25E34957}"/>
                </a:ext>
              </a:extLst>
            </p:cNvPr>
            <p:cNvSpPr>
              <a:spLocks noGrp="1" noRot="1" noMove="1" noResize="1" noEditPoints="1" noAdjustHandles="1" noChangeArrowheads="1" noChangeShapeType="1"/>
            </p:cNvSpPr>
            <p:nvPr/>
          </p:nvSpPr>
          <p:spPr>
            <a:xfrm>
              <a:off x="0" y="0"/>
              <a:ext cx="12192000" cy="190500"/>
            </a:xfrm>
            <a:prstGeom prst="rect">
              <a:avLst/>
            </a:prstGeom>
            <a:solidFill>
              <a:srgbClr val="1B3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grpSp>
      <p:pic>
        <p:nvPicPr>
          <p:cNvPr id="18" name="Picture 17">
            <a:extLst>
              <a:ext uri="{FF2B5EF4-FFF2-40B4-BE49-F238E27FC236}">
                <a16:creationId xmlns:a16="http://schemas.microsoft.com/office/drawing/2014/main" id="{51A30BF3-FBA0-4414-BDF9-7FF3FA24CB86}"/>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 y="-8709"/>
            <a:ext cx="12192000" cy="1847248"/>
          </a:xfrm>
          <a:prstGeom prst="rect">
            <a:avLst/>
          </a:prstGeom>
        </p:spPr>
      </p:pic>
      <p:graphicFrame>
        <p:nvGraphicFramePr>
          <p:cNvPr id="4" name="Table 21">
            <a:extLst>
              <a:ext uri="{FF2B5EF4-FFF2-40B4-BE49-F238E27FC236}">
                <a16:creationId xmlns:a16="http://schemas.microsoft.com/office/drawing/2014/main" id="{112840F4-5588-6F56-0DA2-7F53B8EA22D5}"/>
              </a:ext>
            </a:extLst>
          </p:cNvPr>
          <p:cNvGraphicFramePr>
            <a:graphicFrameLocks noGrp="1"/>
          </p:cNvGraphicFramePr>
          <p:nvPr userDrawn="1">
            <p:extLst>
              <p:ext uri="{D42A27DB-BD31-4B8C-83A1-F6EECF244321}">
                <p14:modId xmlns:p14="http://schemas.microsoft.com/office/powerpoint/2010/main" val="1446131210"/>
              </p:ext>
            </p:extLst>
          </p:nvPr>
        </p:nvGraphicFramePr>
        <p:xfrm>
          <a:off x="5606011" y="2185085"/>
          <a:ext cx="4659289" cy="1889760"/>
        </p:xfrm>
        <a:graphic>
          <a:graphicData uri="http://schemas.openxmlformats.org/drawingml/2006/table">
            <a:tbl>
              <a:tblPr>
                <a:tableStyleId>{93296810-A885-4BE3-A3E7-6D5BEEA58F35}</a:tableStyleId>
              </a:tblPr>
              <a:tblGrid>
                <a:gridCol w="4659289">
                  <a:extLst>
                    <a:ext uri="{9D8B030D-6E8A-4147-A177-3AD203B41FA5}">
                      <a16:colId xmlns:a16="http://schemas.microsoft.com/office/drawing/2014/main" val="1830107636"/>
                    </a:ext>
                  </a:extLst>
                </a:gridCol>
              </a:tblGrid>
              <a:tr h="2948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kern="1200" dirty="0">
                          <a:ln w="10541" cmpd="sng">
                            <a:noFill/>
                            <a:prstDash val="solid"/>
                          </a:ln>
                          <a:solidFill>
                            <a:schemeClr val="tx1"/>
                          </a:solidFill>
                          <a:latin typeface="+mj-lt"/>
                          <a:ea typeface="+mn-ea"/>
                          <a:cs typeface="+mn-cs"/>
                        </a:rPr>
                        <a:t>Curt Below</a:t>
                      </a:r>
                    </a:p>
                  </a:txBody>
                  <a:tcPr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87160880"/>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chemeClr val="tx1"/>
                          </a:solidFill>
                        </a:rPr>
                        <a:t>Curt@FM3research.com</a:t>
                      </a:r>
                    </a:p>
                  </a:txBody>
                  <a:tcPr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83932688"/>
                  </a:ext>
                </a:extLst>
              </a:tr>
              <a:tr h="0">
                <a:tc>
                  <a:txBody>
                    <a:bodyPr/>
                    <a:lstStyle/>
                    <a:p>
                      <a:pPr algn="ctr"/>
                      <a:endParaRPr lang="en-US" sz="2000" dirty="0"/>
                    </a:p>
                  </a:txBody>
                  <a:tcPr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14591391"/>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kern="1200" dirty="0">
                          <a:ln w="10541" cmpd="sng">
                            <a:noFill/>
                            <a:prstDash val="solid"/>
                          </a:ln>
                          <a:solidFill>
                            <a:schemeClr val="tx1"/>
                          </a:solidFill>
                          <a:latin typeface="+mj-lt"/>
                          <a:ea typeface="+mn-ea"/>
                          <a:cs typeface="+mn-cs"/>
                        </a:rPr>
                        <a:t>Miranda Everitt</a:t>
                      </a:r>
                    </a:p>
                  </a:txBody>
                  <a:tcPr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30637974"/>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chemeClr val="tx1"/>
                          </a:solidFill>
                        </a:rPr>
                        <a:t>Miranda@FM3research.com</a:t>
                      </a:r>
                    </a:p>
                  </a:txBody>
                  <a:tcPr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393746002"/>
                  </a:ext>
                </a:extLst>
              </a:tr>
            </a:tbl>
          </a:graphicData>
        </a:graphic>
      </p:graphicFrame>
      <p:pic>
        <p:nvPicPr>
          <p:cNvPr id="5" name="Picture 4" descr="A yellow and blue sign with blue letters&#10;&#10;Description automatically generated">
            <a:extLst>
              <a:ext uri="{FF2B5EF4-FFF2-40B4-BE49-F238E27FC236}">
                <a16:creationId xmlns:a16="http://schemas.microsoft.com/office/drawing/2014/main" id="{C8C55DDF-2D73-4866-5EAC-7EC4A317FBA7}"/>
              </a:ext>
            </a:extLst>
          </p:cNvPr>
          <p:cNvPicPr/>
          <p:nvPr userDrawn="1"/>
        </p:nvPicPr>
        <p:blipFill>
          <a:blip r:embed="rId3">
            <a:extLst>
              <a:ext uri="{28A0092B-C50C-407E-A947-70E740481C1C}">
                <a14:useLocalDpi xmlns:a14="http://schemas.microsoft.com/office/drawing/2010/main" val="0"/>
              </a:ext>
            </a:extLst>
          </a:blip>
          <a:stretch>
            <a:fillRect/>
          </a:stretch>
        </p:blipFill>
        <p:spPr>
          <a:xfrm>
            <a:off x="2748937" y="2106375"/>
            <a:ext cx="2857074" cy="1986517"/>
          </a:xfrm>
          <a:prstGeom prst="rect">
            <a:avLst/>
          </a:prstGeom>
        </p:spPr>
      </p:pic>
    </p:spTree>
    <p:extLst>
      <p:ext uri="{BB962C8B-B14F-4D97-AF65-F5344CB8AC3E}">
        <p14:creationId xmlns:p14="http://schemas.microsoft.com/office/powerpoint/2010/main" val="1353054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3_CONTACT - FM3 OK">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2776CA02-42CF-4FE1-A65E-2FD9BF4C9354}"/>
              </a:ext>
            </a:extLst>
          </p:cNvPr>
          <p:cNvGrpSpPr>
            <a:grpSpLocks noGrp="1" noUngrp="1" noRot="1" noMove="1" noResize="1"/>
          </p:cNvGrpSpPr>
          <p:nvPr/>
        </p:nvGrpSpPr>
        <p:grpSpPr>
          <a:xfrm flipV="1">
            <a:off x="0" y="6675744"/>
            <a:ext cx="12192000" cy="182259"/>
            <a:chOff x="0" y="0"/>
            <a:chExt cx="12192000" cy="243012"/>
          </a:xfrm>
        </p:grpSpPr>
        <p:sp>
          <p:nvSpPr>
            <p:cNvPr id="28" name="Rectangle 27">
              <a:extLst>
                <a:ext uri="{FF2B5EF4-FFF2-40B4-BE49-F238E27FC236}">
                  <a16:creationId xmlns:a16="http://schemas.microsoft.com/office/drawing/2014/main" id="{4BC8BCCE-5BFD-46AB-BC75-E0BE3C106981}"/>
                </a:ext>
              </a:extLst>
            </p:cNvPr>
            <p:cNvSpPr>
              <a:spLocks noGrp="1" noRot="1" noMove="1" noResize="1" noEditPoints="1" noAdjustHandles="1" noChangeArrowheads="1" noChangeShapeType="1"/>
            </p:cNvSpPr>
            <p:nvPr/>
          </p:nvSpPr>
          <p:spPr>
            <a:xfrm>
              <a:off x="0" y="99888"/>
              <a:ext cx="12192000" cy="143124"/>
            </a:xfrm>
            <a:prstGeom prst="rect">
              <a:avLst/>
            </a:prstGeom>
            <a:solidFill>
              <a:srgbClr val="FCCA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9" name="Rectangle 28">
              <a:extLst>
                <a:ext uri="{FF2B5EF4-FFF2-40B4-BE49-F238E27FC236}">
                  <a16:creationId xmlns:a16="http://schemas.microsoft.com/office/drawing/2014/main" id="{259F284E-255E-4604-8FEA-446B25E34957}"/>
                </a:ext>
              </a:extLst>
            </p:cNvPr>
            <p:cNvSpPr>
              <a:spLocks noGrp="1" noRot="1" noMove="1" noResize="1" noEditPoints="1" noAdjustHandles="1" noChangeArrowheads="1" noChangeShapeType="1"/>
            </p:cNvSpPr>
            <p:nvPr/>
          </p:nvSpPr>
          <p:spPr>
            <a:xfrm>
              <a:off x="0" y="0"/>
              <a:ext cx="12192000" cy="190500"/>
            </a:xfrm>
            <a:prstGeom prst="rect">
              <a:avLst/>
            </a:prstGeom>
            <a:solidFill>
              <a:srgbClr val="1B3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grpSp>
      <p:pic>
        <p:nvPicPr>
          <p:cNvPr id="18" name="Picture 17">
            <a:extLst>
              <a:ext uri="{FF2B5EF4-FFF2-40B4-BE49-F238E27FC236}">
                <a16:creationId xmlns:a16="http://schemas.microsoft.com/office/drawing/2014/main" id="{51A30BF3-FBA0-4414-BDF9-7FF3FA24CB86}"/>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 y="-8709"/>
            <a:ext cx="12192000" cy="1847248"/>
          </a:xfrm>
          <a:prstGeom prst="rect">
            <a:avLst/>
          </a:prstGeom>
        </p:spPr>
      </p:pic>
      <p:graphicFrame>
        <p:nvGraphicFramePr>
          <p:cNvPr id="2" name="Table 21">
            <a:extLst>
              <a:ext uri="{FF2B5EF4-FFF2-40B4-BE49-F238E27FC236}">
                <a16:creationId xmlns:a16="http://schemas.microsoft.com/office/drawing/2014/main" id="{A39CEEC9-8DE4-C0D4-BFEF-4AB2D4770DD0}"/>
              </a:ext>
            </a:extLst>
          </p:cNvPr>
          <p:cNvGraphicFramePr>
            <a:graphicFrameLocks noGrp="1"/>
          </p:cNvGraphicFramePr>
          <p:nvPr userDrawn="1">
            <p:extLst>
              <p:ext uri="{D42A27DB-BD31-4B8C-83A1-F6EECF244321}">
                <p14:modId xmlns:p14="http://schemas.microsoft.com/office/powerpoint/2010/main" val="3873822236"/>
              </p:ext>
            </p:extLst>
          </p:nvPr>
        </p:nvGraphicFramePr>
        <p:xfrm>
          <a:off x="5644623" y="2281343"/>
          <a:ext cx="4659289" cy="1859280"/>
        </p:xfrm>
        <a:graphic>
          <a:graphicData uri="http://schemas.openxmlformats.org/drawingml/2006/table">
            <a:tbl>
              <a:tblPr>
                <a:tableStyleId>{93296810-A885-4BE3-A3E7-6D5BEEA58F35}</a:tableStyleId>
              </a:tblPr>
              <a:tblGrid>
                <a:gridCol w="4659289">
                  <a:extLst>
                    <a:ext uri="{9D8B030D-6E8A-4147-A177-3AD203B41FA5}">
                      <a16:colId xmlns:a16="http://schemas.microsoft.com/office/drawing/2014/main" val="1830107636"/>
                    </a:ext>
                  </a:extLst>
                </a:gridCol>
              </a:tblGrid>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kern="1200" dirty="0">
                          <a:ln w="10541" cmpd="sng">
                            <a:noFill/>
                            <a:prstDash val="solid"/>
                          </a:ln>
                          <a:solidFill>
                            <a:schemeClr val="tx1"/>
                          </a:solidFill>
                          <a:latin typeface="+mj-lt"/>
                          <a:ea typeface="+mn-ea"/>
                          <a:cs typeface="+mn-cs"/>
                        </a:rPr>
                        <a:t>Curt Below</a:t>
                      </a:r>
                    </a:p>
                  </a:txBody>
                  <a:tcPr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87160880"/>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chemeClr val="tx1"/>
                          </a:solidFill>
                        </a:rPr>
                        <a:t>Curt@FM3research.com</a:t>
                      </a:r>
                    </a:p>
                  </a:txBody>
                  <a:tcPr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83932688"/>
                  </a:ext>
                </a:extLst>
              </a:tr>
              <a:tr h="0">
                <a:tc>
                  <a:txBody>
                    <a:bodyPr/>
                    <a:lstStyle/>
                    <a:p>
                      <a:pPr algn="ctr"/>
                      <a:endParaRPr lang="en-US" sz="1800" dirty="0"/>
                    </a:p>
                  </a:txBody>
                  <a:tcPr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14591391"/>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kern="1200" dirty="0">
                          <a:ln w="10541" cmpd="sng">
                            <a:noFill/>
                            <a:prstDash val="solid"/>
                          </a:ln>
                          <a:solidFill>
                            <a:schemeClr val="tx1"/>
                          </a:solidFill>
                          <a:latin typeface="+mj-lt"/>
                          <a:ea typeface="+mn-ea"/>
                          <a:cs typeface="+mn-cs"/>
                        </a:rPr>
                        <a:t>Miranda Everitt</a:t>
                      </a:r>
                    </a:p>
                  </a:txBody>
                  <a:tcPr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30637974"/>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chemeClr val="tx1"/>
                          </a:solidFill>
                        </a:rPr>
                        <a:t>Miranda@FM3research.com</a:t>
                      </a:r>
                    </a:p>
                  </a:txBody>
                  <a:tcPr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393746002"/>
                  </a:ext>
                </a:extLst>
              </a:tr>
            </a:tbl>
          </a:graphicData>
        </a:graphic>
      </p:graphicFrame>
      <p:graphicFrame>
        <p:nvGraphicFramePr>
          <p:cNvPr id="4" name="Table 3">
            <a:extLst>
              <a:ext uri="{FF2B5EF4-FFF2-40B4-BE49-F238E27FC236}">
                <a16:creationId xmlns:a16="http://schemas.microsoft.com/office/drawing/2014/main" id="{EC6F166F-5773-1496-ED12-187DE3A00862}"/>
              </a:ext>
            </a:extLst>
          </p:cNvPr>
          <p:cNvGraphicFramePr>
            <a:graphicFrameLocks noGrp="1"/>
          </p:cNvGraphicFramePr>
          <p:nvPr userDrawn="1">
            <p:extLst>
              <p:ext uri="{D42A27DB-BD31-4B8C-83A1-F6EECF244321}">
                <p14:modId xmlns:p14="http://schemas.microsoft.com/office/powerpoint/2010/main" val="456208619"/>
              </p:ext>
            </p:extLst>
          </p:nvPr>
        </p:nvGraphicFramePr>
        <p:xfrm>
          <a:off x="5422260" y="5141021"/>
          <a:ext cx="5104014" cy="792480"/>
        </p:xfrm>
        <a:graphic>
          <a:graphicData uri="http://schemas.openxmlformats.org/drawingml/2006/table">
            <a:tbl>
              <a:tblPr>
                <a:tableStyleId>{93296810-A885-4BE3-A3E7-6D5BEEA58F35}</a:tableStyleId>
              </a:tblPr>
              <a:tblGrid>
                <a:gridCol w="5104014">
                  <a:extLst>
                    <a:ext uri="{9D8B030D-6E8A-4147-A177-3AD203B41FA5}">
                      <a16:colId xmlns:a16="http://schemas.microsoft.com/office/drawing/2014/main" val="1830107636"/>
                    </a:ext>
                  </a:extLst>
                </a:gridCol>
              </a:tblGrid>
              <a:tr h="26682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kern="1200" dirty="0">
                          <a:ln w="10541" cmpd="sng">
                            <a:noFill/>
                            <a:prstDash val="solid"/>
                          </a:ln>
                          <a:solidFill>
                            <a:schemeClr val="tx1"/>
                          </a:solidFill>
                          <a:latin typeface="+mj-lt"/>
                          <a:ea typeface="+mn-ea"/>
                          <a:cs typeface="+mn-cs"/>
                        </a:rPr>
                        <a:t>The Lew Edwards Group</a:t>
                      </a:r>
                    </a:p>
                  </a:txBody>
                  <a:tcPr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99625237"/>
                  </a:ext>
                </a:extLst>
              </a:tr>
              <a:tr h="13781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chemeClr val="tx1"/>
                          </a:solidFill>
                        </a:rPr>
                        <a:t>Info@lewedwardsgroup.com</a:t>
                      </a:r>
                    </a:p>
                  </a:txBody>
                  <a:tcPr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5195803"/>
                  </a:ext>
                </a:extLst>
              </a:tr>
            </a:tbl>
          </a:graphicData>
        </a:graphic>
      </p:graphicFrame>
      <p:pic>
        <p:nvPicPr>
          <p:cNvPr id="9" name="Picture 8" descr="A yellow and blue sign with blue letters&#10;&#10;Description automatically generated">
            <a:extLst>
              <a:ext uri="{FF2B5EF4-FFF2-40B4-BE49-F238E27FC236}">
                <a16:creationId xmlns:a16="http://schemas.microsoft.com/office/drawing/2014/main" id="{23B1F53B-3145-3F9C-A0E6-47FFD2A303A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610325" y="2422990"/>
            <a:ext cx="2266633" cy="1575986"/>
          </a:xfrm>
          <a:prstGeom prst="rect">
            <a:avLst/>
          </a:prstGeom>
        </p:spPr>
      </p:pic>
      <p:pic>
        <p:nvPicPr>
          <p:cNvPr id="10" name="Picture 10">
            <a:extLst>
              <a:ext uri="{FF2B5EF4-FFF2-40B4-BE49-F238E27FC236}">
                <a16:creationId xmlns:a16="http://schemas.microsoft.com/office/drawing/2014/main" id="{2DE3A530-E69F-2C0E-B4CF-E5BC67367EA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l="516" r="516"/>
          <a:stretch/>
        </p:blipFill>
        <p:spPr bwMode="auto">
          <a:xfrm>
            <a:off x="2906776" y="4691665"/>
            <a:ext cx="1673730" cy="1691193"/>
          </a:xfrm>
          <a:prstGeom prst="rect">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32377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Picture 5" descr="Logo&#10;&#10;Description automatically generated">
            <a:extLst>
              <a:ext uri="{FF2B5EF4-FFF2-40B4-BE49-F238E27FC236}">
                <a16:creationId xmlns:a16="http://schemas.microsoft.com/office/drawing/2014/main" id="{10503C52-1A0F-4EAD-EC87-3E52BB738964}"/>
              </a:ext>
            </a:extLst>
          </p:cNvPr>
          <p:cNvPicPr>
            <a:picLocks noGrp="1" noRot="1" noMove="1" noResize="1" noEditPoints="1" noAdjustHandles="1" noChangeArrowheads="1" noChangeShapeType="1" noCrop="1"/>
          </p:cNvPicPr>
          <p:nvPr userDrawn="1"/>
        </p:nvPicPr>
        <p:blipFill>
          <a:blip r:embed="rId10">
            <a:extLst>
              <a:ext uri="{28A0092B-C50C-407E-A947-70E740481C1C}">
                <a14:useLocalDpi xmlns:a14="http://schemas.microsoft.com/office/drawing/2010/main" val="0"/>
              </a:ext>
            </a:extLst>
          </a:blip>
          <a:stretch>
            <a:fillRect/>
          </a:stretch>
        </p:blipFill>
        <p:spPr>
          <a:xfrm>
            <a:off x="8792" y="6267442"/>
            <a:ext cx="949570" cy="590558"/>
          </a:xfrm>
          <a:prstGeom prst="rect">
            <a:avLst/>
          </a:prstGeom>
        </p:spPr>
      </p:pic>
      <p:pic>
        <p:nvPicPr>
          <p:cNvPr id="2" name="Picture 1">
            <a:extLst>
              <a:ext uri="{FF2B5EF4-FFF2-40B4-BE49-F238E27FC236}">
                <a16:creationId xmlns:a16="http://schemas.microsoft.com/office/drawing/2014/main" id="{CB63DD59-AACB-DBB4-6563-C91E8FFA7711}"/>
              </a:ext>
            </a:extLst>
          </p:cNvPr>
          <p:cNvPicPr>
            <a:picLocks noChangeAspect="1"/>
          </p:cNvPicPr>
          <p:nvPr userDrawn="1"/>
        </p:nvPicPr>
        <p:blipFill rotWithShape="1">
          <a:blip r:embed="rId11"/>
          <a:srcRect t="23469" b="63622"/>
          <a:stretch/>
        </p:blipFill>
        <p:spPr>
          <a:xfrm>
            <a:off x="0" y="0"/>
            <a:ext cx="12192000" cy="207034"/>
          </a:xfrm>
          <a:prstGeom prst="rect">
            <a:avLst/>
          </a:prstGeom>
        </p:spPr>
      </p:pic>
      <p:grpSp>
        <p:nvGrpSpPr>
          <p:cNvPr id="7" name="Group 6">
            <a:extLst>
              <a:ext uri="{FF2B5EF4-FFF2-40B4-BE49-F238E27FC236}">
                <a16:creationId xmlns:a16="http://schemas.microsoft.com/office/drawing/2014/main" id="{E7C2F312-C87C-8E2E-9356-18C1CF159FE7}"/>
              </a:ext>
            </a:extLst>
          </p:cNvPr>
          <p:cNvGrpSpPr>
            <a:grpSpLocks noGrp="1" noUngrp="1" noRot="1" noMove="1" noResize="1"/>
          </p:cNvGrpSpPr>
          <p:nvPr userDrawn="1"/>
        </p:nvGrpSpPr>
        <p:grpSpPr>
          <a:xfrm>
            <a:off x="1002323" y="6596393"/>
            <a:ext cx="11189677" cy="261610"/>
            <a:chOff x="1169939" y="6655031"/>
            <a:chExt cx="11022060" cy="202972"/>
          </a:xfrm>
        </p:grpSpPr>
        <p:sp>
          <p:nvSpPr>
            <p:cNvPr id="8" name="Rectangle 7">
              <a:extLst>
                <a:ext uri="{FF2B5EF4-FFF2-40B4-BE49-F238E27FC236}">
                  <a16:creationId xmlns:a16="http://schemas.microsoft.com/office/drawing/2014/main" id="{9D940D70-490E-8C48-2A4B-C44FF2C6A9BD}"/>
                </a:ext>
              </a:extLst>
            </p:cNvPr>
            <p:cNvSpPr>
              <a:spLocks noGrp="1" noRot="1" noMove="1" noResize="1" noEditPoints="1" noAdjustHandles="1" noChangeArrowheads="1" noChangeShapeType="1"/>
            </p:cNvSpPr>
            <p:nvPr/>
          </p:nvSpPr>
          <p:spPr>
            <a:xfrm flipV="1">
              <a:off x="1169939" y="6655031"/>
              <a:ext cx="11022060" cy="142876"/>
            </a:xfrm>
            <a:prstGeom prst="rect">
              <a:avLst/>
            </a:prstGeom>
            <a:solidFill>
              <a:srgbClr val="FCCA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9" name="Rectangle 8">
              <a:extLst>
                <a:ext uri="{FF2B5EF4-FFF2-40B4-BE49-F238E27FC236}">
                  <a16:creationId xmlns:a16="http://schemas.microsoft.com/office/drawing/2014/main" id="{DCBF8008-B7A6-F388-E658-BA52F7AFC118}"/>
                </a:ext>
              </a:extLst>
            </p:cNvPr>
            <p:cNvSpPr>
              <a:spLocks noGrp="1" noRot="1" noMove="1" noResize="1" noEditPoints="1" noAdjustHandles="1" noChangeArrowheads="1" noChangeShapeType="1"/>
            </p:cNvSpPr>
            <p:nvPr/>
          </p:nvSpPr>
          <p:spPr>
            <a:xfrm flipV="1">
              <a:off x="1169939" y="6685124"/>
              <a:ext cx="11022060" cy="172879"/>
            </a:xfrm>
            <a:prstGeom prst="rect">
              <a:avLst/>
            </a:prstGeom>
            <a:solidFill>
              <a:srgbClr val="1B3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grpSp>
      <p:sp>
        <p:nvSpPr>
          <p:cNvPr id="10" name="Text Box 14">
            <a:extLst>
              <a:ext uri="{FF2B5EF4-FFF2-40B4-BE49-F238E27FC236}">
                <a16:creationId xmlns:a16="http://schemas.microsoft.com/office/drawing/2014/main" id="{AC4106DB-935B-30FD-E316-9180D088B78A}"/>
              </a:ext>
            </a:extLst>
          </p:cNvPr>
          <p:cNvSpPr txBox="1"/>
          <p:nvPr userDrawn="1"/>
        </p:nvSpPr>
        <p:spPr bwMode="auto">
          <a:xfrm>
            <a:off x="10413229" y="6614295"/>
            <a:ext cx="1803400" cy="261610"/>
          </a:xfrm>
          <a:prstGeom prst="rect">
            <a:avLst/>
          </a:prstGeom>
          <a:noFill/>
          <a:ln>
            <a:noFill/>
          </a:ln>
          <a:effectLst/>
          <a:extLst>
            <a:ext uri="{909E8E84-426E-40DD-AFC4-6F175D3DCCD1}">
              <a14:hiddenFill xmlns:a14="http://schemas.microsoft.com/office/drawing/2010/main">
                <a:solidFill>
                  <a:srgbClr val="1E2B6D"/>
                </a:solidFill>
              </a14:hiddenFill>
            </a:ext>
            <a:ext uri="{91240B29-F687-4F45-9708-019B960494DF}">
              <a14:hiddenLine xmlns:a14="http://schemas.microsoft.com/office/drawing/2010/main" w="635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68686"/>
                  </a:outerShdw>
                </a:effectLst>
              </a14:hiddenEffects>
            </a:ext>
          </a:extLst>
        </p:spPr>
        <p:txBody>
          <a:bodyPr anchor="ctr">
            <a:spAutoFit/>
          </a:bodyPr>
          <a:lstStyle>
            <a:lvl1pPr algn="l" defTabSz="820738">
              <a:defRPr sz="2400">
                <a:solidFill>
                  <a:schemeClr val="tx1"/>
                </a:solidFill>
                <a:latin typeface="Times New Roman" pitchFamily="18" charset="0"/>
              </a:defRPr>
            </a:lvl1pPr>
            <a:lvl2pPr algn="l" defTabSz="820738">
              <a:defRPr sz="2400">
                <a:solidFill>
                  <a:schemeClr val="tx1"/>
                </a:solidFill>
                <a:latin typeface="Times New Roman" pitchFamily="18" charset="0"/>
              </a:defRPr>
            </a:lvl2pPr>
            <a:lvl3pPr algn="l" defTabSz="820738">
              <a:defRPr sz="2400">
                <a:solidFill>
                  <a:schemeClr val="tx1"/>
                </a:solidFill>
                <a:latin typeface="Times New Roman" pitchFamily="18" charset="0"/>
              </a:defRPr>
            </a:lvl3pPr>
            <a:lvl4pPr algn="l" defTabSz="820738">
              <a:defRPr sz="2400">
                <a:solidFill>
                  <a:schemeClr val="tx1"/>
                </a:solidFill>
                <a:latin typeface="Times New Roman" pitchFamily="18" charset="0"/>
              </a:defRPr>
            </a:lvl4pPr>
            <a:lvl5pPr algn="l" defTabSz="820738">
              <a:defRPr sz="2400">
                <a:solidFill>
                  <a:schemeClr val="tx1"/>
                </a:solidFill>
                <a:latin typeface="Times New Roman" pitchFamily="18" charset="0"/>
              </a:defRPr>
            </a:lvl5pPr>
            <a:lvl6pPr defTabSz="820738" fontAlgn="base">
              <a:spcBef>
                <a:spcPct val="0"/>
              </a:spcBef>
              <a:spcAft>
                <a:spcPct val="0"/>
              </a:spcAft>
              <a:defRPr sz="2400">
                <a:solidFill>
                  <a:schemeClr val="tx1"/>
                </a:solidFill>
                <a:latin typeface="Times New Roman" pitchFamily="18" charset="0"/>
              </a:defRPr>
            </a:lvl6pPr>
            <a:lvl7pPr defTabSz="820738" fontAlgn="base">
              <a:spcBef>
                <a:spcPct val="0"/>
              </a:spcBef>
              <a:spcAft>
                <a:spcPct val="0"/>
              </a:spcAft>
              <a:defRPr sz="2400">
                <a:solidFill>
                  <a:schemeClr val="tx1"/>
                </a:solidFill>
                <a:latin typeface="Times New Roman" pitchFamily="18" charset="0"/>
              </a:defRPr>
            </a:lvl7pPr>
            <a:lvl8pPr defTabSz="820738" fontAlgn="base">
              <a:spcBef>
                <a:spcPct val="0"/>
              </a:spcBef>
              <a:spcAft>
                <a:spcPct val="0"/>
              </a:spcAft>
              <a:defRPr sz="2400">
                <a:solidFill>
                  <a:schemeClr val="tx1"/>
                </a:solidFill>
                <a:latin typeface="Times New Roman" pitchFamily="18" charset="0"/>
              </a:defRPr>
            </a:lvl8pPr>
            <a:lvl9pPr defTabSz="820738" fontAlgn="base">
              <a:spcBef>
                <a:spcPct val="0"/>
              </a:spcBef>
              <a:spcAft>
                <a:spcPct val="0"/>
              </a:spcAft>
              <a:defRPr sz="2400">
                <a:solidFill>
                  <a:schemeClr val="tx1"/>
                </a:solidFill>
                <a:latin typeface="Times New Roman" pitchFamily="18" charset="0"/>
              </a:defRPr>
            </a:lvl9pPr>
          </a:lstStyle>
          <a:p>
            <a:pPr algn="r">
              <a:spcBef>
                <a:spcPct val="50000"/>
              </a:spcBef>
              <a:defRPr/>
            </a:pPr>
            <a:fld id="{8F7DFF3F-7FFA-48C0-A368-6C9A302F2E91}" type="slidenum">
              <a:rPr lang="en-US" sz="1100" smtClean="0">
                <a:solidFill>
                  <a:schemeClr val="accent3"/>
                </a:solidFill>
                <a:latin typeface="+mn-lt"/>
              </a:rPr>
              <a:pPr algn="r">
                <a:spcBef>
                  <a:spcPct val="50000"/>
                </a:spcBef>
                <a:defRPr/>
              </a:pPr>
              <a:t>‹#›</a:t>
            </a:fld>
            <a:endParaRPr lang="en-US" sz="1100" dirty="0">
              <a:solidFill>
                <a:schemeClr val="accent3"/>
              </a:solidFill>
              <a:latin typeface="+mn-lt"/>
            </a:endParaRPr>
          </a:p>
        </p:txBody>
      </p:sp>
    </p:spTree>
    <p:extLst>
      <p:ext uri="{BB962C8B-B14F-4D97-AF65-F5344CB8AC3E}">
        <p14:creationId xmlns:p14="http://schemas.microsoft.com/office/powerpoint/2010/main" val="3165294198"/>
      </p:ext>
    </p:extLst>
  </p:cSld>
  <p:clrMap bg1="lt1" tx1="dk1" bg2="lt2" tx2="dk2" accent1="accent1" accent2="accent2" accent3="accent3" accent4="accent4" accent5="accent5" accent6="accent6" hlink="hlink" folHlink="folHlink"/>
  <p:sldLayoutIdLst>
    <p:sldLayoutId id="2147483675" r:id="rId1"/>
    <p:sldLayoutId id="2147483687" r:id="rId2"/>
    <p:sldLayoutId id="2147483685" r:id="rId3"/>
    <p:sldLayoutId id="2147483679" r:id="rId4"/>
    <p:sldLayoutId id="2147483680" r:id="rId5"/>
    <p:sldLayoutId id="2147483677" r:id="rId6"/>
    <p:sldLayoutId id="2147483683" r:id="rId7"/>
    <p:sldLayoutId id="2147483686" r:id="rId8"/>
  </p:sldLayoutIdLst>
  <p:txStyles>
    <p:titleStyle>
      <a:lvl1pPr algn="ctr" defTabSz="914400" rtl="0" eaLnBrk="1" latinLnBrk="0" hangingPunct="1">
        <a:lnSpc>
          <a:spcPct val="90000"/>
        </a:lnSpc>
        <a:spcBef>
          <a:spcPct val="0"/>
        </a:spcBef>
        <a:buNone/>
        <a:defRPr sz="32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5.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chart" Target="../charts/chart14.xml"/><Relationship Id="rId1" Type="http://schemas.openxmlformats.org/officeDocument/2006/relationships/slideLayout" Target="../slideLayouts/slideLayout4.xml"/><Relationship Id="rId4" Type="http://schemas.openxmlformats.org/officeDocument/2006/relationships/chart" Target="../charts/chart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36572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33E8D0-F8B5-9C54-D92B-3651C0B01FF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5B6DC4A-F716-00FD-3E02-FBF9DCB6BE8C}"/>
              </a:ext>
            </a:extLst>
          </p:cNvPr>
          <p:cNvSpPr>
            <a:spLocks noGrp="1"/>
          </p:cNvSpPr>
          <p:nvPr>
            <p:ph type="title"/>
          </p:nvPr>
        </p:nvSpPr>
        <p:spPr/>
        <p:txBody>
          <a:bodyPr/>
          <a:lstStyle/>
          <a:p>
            <a:r>
              <a:rPr lang="en-US" dirty="0"/>
              <a:t>Views of a Civic Bond Measure Addressing Community, Water &amp; Safety Needs</a:t>
            </a:r>
          </a:p>
        </p:txBody>
      </p:sp>
    </p:spTree>
    <p:extLst>
      <p:ext uri="{BB962C8B-B14F-4D97-AF65-F5344CB8AC3E}">
        <p14:creationId xmlns:p14="http://schemas.microsoft.com/office/powerpoint/2010/main" val="28111366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36A3D-A91B-4FD1-134A-F030B4794C3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D8CE0C8-0150-5743-9FC4-FC4C78DFD180}"/>
              </a:ext>
            </a:extLst>
          </p:cNvPr>
          <p:cNvSpPr>
            <a:spLocks noGrp="1"/>
          </p:cNvSpPr>
          <p:nvPr>
            <p:ph type="body" sz="quarter" idx="10"/>
          </p:nvPr>
        </p:nvSpPr>
        <p:spPr/>
        <p:txBody>
          <a:bodyPr/>
          <a:lstStyle/>
          <a:p>
            <a:r>
              <a:rPr lang="en-US" dirty="0"/>
              <a:t>(Total). Would you vote yes or no on this measure?</a:t>
            </a:r>
          </a:p>
        </p:txBody>
      </p:sp>
      <p:graphicFrame>
        <p:nvGraphicFramePr>
          <p:cNvPr id="4" name="Chart 3">
            <a:extLst>
              <a:ext uri="{FF2B5EF4-FFF2-40B4-BE49-F238E27FC236}">
                <a16:creationId xmlns:a16="http://schemas.microsoft.com/office/drawing/2014/main" id="{8FE42559-B37A-E996-1703-4FD12CAB73F0}"/>
              </a:ext>
            </a:extLst>
          </p:cNvPr>
          <p:cNvGraphicFramePr/>
          <p:nvPr>
            <p:extLst>
              <p:ext uri="{D42A27DB-BD31-4B8C-83A1-F6EECF244321}">
                <p14:modId xmlns:p14="http://schemas.microsoft.com/office/powerpoint/2010/main" val="1375091611"/>
              </p:ext>
            </p:extLst>
          </p:nvPr>
        </p:nvGraphicFramePr>
        <p:xfrm>
          <a:off x="964666" y="3087445"/>
          <a:ext cx="9773614" cy="3354432"/>
        </p:xfrm>
        <a:graphic>
          <a:graphicData uri="http://schemas.openxmlformats.org/drawingml/2006/chart">
            <c:chart xmlns:c="http://schemas.openxmlformats.org/drawingml/2006/chart" xmlns:r="http://schemas.openxmlformats.org/officeDocument/2006/relationships" r:id="rId2"/>
          </a:graphicData>
        </a:graphic>
      </p:graphicFrame>
      <p:grpSp>
        <p:nvGrpSpPr>
          <p:cNvPr id="6" name="Group 5">
            <a:extLst>
              <a:ext uri="{FF2B5EF4-FFF2-40B4-BE49-F238E27FC236}">
                <a16:creationId xmlns:a16="http://schemas.microsoft.com/office/drawing/2014/main" id="{C5CBA5F9-1EE3-FD26-67A6-2B9F6E4FFFEE}"/>
              </a:ext>
            </a:extLst>
          </p:cNvPr>
          <p:cNvGrpSpPr/>
          <p:nvPr/>
        </p:nvGrpSpPr>
        <p:grpSpPr>
          <a:xfrm>
            <a:off x="5844266" y="4535832"/>
            <a:ext cx="918396" cy="929807"/>
            <a:chOff x="7335727" y="3644993"/>
            <a:chExt cx="918396" cy="1161193"/>
          </a:xfrm>
        </p:grpSpPr>
        <p:sp>
          <p:nvSpPr>
            <p:cNvPr id="11" name="TextBox 10">
              <a:extLst>
                <a:ext uri="{FF2B5EF4-FFF2-40B4-BE49-F238E27FC236}">
                  <a16:creationId xmlns:a16="http://schemas.microsoft.com/office/drawing/2014/main" id="{04146304-5CE4-0370-2D36-5A7D2BBF5099}"/>
                </a:ext>
              </a:extLst>
            </p:cNvPr>
            <p:cNvSpPr txBox="1"/>
            <p:nvPr/>
          </p:nvSpPr>
          <p:spPr>
            <a:xfrm>
              <a:off x="7335727" y="3711497"/>
              <a:ext cx="918396" cy="1028184"/>
            </a:xfrm>
            <a:prstGeom prst="rect">
              <a:avLst/>
            </a:prstGeom>
            <a:noFill/>
          </p:spPr>
          <p:txBody>
            <a:bodyPr wrap="square" rtlCol="0" anchor="ctr">
              <a:spAutoFit/>
            </a:bodyPr>
            <a:lstStyle/>
            <a:p>
              <a:pPr algn="ctr">
                <a:lnSpc>
                  <a:spcPts val="1900"/>
                </a:lnSpc>
              </a:pPr>
              <a:r>
                <a:rPr lang="en-US" b="1" dirty="0">
                  <a:solidFill>
                    <a:schemeClr val="accent4"/>
                  </a:solidFill>
                </a:rPr>
                <a:t>Total No</a:t>
              </a:r>
              <a:br>
                <a:rPr lang="en-US" b="1" dirty="0">
                  <a:solidFill>
                    <a:schemeClr val="accent4"/>
                  </a:solidFill>
                </a:rPr>
              </a:br>
              <a:r>
                <a:rPr lang="en-US" b="1" dirty="0">
                  <a:solidFill>
                    <a:schemeClr val="accent4"/>
                  </a:solidFill>
                </a:rPr>
                <a:t>27%</a:t>
              </a:r>
            </a:p>
          </p:txBody>
        </p:sp>
        <p:cxnSp>
          <p:nvCxnSpPr>
            <p:cNvPr id="12" name="Straight Connector 11">
              <a:extLst>
                <a:ext uri="{FF2B5EF4-FFF2-40B4-BE49-F238E27FC236}">
                  <a16:creationId xmlns:a16="http://schemas.microsoft.com/office/drawing/2014/main" id="{890C8DBE-461E-E432-5E30-E05C64EEC781}"/>
                </a:ext>
              </a:extLst>
            </p:cNvPr>
            <p:cNvCxnSpPr>
              <a:cxnSpLocks/>
            </p:cNvCxnSpPr>
            <p:nvPr/>
          </p:nvCxnSpPr>
          <p:spPr>
            <a:xfrm>
              <a:off x="7481731" y="3644993"/>
              <a:ext cx="0" cy="1161193"/>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13" name="Group 12">
            <a:extLst>
              <a:ext uri="{FF2B5EF4-FFF2-40B4-BE49-F238E27FC236}">
                <a16:creationId xmlns:a16="http://schemas.microsoft.com/office/drawing/2014/main" id="{70556AAC-7D9D-4B2F-0590-7419172B8541}"/>
              </a:ext>
            </a:extLst>
          </p:cNvPr>
          <p:cNvGrpSpPr/>
          <p:nvPr/>
        </p:nvGrpSpPr>
        <p:grpSpPr>
          <a:xfrm>
            <a:off x="10221041" y="3231421"/>
            <a:ext cx="992631" cy="929807"/>
            <a:chOff x="7293980" y="2005379"/>
            <a:chExt cx="992631" cy="1161193"/>
          </a:xfrm>
        </p:grpSpPr>
        <p:sp>
          <p:nvSpPr>
            <p:cNvPr id="16" name="TextBox 15">
              <a:extLst>
                <a:ext uri="{FF2B5EF4-FFF2-40B4-BE49-F238E27FC236}">
                  <a16:creationId xmlns:a16="http://schemas.microsoft.com/office/drawing/2014/main" id="{86F52269-B6C4-990E-7913-1E04E81172D7}"/>
                </a:ext>
              </a:extLst>
            </p:cNvPr>
            <p:cNvSpPr txBox="1"/>
            <p:nvPr/>
          </p:nvSpPr>
          <p:spPr>
            <a:xfrm>
              <a:off x="7293980" y="2071884"/>
              <a:ext cx="992631" cy="1028184"/>
            </a:xfrm>
            <a:prstGeom prst="rect">
              <a:avLst/>
            </a:prstGeom>
            <a:noFill/>
          </p:spPr>
          <p:txBody>
            <a:bodyPr wrap="square" rtlCol="0" anchor="ctr">
              <a:spAutoFit/>
            </a:bodyPr>
            <a:lstStyle/>
            <a:p>
              <a:pPr algn="ctr">
                <a:lnSpc>
                  <a:spcPts val="1900"/>
                </a:lnSpc>
              </a:pPr>
              <a:r>
                <a:rPr lang="en-US" b="1" dirty="0">
                  <a:solidFill>
                    <a:schemeClr val="accent1"/>
                  </a:solidFill>
                </a:rPr>
                <a:t>Total Yes</a:t>
              </a:r>
              <a:br>
                <a:rPr lang="en-US" b="1" dirty="0">
                  <a:solidFill>
                    <a:schemeClr val="accent1"/>
                  </a:solidFill>
                </a:rPr>
              </a:br>
              <a:r>
                <a:rPr lang="en-US" b="1" dirty="0">
                  <a:solidFill>
                    <a:schemeClr val="accent1"/>
                  </a:solidFill>
                </a:rPr>
                <a:t>64%</a:t>
              </a:r>
            </a:p>
          </p:txBody>
        </p:sp>
        <p:cxnSp>
          <p:nvCxnSpPr>
            <p:cNvPr id="17" name="Straight Connector 16">
              <a:extLst>
                <a:ext uri="{FF2B5EF4-FFF2-40B4-BE49-F238E27FC236}">
                  <a16:creationId xmlns:a16="http://schemas.microsoft.com/office/drawing/2014/main" id="{0DD3CA10-F6DC-E8F5-32DF-5C0A644E013C}"/>
                </a:ext>
              </a:extLst>
            </p:cNvPr>
            <p:cNvCxnSpPr>
              <a:cxnSpLocks/>
            </p:cNvCxnSpPr>
            <p:nvPr/>
          </p:nvCxnSpPr>
          <p:spPr>
            <a:xfrm>
              <a:off x="7452631" y="2005379"/>
              <a:ext cx="0" cy="1161193"/>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8" name="Title 7">
            <a:extLst>
              <a:ext uri="{FF2B5EF4-FFF2-40B4-BE49-F238E27FC236}">
                <a16:creationId xmlns:a16="http://schemas.microsoft.com/office/drawing/2014/main" id="{3ACD4544-E837-DBAF-819B-9524EDD35D05}"/>
              </a:ext>
            </a:extLst>
          </p:cNvPr>
          <p:cNvSpPr>
            <a:spLocks noGrp="1"/>
          </p:cNvSpPr>
          <p:nvPr>
            <p:ph type="title"/>
          </p:nvPr>
        </p:nvSpPr>
        <p:spPr/>
        <p:txBody>
          <a:bodyPr/>
          <a:lstStyle/>
          <a:p>
            <a:r>
              <a:rPr lang="en-US" dirty="0"/>
              <a:t>Nearly two-thirds support the bond measure based </a:t>
            </a:r>
            <a:br>
              <a:rPr lang="en-US" dirty="0"/>
            </a:br>
            <a:r>
              <a:rPr lang="en-US" dirty="0"/>
              <a:t>on a conceptual 75-word ballot language alone.</a:t>
            </a:r>
          </a:p>
        </p:txBody>
      </p:sp>
      <p:sp>
        <p:nvSpPr>
          <p:cNvPr id="14" name="TextBox 13">
            <a:extLst>
              <a:ext uri="{FF2B5EF4-FFF2-40B4-BE49-F238E27FC236}">
                <a16:creationId xmlns:a16="http://schemas.microsoft.com/office/drawing/2014/main" id="{0338C6F6-DB27-B1B1-EDE8-E899BAB81756}"/>
              </a:ext>
            </a:extLst>
          </p:cNvPr>
          <p:cNvSpPr txBox="1"/>
          <p:nvPr/>
        </p:nvSpPr>
        <p:spPr>
          <a:xfrm>
            <a:off x="733671" y="1296340"/>
            <a:ext cx="10724657" cy="1480534"/>
          </a:xfrm>
          <a:prstGeom prst="rect">
            <a:avLst/>
          </a:prstGeom>
          <a:solidFill>
            <a:schemeClr val="bg2">
              <a:lumMod val="20000"/>
              <a:lumOff val="80000"/>
            </a:schemeClr>
          </a:solidFill>
          <a:ln w="19050">
            <a:solidFill>
              <a:schemeClr val="accent1"/>
            </a:solidFill>
          </a:ln>
        </p:spPr>
        <p:txBody>
          <a:bodyPr wrap="square">
            <a:spAutoFit/>
          </a:bodyPr>
          <a:lstStyle/>
          <a:p>
            <a:pPr algn="just">
              <a:lnSpc>
                <a:spcPts val="1800"/>
              </a:lnSpc>
            </a:pPr>
            <a:r>
              <a:rPr lang="en-US" b="1" dirty="0"/>
              <a:t>East Palo Alto Infrastructure Measure. </a:t>
            </a:r>
            <a:r>
              <a:rPr lang="en-US" dirty="0"/>
              <a:t>Shall the measure to construct a police station, emergency operations center, civic center, library, and park, construct/improve drinking water and stormwater facilities,</a:t>
            </a:r>
            <a:br>
              <a:rPr lang="en-US" dirty="0"/>
            </a:br>
            <a:r>
              <a:rPr lang="en-US" dirty="0"/>
              <a:t>access projected private matching funds/land donations of $40,000,000 for public uses, by authorizing</a:t>
            </a:r>
            <a:br>
              <a:rPr lang="en-US" dirty="0"/>
            </a:br>
            <a:r>
              <a:rPr lang="en-US" dirty="0"/>
              <a:t>East Palo Alto to issue $125,000,000 in general obligation bonds, with annual levies averaging $105.26 per $100,000 of assessed value (raising approximately $8,940,000 annually) while bonds are outstanding,</a:t>
            </a:r>
            <a:br>
              <a:rPr lang="en-US" dirty="0"/>
            </a:br>
            <a:r>
              <a:rPr lang="en-US" dirty="0"/>
              <a:t>with independent audits and public disclosure, be adopted?</a:t>
            </a:r>
          </a:p>
        </p:txBody>
      </p:sp>
      <p:sp>
        <p:nvSpPr>
          <p:cNvPr id="3" name="TextBox 2">
            <a:extLst>
              <a:ext uri="{FF2B5EF4-FFF2-40B4-BE49-F238E27FC236}">
                <a16:creationId xmlns:a16="http://schemas.microsoft.com/office/drawing/2014/main" id="{DF8A2240-9310-22D9-9895-9106CDFEEC81}"/>
              </a:ext>
            </a:extLst>
          </p:cNvPr>
          <p:cNvSpPr txBox="1"/>
          <p:nvPr/>
        </p:nvSpPr>
        <p:spPr>
          <a:xfrm>
            <a:off x="3128749" y="2830126"/>
            <a:ext cx="6107372" cy="369332"/>
          </a:xfrm>
          <a:prstGeom prst="rect">
            <a:avLst/>
          </a:prstGeom>
          <a:noFill/>
        </p:spPr>
        <p:txBody>
          <a:bodyPr wrap="square">
            <a:spAutoFit/>
          </a:bodyPr>
          <a:lstStyle/>
          <a:p>
            <a:pPr algn="ctr"/>
            <a:r>
              <a:rPr lang="en-US" sz="1800" b="0" i="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±6.1% Margin of Error </a:t>
            </a:r>
            <a:endParaRPr lang="en-US" i="1" dirty="0"/>
          </a:p>
        </p:txBody>
      </p:sp>
    </p:spTree>
    <p:extLst>
      <p:ext uri="{BB962C8B-B14F-4D97-AF65-F5344CB8AC3E}">
        <p14:creationId xmlns:p14="http://schemas.microsoft.com/office/powerpoint/2010/main" val="8264848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FC297-DB3B-CDEE-DA44-9B8259A5218B}"/>
              </a:ext>
            </a:extLst>
          </p:cNvPr>
          <p:cNvSpPr>
            <a:spLocks noGrp="1"/>
          </p:cNvSpPr>
          <p:nvPr>
            <p:ph type="title"/>
          </p:nvPr>
        </p:nvSpPr>
        <p:spPr/>
        <p:txBody>
          <a:bodyPr/>
          <a:lstStyle/>
          <a:p>
            <a:r>
              <a:rPr lang="en-US" dirty="0"/>
              <a:t>The 75-word ballot language was significantly refined compared with the baseline survey, as shown below.</a:t>
            </a:r>
          </a:p>
        </p:txBody>
      </p:sp>
      <p:sp>
        <p:nvSpPr>
          <p:cNvPr id="3" name="Text Placeholder 2">
            <a:extLst>
              <a:ext uri="{FF2B5EF4-FFF2-40B4-BE49-F238E27FC236}">
                <a16:creationId xmlns:a16="http://schemas.microsoft.com/office/drawing/2014/main" id="{D5AE0CBC-D43F-BCE6-27C1-BC93B940443A}"/>
              </a:ext>
            </a:extLst>
          </p:cNvPr>
          <p:cNvSpPr>
            <a:spLocks noGrp="1"/>
          </p:cNvSpPr>
          <p:nvPr>
            <p:ph type="body" sz="quarter" idx="10"/>
          </p:nvPr>
        </p:nvSpPr>
        <p:spPr/>
        <p:txBody>
          <a:bodyPr/>
          <a:lstStyle/>
          <a:p>
            <a:r>
              <a:rPr lang="en-US" dirty="0"/>
              <a:t>Would you vote yes or no on this measure?</a:t>
            </a:r>
          </a:p>
        </p:txBody>
      </p:sp>
      <p:sp>
        <p:nvSpPr>
          <p:cNvPr id="5" name="TextBox 4">
            <a:extLst>
              <a:ext uri="{FF2B5EF4-FFF2-40B4-BE49-F238E27FC236}">
                <a16:creationId xmlns:a16="http://schemas.microsoft.com/office/drawing/2014/main" id="{DA292733-38D9-C4AA-0546-1C3547827918}"/>
              </a:ext>
            </a:extLst>
          </p:cNvPr>
          <p:cNvSpPr txBox="1"/>
          <p:nvPr/>
        </p:nvSpPr>
        <p:spPr>
          <a:xfrm>
            <a:off x="6295039" y="2267355"/>
            <a:ext cx="5732516" cy="2634696"/>
          </a:xfrm>
          <a:prstGeom prst="rect">
            <a:avLst/>
          </a:prstGeom>
          <a:solidFill>
            <a:schemeClr val="bg2">
              <a:lumMod val="20000"/>
              <a:lumOff val="80000"/>
            </a:schemeClr>
          </a:solidFill>
          <a:ln w="19050">
            <a:solidFill>
              <a:schemeClr val="accent1"/>
            </a:solidFill>
          </a:ln>
        </p:spPr>
        <p:txBody>
          <a:bodyPr wrap="square">
            <a:spAutoFit/>
          </a:bodyPr>
          <a:lstStyle/>
          <a:p>
            <a:pPr algn="just">
              <a:lnSpc>
                <a:spcPts val="1800"/>
              </a:lnSpc>
            </a:pPr>
            <a:r>
              <a:rPr lang="en-US" b="1" dirty="0"/>
              <a:t>East Palo Alto Infrastructure Measure. </a:t>
            </a:r>
            <a:r>
              <a:rPr lang="en-US" dirty="0"/>
              <a:t>Shall the measure to construct a police station, emergency operations center, civic center, library, and park, construct/improve drinking water and stormwater facilities, access projected</a:t>
            </a:r>
            <a:br>
              <a:rPr lang="en-US" dirty="0"/>
            </a:br>
            <a:r>
              <a:rPr lang="en-US" dirty="0"/>
              <a:t>private matching funds/land donations of $40,000,000 for public uses, by authorizing East Palo Alto to issue $125,000,000 in general obligation bonds, with annual levies averaging $105.26 per $100,000 of assessed value (raising approximately $8,940,000 annually) while bonds are outstanding, with independent audits and public disclosure, be adopted?</a:t>
            </a:r>
          </a:p>
        </p:txBody>
      </p:sp>
      <p:sp>
        <p:nvSpPr>
          <p:cNvPr id="7" name="TextBox 6">
            <a:extLst>
              <a:ext uri="{FF2B5EF4-FFF2-40B4-BE49-F238E27FC236}">
                <a16:creationId xmlns:a16="http://schemas.microsoft.com/office/drawing/2014/main" id="{290098D3-03B3-0ECA-8774-61D991048BB4}"/>
              </a:ext>
            </a:extLst>
          </p:cNvPr>
          <p:cNvSpPr txBox="1"/>
          <p:nvPr/>
        </p:nvSpPr>
        <p:spPr>
          <a:xfrm>
            <a:off x="164445" y="2267355"/>
            <a:ext cx="6010577" cy="3747180"/>
          </a:xfrm>
          <a:prstGeom prst="rect">
            <a:avLst/>
          </a:prstGeom>
          <a:solidFill>
            <a:schemeClr val="tx2">
              <a:lumMod val="10000"/>
              <a:lumOff val="90000"/>
            </a:schemeClr>
          </a:solidFill>
          <a:ln w="19050">
            <a:solidFill>
              <a:schemeClr val="accent1"/>
            </a:solidFill>
          </a:ln>
        </p:spPr>
        <p:txBody>
          <a:bodyPr wrap="square">
            <a:spAutoFit/>
          </a:bodyPr>
          <a:lstStyle/>
          <a:p>
            <a:pPr marR="0" algn="just">
              <a:lnSpc>
                <a:spcPts val="1900"/>
              </a:lnSpc>
              <a:buNone/>
            </a:pPr>
            <a:r>
              <a:rPr lang="en-US" b="1" kern="100" dirty="0">
                <a:effectLst/>
                <a:ea typeface="Calibri" panose="020F0502020204030204" pitchFamily="34" charset="0"/>
                <a:cs typeface="Calibri" panose="020F0502020204030204" pitchFamily="34" charset="0"/>
              </a:rPr>
              <a:t>East Palo Alto Emergency Operations/Community Services Infrastructure Measure</a:t>
            </a:r>
            <a:r>
              <a:rPr lang="en-US" kern="100" dirty="0">
                <a:effectLst/>
                <a:ea typeface="Calibri" panose="020F0502020204030204" pitchFamily="34" charset="0"/>
                <a:cs typeface="Calibri" panose="020F0502020204030204" pitchFamily="34" charset="0"/>
              </a:rPr>
              <a:t>. Shall the measure enabling the</a:t>
            </a:r>
            <a:br>
              <a:rPr lang="en-US" kern="100" dirty="0">
                <a:effectLst/>
                <a:ea typeface="Calibri" panose="020F0502020204030204" pitchFamily="34" charset="0"/>
                <a:cs typeface="Calibri" panose="020F0502020204030204" pitchFamily="34" charset="0"/>
              </a:rPr>
            </a:br>
            <a:r>
              <a:rPr lang="en-US" kern="100" dirty="0">
                <a:effectLst/>
                <a:ea typeface="Calibri" panose="020F0502020204030204" pitchFamily="34" charset="0"/>
                <a:cs typeface="Calibri" panose="020F0502020204030204" pitchFamily="34" charset="0"/>
              </a:rPr>
              <a:t>City of East Palo Alto to accept donation of land/</a:t>
            </a:r>
            <a:br>
              <a:rPr lang="en-US" kern="100" dirty="0">
                <a:effectLst/>
                <a:ea typeface="Calibri" panose="020F0502020204030204" pitchFamily="34" charset="0"/>
                <a:cs typeface="Calibri" panose="020F0502020204030204" pitchFamily="34" charset="0"/>
              </a:rPr>
            </a:br>
            <a:r>
              <a:rPr lang="en-US" kern="100" dirty="0">
                <a:effectLst/>
                <a:ea typeface="Calibri" panose="020F0502020204030204" pitchFamily="34" charset="0"/>
                <a:cs typeface="Calibri" panose="020F0502020204030204" pitchFamily="34" charset="0"/>
              </a:rPr>
              <a:t>park improvements (estimated value $41,000,000) to provide:</a:t>
            </a:r>
            <a:endParaRPr lang="en-US" kern="100" dirty="0">
              <a:effectLst/>
              <a:ea typeface="Calibri" panose="020F0502020204030204" pitchFamily="34" charset="0"/>
              <a:cs typeface="Times New Roman" panose="02020603050405020304" pitchFamily="18" charset="0"/>
            </a:endParaRPr>
          </a:p>
          <a:p>
            <a:pPr marR="0" algn="just">
              <a:lnSpc>
                <a:spcPts val="1900"/>
              </a:lnSpc>
              <a:buNone/>
            </a:pPr>
            <a:r>
              <a:rPr lang="en-US" kern="100" dirty="0">
                <a:effectLst/>
                <a:ea typeface="Calibri" panose="020F0502020204030204" pitchFamily="34" charset="0"/>
                <a:cs typeface="Calibri" panose="020F0502020204030204" pitchFamily="34" charset="0"/>
              </a:rPr>
              <a:t> </a:t>
            </a:r>
            <a:endParaRPr lang="en-US" kern="100" dirty="0">
              <a:effectLst/>
              <a:ea typeface="Calibri" panose="020F0502020204030204" pitchFamily="34" charset="0"/>
              <a:cs typeface="Times New Roman" panose="02020603050405020304" pitchFamily="18" charset="0"/>
            </a:endParaRPr>
          </a:p>
          <a:p>
            <a:pPr marL="290513" marR="0" lvl="0" indent="-171450" algn="just">
              <a:lnSpc>
                <a:spcPts val="1900"/>
              </a:lnSpc>
              <a:buFont typeface="Arial" panose="020B0604020202020204" pitchFamily="34" charset="0"/>
              <a:buChar char="•"/>
            </a:pPr>
            <a:r>
              <a:rPr lang="en-US" kern="100" dirty="0">
                <a:effectLst/>
                <a:ea typeface="Calibri" panose="020F0502020204030204" pitchFamily="34" charset="0"/>
                <a:cs typeface="Calibri" panose="020F0502020204030204" pitchFamily="34" charset="0"/>
              </a:rPr>
              <a:t>seismically safe, publicly owned infrastructure</a:t>
            </a:r>
            <a:endParaRPr lang="en-US" kern="100" dirty="0">
              <a:effectLst/>
              <a:ea typeface="Calibri" panose="020F0502020204030204" pitchFamily="34" charset="0"/>
              <a:cs typeface="Times New Roman" panose="02020603050405020304" pitchFamily="18" charset="0"/>
            </a:endParaRPr>
          </a:p>
          <a:p>
            <a:pPr marL="290513" marR="0" lvl="0" indent="-171450" algn="just">
              <a:lnSpc>
                <a:spcPts val="1900"/>
              </a:lnSpc>
              <a:buFont typeface="Arial" panose="020B0604020202020204" pitchFamily="34" charset="0"/>
              <a:buChar char="•"/>
            </a:pPr>
            <a:r>
              <a:rPr lang="en-US" kern="100" dirty="0">
                <a:effectLst/>
                <a:ea typeface="Calibri" panose="020F0502020204030204" pitchFamily="34" charset="0"/>
                <a:cs typeface="Calibri" panose="020F0502020204030204" pitchFamily="34" charset="0"/>
              </a:rPr>
              <a:t>library internet access/safe study/literacy education spaces</a:t>
            </a:r>
            <a:endParaRPr lang="en-US" kern="100" dirty="0">
              <a:effectLst/>
              <a:ea typeface="Calibri" panose="020F0502020204030204" pitchFamily="34" charset="0"/>
              <a:cs typeface="Times New Roman" panose="02020603050405020304" pitchFamily="18" charset="0"/>
            </a:endParaRPr>
          </a:p>
          <a:p>
            <a:pPr marL="290513" marR="0" lvl="0" indent="-171450" algn="just">
              <a:lnSpc>
                <a:spcPts val="1900"/>
              </a:lnSpc>
              <a:buFont typeface="Arial" panose="020B0604020202020204" pitchFamily="34" charset="0"/>
              <a:buChar char="•"/>
            </a:pPr>
            <a:r>
              <a:rPr lang="en-US" kern="100" dirty="0">
                <a:effectLst/>
                <a:ea typeface="Calibri" panose="020F0502020204030204" pitchFamily="34" charset="0"/>
                <a:cs typeface="Calibri" panose="020F0502020204030204" pitchFamily="34" charset="0"/>
              </a:rPr>
              <a:t>Emergency Operations/Crime Investigation Center</a:t>
            </a:r>
            <a:endParaRPr lang="en-US" kern="100" dirty="0">
              <a:effectLst/>
              <a:ea typeface="Calibri" panose="020F0502020204030204" pitchFamily="34" charset="0"/>
              <a:cs typeface="Times New Roman" panose="02020603050405020304" pitchFamily="18" charset="0"/>
            </a:endParaRPr>
          </a:p>
          <a:p>
            <a:pPr marL="290513" marR="0" lvl="0" indent="-171450" algn="just">
              <a:lnSpc>
                <a:spcPts val="1900"/>
              </a:lnSpc>
              <a:buFont typeface="Arial" panose="020B0604020202020204" pitchFamily="34" charset="0"/>
              <a:buChar char="•"/>
            </a:pPr>
            <a:r>
              <a:rPr lang="en-US" kern="100" dirty="0">
                <a:effectLst/>
                <a:ea typeface="Calibri" panose="020F0502020204030204" pitchFamily="34" charset="0"/>
                <a:cs typeface="Calibri" panose="020F0502020204030204" pitchFamily="34" charset="0"/>
              </a:rPr>
              <a:t>expanded recreational programs;</a:t>
            </a:r>
            <a:endParaRPr lang="en-US" kern="100" dirty="0">
              <a:effectLst/>
              <a:ea typeface="Calibri" panose="020F0502020204030204" pitchFamily="34" charset="0"/>
              <a:cs typeface="Times New Roman" panose="02020603050405020304" pitchFamily="18" charset="0"/>
            </a:endParaRPr>
          </a:p>
          <a:p>
            <a:pPr marR="0" algn="just">
              <a:lnSpc>
                <a:spcPts val="1900"/>
              </a:lnSpc>
              <a:buNone/>
            </a:pPr>
            <a:r>
              <a:rPr lang="en-US" kern="100" dirty="0">
                <a:effectLst/>
                <a:ea typeface="Calibri" panose="020F0502020204030204" pitchFamily="34" charset="0"/>
                <a:cs typeface="Calibri" panose="020F0502020204030204" pitchFamily="34" charset="0"/>
              </a:rPr>
              <a:t> </a:t>
            </a:r>
            <a:endParaRPr lang="en-US" kern="100" dirty="0">
              <a:effectLst/>
              <a:ea typeface="Calibri" panose="020F0502020204030204" pitchFamily="34" charset="0"/>
              <a:cs typeface="Times New Roman" panose="02020603050405020304" pitchFamily="18" charset="0"/>
            </a:endParaRPr>
          </a:p>
          <a:p>
            <a:pPr marR="0" algn="just">
              <a:lnSpc>
                <a:spcPts val="1900"/>
              </a:lnSpc>
              <a:buNone/>
            </a:pPr>
            <a:r>
              <a:rPr lang="en-US" kern="100" dirty="0">
                <a:effectLst/>
                <a:ea typeface="Calibri" panose="020F0502020204030204" pitchFamily="34" charset="0"/>
                <a:cs typeface="Calibri" panose="020F0502020204030204" pitchFamily="34" charset="0"/>
              </a:rPr>
              <a:t>by authorizing matching funds of up to $90,000,000 in bonds at legal rates, levying </a:t>
            </a:r>
            <a:r>
              <a:rPr lang="en-US" b="1" kern="100" dirty="0">
                <a:effectLst/>
                <a:ea typeface="Calibri" panose="020F0502020204030204" pitchFamily="34" charset="0"/>
                <a:cs typeface="Calibri" panose="020F0502020204030204" pitchFamily="34" charset="0"/>
              </a:rPr>
              <a:t>(HALF SAMPLE: </a:t>
            </a:r>
            <a:r>
              <a:rPr lang="en-US" kern="100" dirty="0">
                <a:effectLst/>
                <a:ea typeface="Calibri" panose="020F0502020204030204" pitchFamily="34" charset="0"/>
                <a:cs typeface="Calibri" panose="020F0502020204030204" pitchFamily="34" charset="0"/>
              </a:rPr>
              <a:t>$78 per $100,000</a:t>
            </a:r>
            <a:r>
              <a:rPr lang="en-US" b="1" kern="100" dirty="0">
                <a:effectLst/>
                <a:ea typeface="Calibri" panose="020F0502020204030204" pitchFamily="34" charset="0"/>
                <a:cs typeface="Calibri" panose="020F0502020204030204" pitchFamily="34" charset="0"/>
              </a:rPr>
              <a:t>)</a:t>
            </a:r>
            <a:br>
              <a:rPr lang="en-US" b="1" kern="100" dirty="0">
                <a:effectLst/>
                <a:ea typeface="Calibri" panose="020F0502020204030204" pitchFamily="34" charset="0"/>
                <a:cs typeface="Calibri" panose="020F0502020204030204" pitchFamily="34" charset="0"/>
              </a:rPr>
            </a:br>
            <a:r>
              <a:rPr lang="en-US" b="1" kern="100" dirty="0">
                <a:effectLst/>
                <a:ea typeface="Calibri" panose="020F0502020204030204" pitchFamily="34" charset="0"/>
                <a:cs typeface="Calibri" panose="020F0502020204030204" pitchFamily="34" charset="0"/>
              </a:rPr>
              <a:t>(HALF SAMPLE: </a:t>
            </a:r>
            <a:r>
              <a:rPr lang="en-US" kern="100" dirty="0">
                <a:effectLst/>
                <a:ea typeface="Calibri" panose="020F0502020204030204" pitchFamily="34" charset="0"/>
                <a:cs typeface="Calibri" panose="020F0502020204030204" pitchFamily="34" charset="0"/>
              </a:rPr>
              <a:t>78 cents per $1,000</a:t>
            </a:r>
            <a:r>
              <a:rPr lang="en-US" b="1" kern="100" dirty="0">
                <a:effectLst/>
                <a:ea typeface="Calibri" panose="020F0502020204030204" pitchFamily="34" charset="0"/>
                <a:cs typeface="Calibri" panose="020F0502020204030204" pitchFamily="34" charset="0"/>
              </a:rPr>
              <a:t>) </a:t>
            </a:r>
            <a:r>
              <a:rPr lang="en-US" kern="100" dirty="0">
                <a:effectLst/>
                <a:ea typeface="Calibri" panose="020F0502020204030204" pitchFamily="34" charset="0"/>
                <a:cs typeface="Calibri" panose="020F0502020204030204" pitchFamily="34" charset="0"/>
              </a:rPr>
              <a:t>of assessed valuation ($6.7 million annually) while bonds are outstanding,</a:t>
            </a:r>
            <a:br>
              <a:rPr lang="en-US" kern="100" dirty="0">
                <a:effectLst/>
                <a:ea typeface="Calibri" panose="020F0502020204030204" pitchFamily="34" charset="0"/>
                <a:cs typeface="Calibri" panose="020F0502020204030204" pitchFamily="34" charset="0"/>
              </a:rPr>
            </a:br>
            <a:r>
              <a:rPr lang="en-US" kern="100" dirty="0">
                <a:effectLst/>
                <a:ea typeface="Calibri" panose="020F0502020204030204" pitchFamily="34" charset="0"/>
                <a:cs typeface="Calibri" panose="020F0502020204030204" pitchFamily="34" charset="0"/>
              </a:rPr>
              <a:t>requiring public disclosure, audits, be adopted? </a:t>
            </a:r>
            <a:endParaRPr lang="en-US" kern="100" dirty="0">
              <a:effectLst/>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0A152826-5F6E-83C3-DA52-E3920424FC6A}"/>
              </a:ext>
            </a:extLst>
          </p:cNvPr>
          <p:cNvSpPr txBox="1"/>
          <p:nvPr/>
        </p:nvSpPr>
        <p:spPr>
          <a:xfrm>
            <a:off x="1632421" y="1591935"/>
            <a:ext cx="3081753" cy="369332"/>
          </a:xfrm>
          <a:prstGeom prst="rect">
            <a:avLst/>
          </a:prstGeom>
          <a:solidFill>
            <a:schemeClr val="accent6">
              <a:lumMod val="40000"/>
              <a:lumOff val="60000"/>
            </a:schemeClr>
          </a:solidFill>
          <a:ln>
            <a:solidFill>
              <a:schemeClr val="accent1"/>
            </a:solidFill>
          </a:ln>
        </p:spPr>
        <p:txBody>
          <a:bodyPr wrap="square" tIns="45720" rtlCol="0">
            <a:spAutoFit/>
          </a:bodyPr>
          <a:lstStyle>
            <a:defPPr>
              <a:defRPr lang="en-US"/>
            </a:defPPr>
            <a:lvl1pPr algn="ctr">
              <a:defRPr b="1"/>
            </a:lvl1pPr>
          </a:lstStyle>
          <a:p>
            <a:r>
              <a:rPr lang="en-US" dirty="0"/>
              <a:t>December 2025/January 2026</a:t>
            </a:r>
          </a:p>
        </p:txBody>
      </p:sp>
      <p:sp>
        <p:nvSpPr>
          <p:cNvPr id="11" name="TextBox 10">
            <a:extLst>
              <a:ext uri="{FF2B5EF4-FFF2-40B4-BE49-F238E27FC236}">
                <a16:creationId xmlns:a16="http://schemas.microsoft.com/office/drawing/2014/main" id="{7F7C4923-E2B8-1A37-8DE2-F86FFF61D28A}"/>
              </a:ext>
            </a:extLst>
          </p:cNvPr>
          <p:cNvSpPr txBox="1"/>
          <p:nvPr/>
        </p:nvSpPr>
        <p:spPr>
          <a:xfrm>
            <a:off x="8283473" y="1591935"/>
            <a:ext cx="1755648" cy="369332"/>
          </a:xfrm>
          <a:prstGeom prst="rect">
            <a:avLst/>
          </a:prstGeom>
          <a:solidFill>
            <a:schemeClr val="accent6">
              <a:lumMod val="40000"/>
              <a:lumOff val="60000"/>
            </a:schemeClr>
          </a:solidFill>
          <a:ln>
            <a:solidFill>
              <a:schemeClr val="accent1"/>
            </a:solidFill>
          </a:ln>
        </p:spPr>
        <p:txBody>
          <a:bodyPr wrap="square" rtlCol="0">
            <a:spAutoFit/>
          </a:bodyPr>
          <a:lstStyle>
            <a:defPPr>
              <a:defRPr lang="en-US"/>
            </a:defPPr>
            <a:lvl1pPr algn="ctr">
              <a:defRPr b="1"/>
            </a:lvl1pPr>
          </a:lstStyle>
          <a:p>
            <a:r>
              <a:rPr lang="en-US" dirty="0"/>
              <a:t>July 2026</a:t>
            </a:r>
          </a:p>
        </p:txBody>
      </p:sp>
    </p:spTree>
    <p:extLst>
      <p:ext uri="{BB962C8B-B14F-4D97-AF65-F5344CB8AC3E}">
        <p14:creationId xmlns:p14="http://schemas.microsoft.com/office/powerpoint/2010/main" val="34578227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Chart 17">
            <a:extLst>
              <a:ext uri="{FF2B5EF4-FFF2-40B4-BE49-F238E27FC236}">
                <a16:creationId xmlns:a16="http://schemas.microsoft.com/office/drawing/2014/main" id="{3764A974-B1D6-ACEF-3580-F8FD1AA80A9F}"/>
              </a:ext>
            </a:extLst>
          </p:cNvPr>
          <p:cNvGraphicFramePr/>
          <p:nvPr>
            <p:extLst>
              <p:ext uri="{D42A27DB-BD31-4B8C-83A1-F6EECF244321}">
                <p14:modId xmlns:p14="http://schemas.microsoft.com/office/powerpoint/2010/main" val="2174054570"/>
              </p:ext>
            </p:extLst>
          </p:nvPr>
        </p:nvGraphicFramePr>
        <p:xfrm>
          <a:off x="7199189" y="2466110"/>
          <a:ext cx="3654245" cy="3690922"/>
        </p:xfrm>
        <a:graphic>
          <a:graphicData uri="http://schemas.openxmlformats.org/drawingml/2006/chart">
            <c:chart xmlns:c="http://schemas.openxmlformats.org/drawingml/2006/chart" xmlns:r="http://schemas.openxmlformats.org/officeDocument/2006/relationships" r:id="rId2"/>
          </a:graphicData>
        </a:graphic>
      </p:graphicFrame>
      <p:sp>
        <p:nvSpPr>
          <p:cNvPr id="13" name="TextBox 12">
            <a:extLst>
              <a:ext uri="{FF2B5EF4-FFF2-40B4-BE49-F238E27FC236}">
                <a16:creationId xmlns:a16="http://schemas.microsoft.com/office/drawing/2014/main" id="{F5899F5E-9BDC-F5A6-5ADD-3EE30CBEC4EF}"/>
              </a:ext>
            </a:extLst>
          </p:cNvPr>
          <p:cNvSpPr txBox="1"/>
          <p:nvPr/>
        </p:nvSpPr>
        <p:spPr>
          <a:xfrm>
            <a:off x="3325825" y="1791777"/>
            <a:ext cx="3081753" cy="369332"/>
          </a:xfrm>
          <a:prstGeom prst="rect">
            <a:avLst/>
          </a:prstGeom>
          <a:solidFill>
            <a:schemeClr val="accent6">
              <a:lumMod val="40000"/>
              <a:lumOff val="60000"/>
            </a:schemeClr>
          </a:solidFill>
          <a:ln>
            <a:solidFill>
              <a:schemeClr val="accent1"/>
            </a:solidFill>
          </a:ln>
        </p:spPr>
        <p:txBody>
          <a:bodyPr wrap="square" tIns="45720" rtlCol="0">
            <a:spAutoFit/>
          </a:bodyPr>
          <a:lstStyle>
            <a:defPPr>
              <a:defRPr lang="en-US"/>
            </a:defPPr>
            <a:lvl1pPr algn="ctr">
              <a:defRPr b="1"/>
            </a:lvl1pPr>
          </a:lstStyle>
          <a:p>
            <a:r>
              <a:rPr lang="en-US" dirty="0"/>
              <a:t>December 2025/January 2026</a:t>
            </a:r>
          </a:p>
        </p:txBody>
      </p:sp>
      <p:sp>
        <p:nvSpPr>
          <p:cNvPr id="3" name="Text Placeholder 2">
            <a:extLst>
              <a:ext uri="{FF2B5EF4-FFF2-40B4-BE49-F238E27FC236}">
                <a16:creationId xmlns:a16="http://schemas.microsoft.com/office/drawing/2014/main" id="{88AEEAF4-A93C-E5FD-5140-B4DF60073EDF}"/>
              </a:ext>
            </a:extLst>
          </p:cNvPr>
          <p:cNvSpPr>
            <a:spLocks noGrp="1"/>
          </p:cNvSpPr>
          <p:nvPr>
            <p:ph type="body" sz="quarter" idx="10"/>
          </p:nvPr>
        </p:nvSpPr>
        <p:spPr/>
        <p:txBody>
          <a:bodyPr/>
          <a:lstStyle/>
          <a:p>
            <a:r>
              <a:rPr lang="en-US" dirty="0"/>
              <a:t>(Total). Would you vote yes or no on this measure?</a:t>
            </a:r>
          </a:p>
        </p:txBody>
      </p:sp>
      <p:graphicFrame>
        <p:nvGraphicFramePr>
          <p:cNvPr id="7" name="Chart 6">
            <a:extLst>
              <a:ext uri="{FF2B5EF4-FFF2-40B4-BE49-F238E27FC236}">
                <a16:creationId xmlns:a16="http://schemas.microsoft.com/office/drawing/2014/main" id="{F7E2424D-8AF7-6AA4-BDB8-808121BB6DB0}"/>
              </a:ext>
            </a:extLst>
          </p:cNvPr>
          <p:cNvGraphicFramePr/>
          <p:nvPr>
            <p:extLst>
              <p:ext uri="{D42A27DB-BD31-4B8C-83A1-F6EECF244321}">
                <p14:modId xmlns:p14="http://schemas.microsoft.com/office/powerpoint/2010/main" val="3588642144"/>
              </p:ext>
            </p:extLst>
          </p:nvPr>
        </p:nvGraphicFramePr>
        <p:xfrm>
          <a:off x="3081496" y="2466110"/>
          <a:ext cx="3654245" cy="3690922"/>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a:extLst>
              <a:ext uri="{FF2B5EF4-FFF2-40B4-BE49-F238E27FC236}">
                <a16:creationId xmlns:a16="http://schemas.microsoft.com/office/drawing/2014/main" id="{18B484CA-179B-9E9E-3F35-E651D541DA24}"/>
              </a:ext>
            </a:extLst>
          </p:cNvPr>
          <p:cNvSpPr txBox="1"/>
          <p:nvPr/>
        </p:nvSpPr>
        <p:spPr>
          <a:xfrm>
            <a:off x="8079030" y="1791777"/>
            <a:ext cx="1755648" cy="369332"/>
          </a:xfrm>
          <a:prstGeom prst="rect">
            <a:avLst/>
          </a:prstGeom>
          <a:solidFill>
            <a:schemeClr val="accent6">
              <a:lumMod val="40000"/>
              <a:lumOff val="60000"/>
            </a:schemeClr>
          </a:solidFill>
          <a:ln>
            <a:solidFill>
              <a:schemeClr val="accent1"/>
            </a:solidFill>
          </a:ln>
        </p:spPr>
        <p:txBody>
          <a:bodyPr wrap="square" rtlCol="0">
            <a:spAutoFit/>
          </a:bodyPr>
          <a:lstStyle>
            <a:defPPr>
              <a:defRPr lang="en-US"/>
            </a:defPPr>
            <a:lvl1pPr algn="ctr">
              <a:defRPr b="1"/>
            </a:lvl1pPr>
          </a:lstStyle>
          <a:p>
            <a:r>
              <a:rPr lang="en-US" dirty="0"/>
              <a:t>July 2026</a:t>
            </a:r>
          </a:p>
        </p:txBody>
      </p:sp>
      <p:graphicFrame>
        <p:nvGraphicFramePr>
          <p:cNvPr id="14" name="Table 13">
            <a:extLst>
              <a:ext uri="{FF2B5EF4-FFF2-40B4-BE49-F238E27FC236}">
                <a16:creationId xmlns:a16="http://schemas.microsoft.com/office/drawing/2014/main" id="{65B7A745-C197-5D09-C867-DE69AD78A884}"/>
              </a:ext>
            </a:extLst>
          </p:cNvPr>
          <p:cNvGraphicFramePr>
            <a:graphicFrameLocks noGrp="1"/>
          </p:cNvGraphicFramePr>
          <p:nvPr>
            <p:extLst>
              <p:ext uri="{D42A27DB-BD31-4B8C-83A1-F6EECF244321}">
                <p14:modId xmlns:p14="http://schemas.microsoft.com/office/powerpoint/2010/main" val="2442582308"/>
              </p:ext>
            </p:extLst>
          </p:nvPr>
        </p:nvGraphicFramePr>
        <p:xfrm>
          <a:off x="1005862" y="2650618"/>
          <a:ext cx="2222357" cy="3172542"/>
        </p:xfrm>
        <a:graphic>
          <a:graphicData uri="http://schemas.openxmlformats.org/drawingml/2006/table">
            <a:tbl>
              <a:tblPr>
                <a:tableStyleId>{5C22544A-7EE6-4342-B048-85BDC9FD1C3A}</a:tableStyleId>
              </a:tblPr>
              <a:tblGrid>
                <a:gridCol w="2222357">
                  <a:extLst>
                    <a:ext uri="{9D8B030D-6E8A-4147-A177-3AD203B41FA5}">
                      <a16:colId xmlns:a16="http://schemas.microsoft.com/office/drawing/2014/main" val="20000"/>
                    </a:ext>
                  </a:extLst>
                </a:gridCol>
              </a:tblGrid>
              <a:tr h="268770">
                <a:tc>
                  <a:txBody>
                    <a:bodyPr/>
                    <a:lstStyle/>
                    <a:p>
                      <a:pPr algn="r" fontAlgn="ctr"/>
                      <a:r>
                        <a:rPr lang="en-US" sz="1800" u="none" strike="noStrike" dirty="0">
                          <a:effectLst/>
                          <a:latin typeface="+mn-lt"/>
                        </a:rPr>
                        <a:t>Definitely yes</a:t>
                      </a:r>
                      <a:endParaRPr lang="en-US" sz="1800" b="0" i="0" u="none" strike="noStrike" dirty="0">
                        <a:solidFill>
                          <a:srgbClr val="000000"/>
                        </a:solidFill>
                        <a:effectLst/>
                        <a:latin typeface="+mn-lt"/>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46750">
                <a:tc>
                  <a:txBody>
                    <a:bodyPr/>
                    <a:lstStyle/>
                    <a:p>
                      <a:pPr algn="r" fontAlgn="ctr"/>
                      <a:r>
                        <a:rPr lang="en-US" sz="1800" u="none" strike="noStrike" dirty="0">
                          <a:effectLst/>
                          <a:latin typeface="+mn-lt"/>
                        </a:rPr>
                        <a:t>Probably yes</a:t>
                      </a:r>
                      <a:endParaRPr lang="en-US" sz="1800" b="0" i="0" u="none" strike="noStrike" dirty="0">
                        <a:solidFill>
                          <a:srgbClr val="000000"/>
                        </a:solidFill>
                        <a:effectLst/>
                        <a:latin typeface="+mn-lt"/>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77028">
                <a:tc>
                  <a:txBody>
                    <a:bodyPr/>
                    <a:lstStyle/>
                    <a:p>
                      <a:pPr algn="r" fontAlgn="b"/>
                      <a:r>
                        <a:rPr lang="en-US" sz="1800" u="none" strike="noStrike" dirty="0">
                          <a:effectLst/>
                          <a:latin typeface="+mn-lt"/>
                        </a:rPr>
                        <a:t>Undecided, lean yes</a:t>
                      </a:r>
                      <a:endParaRPr lang="en-US" sz="1800" b="0" i="0" u="none" strike="noStrike" dirty="0">
                        <a:solidFill>
                          <a:srgbClr val="000000"/>
                        </a:solidFill>
                        <a:effectLst/>
                        <a:latin typeface="+mn-lt"/>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68770">
                <a:tc>
                  <a:txBody>
                    <a:bodyPr/>
                    <a:lstStyle/>
                    <a:p>
                      <a:pPr algn="r" fontAlgn="b"/>
                      <a:endParaRPr lang="en-US" sz="1800" b="0" i="0" u="none" strike="noStrike" dirty="0">
                        <a:solidFill>
                          <a:srgbClr val="000000"/>
                        </a:solidFill>
                        <a:effectLst/>
                        <a:latin typeface="+mn-lt"/>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41779">
                <a:tc>
                  <a:txBody>
                    <a:bodyPr/>
                    <a:lstStyle/>
                    <a:p>
                      <a:pPr algn="r" fontAlgn="ctr"/>
                      <a:r>
                        <a:rPr lang="en-US" sz="1800" u="none" strike="noStrike" dirty="0">
                          <a:effectLst/>
                          <a:latin typeface="+mn-lt"/>
                        </a:rPr>
                        <a:t>Undecided, lean no</a:t>
                      </a:r>
                      <a:endParaRPr lang="en-US" sz="1800" b="0" i="0" u="none" strike="noStrike" dirty="0">
                        <a:solidFill>
                          <a:srgbClr val="000000"/>
                        </a:solidFill>
                        <a:effectLst/>
                        <a:latin typeface="+mn-lt"/>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51026">
                <a:tc>
                  <a:txBody>
                    <a:bodyPr/>
                    <a:lstStyle/>
                    <a:p>
                      <a:pPr algn="r" fontAlgn="ctr"/>
                      <a:r>
                        <a:rPr lang="en-US" sz="1800" u="none" strike="noStrike" dirty="0">
                          <a:effectLst/>
                          <a:latin typeface="+mn-lt"/>
                        </a:rPr>
                        <a:t>Probably no</a:t>
                      </a:r>
                      <a:endParaRPr lang="en-US" sz="1800" b="0" i="0" u="none" strike="noStrike" dirty="0">
                        <a:solidFill>
                          <a:srgbClr val="000000"/>
                        </a:solidFill>
                        <a:effectLst/>
                        <a:latin typeface="+mn-lt"/>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372694">
                <a:tc>
                  <a:txBody>
                    <a:bodyPr/>
                    <a:lstStyle/>
                    <a:p>
                      <a:pPr algn="r" fontAlgn="b"/>
                      <a:r>
                        <a:rPr lang="en-US" sz="1800" u="none" strike="noStrike" dirty="0">
                          <a:effectLst/>
                          <a:latin typeface="+mn-lt"/>
                        </a:rPr>
                        <a:t>Definitely no</a:t>
                      </a:r>
                      <a:endParaRPr lang="en-US" sz="1800" b="0" i="0" u="none" strike="noStrike" dirty="0">
                        <a:solidFill>
                          <a:srgbClr val="000000"/>
                        </a:solidFill>
                        <a:effectLst/>
                        <a:latin typeface="+mn-lt"/>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268770">
                <a:tc>
                  <a:txBody>
                    <a:bodyPr/>
                    <a:lstStyle/>
                    <a:p>
                      <a:pPr algn="r" fontAlgn="b"/>
                      <a:endParaRPr lang="en-US" sz="1800" b="0" i="0" u="none" strike="noStrike" dirty="0">
                        <a:solidFill>
                          <a:srgbClr val="000000"/>
                        </a:solidFill>
                        <a:effectLst/>
                        <a:latin typeface="+mn-lt"/>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437445">
                <a:tc>
                  <a:txBody>
                    <a:bodyPr/>
                    <a:lstStyle/>
                    <a:p>
                      <a:pPr algn="r" fontAlgn="b"/>
                      <a:r>
                        <a:rPr lang="en-US" sz="1800" u="none" strike="noStrike" dirty="0">
                          <a:effectLst/>
                          <a:latin typeface="+mn-lt"/>
                        </a:rPr>
                        <a:t>Undecided</a:t>
                      </a:r>
                      <a:endParaRPr lang="en-US" sz="1800" b="0" i="0" u="none" strike="noStrike" dirty="0">
                        <a:solidFill>
                          <a:srgbClr val="000000"/>
                        </a:solidFill>
                        <a:effectLst/>
                        <a:latin typeface="+mn-lt"/>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bl>
          </a:graphicData>
        </a:graphic>
      </p:graphicFrame>
      <p:grpSp>
        <p:nvGrpSpPr>
          <p:cNvPr id="16" name="Group 15">
            <a:extLst>
              <a:ext uri="{FF2B5EF4-FFF2-40B4-BE49-F238E27FC236}">
                <a16:creationId xmlns:a16="http://schemas.microsoft.com/office/drawing/2014/main" id="{E0AA839F-7B4C-49BE-F269-5A058835AA34}"/>
              </a:ext>
            </a:extLst>
          </p:cNvPr>
          <p:cNvGrpSpPr/>
          <p:nvPr/>
        </p:nvGrpSpPr>
        <p:grpSpPr>
          <a:xfrm>
            <a:off x="4248295" y="4096223"/>
            <a:ext cx="649224" cy="1024128"/>
            <a:chOff x="3300578" y="4149491"/>
            <a:chExt cx="649224" cy="1024128"/>
          </a:xfrm>
        </p:grpSpPr>
        <p:sp>
          <p:nvSpPr>
            <p:cNvPr id="10" name="Text Box 8">
              <a:extLst>
                <a:ext uri="{FF2B5EF4-FFF2-40B4-BE49-F238E27FC236}">
                  <a16:creationId xmlns:a16="http://schemas.microsoft.com/office/drawing/2014/main" id="{73C0DBB2-7815-82AA-B798-6D21855E9E14}"/>
                </a:ext>
              </a:extLst>
            </p:cNvPr>
            <p:cNvSpPr txBox="1">
              <a:spLocks noChangeArrowheads="1"/>
            </p:cNvSpPr>
            <p:nvPr/>
          </p:nvSpPr>
          <p:spPr bwMode="auto">
            <a:xfrm>
              <a:off x="3300578" y="4253491"/>
              <a:ext cx="649224" cy="826765"/>
            </a:xfrm>
            <a:prstGeom prst="rect">
              <a:avLst/>
            </a:prstGeom>
            <a:noFill/>
            <a:ln w="9525">
              <a:noFill/>
              <a:miter lim="800000"/>
              <a:headEnd/>
              <a:tailEnd/>
            </a:ln>
          </p:spPr>
          <p:txBody>
            <a:bodyPr wrap="square">
              <a:spAutoFit/>
            </a:bodyPr>
            <a:lstStyle/>
            <a:p>
              <a:pPr algn="ctr">
                <a:lnSpc>
                  <a:spcPts val="1900"/>
                </a:lnSpc>
                <a:spcBef>
                  <a:spcPct val="50000"/>
                </a:spcBef>
              </a:pPr>
              <a:r>
                <a:rPr lang="en-US" b="1" dirty="0">
                  <a:solidFill>
                    <a:schemeClr val="accent4"/>
                  </a:solidFill>
                </a:rPr>
                <a:t>Total No</a:t>
              </a:r>
              <a:br>
                <a:rPr lang="en-US" b="1" dirty="0">
                  <a:solidFill>
                    <a:schemeClr val="accent4"/>
                  </a:solidFill>
                </a:rPr>
              </a:br>
              <a:r>
                <a:rPr lang="en-US" b="1" dirty="0">
                  <a:solidFill>
                    <a:schemeClr val="accent4"/>
                  </a:solidFill>
                </a:rPr>
                <a:t>15%</a:t>
              </a:r>
            </a:p>
          </p:txBody>
        </p:sp>
        <p:cxnSp>
          <p:nvCxnSpPr>
            <p:cNvPr id="19" name="Straight Connector 18">
              <a:extLst>
                <a:ext uri="{FF2B5EF4-FFF2-40B4-BE49-F238E27FC236}">
                  <a16:creationId xmlns:a16="http://schemas.microsoft.com/office/drawing/2014/main" id="{C1E71753-3FCE-9A65-0456-F4883CF31110}"/>
                </a:ext>
              </a:extLst>
            </p:cNvPr>
            <p:cNvCxnSpPr>
              <a:cxnSpLocks/>
            </p:cNvCxnSpPr>
            <p:nvPr/>
          </p:nvCxnSpPr>
          <p:spPr>
            <a:xfrm>
              <a:off x="3300578" y="4149491"/>
              <a:ext cx="0" cy="1024128"/>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5" name="Group 4">
            <a:extLst>
              <a:ext uri="{FF2B5EF4-FFF2-40B4-BE49-F238E27FC236}">
                <a16:creationId xmlns:a16="http://schemas.microsoft.com/office/drawing/2014/main" id="{B085A1FF-164E-BA02-1986-0CF1C1A786D8}"/>
              </a:ext>
            </a:extLst>
          </p:cNvPr>
          <p:cNvGrpSpPr/>
          <p:nvPr/>
        </p:nvGrpSpPr>
        <p:grpSpPr>
          <a:xfrm>
            <a:off x="5776573" y="2669976"/>
            <a:ext cx="663522" cy="1024128"/>
            <a:chOff x="3316134" y="2723244"/>
            <a:chExt cx="663522" cy="1024128"/>
          </a:xfrm>
        </p:grpSpPr>
        <p:sp>
          <p:nvSpPr>
            <p:cNvPr id="8" name="Text Box 8">
              <a:extLst>
                <a:ext uri="{FF2B5EF4-FFF2-40B4-BE49-F238E27FC236}">
                  <a16:creationId xmlns:a16="http://schemas.microsoft.com/office/drawing/2014/main" id="{FBDAEB5B-432D-D17B-B77F-DD977131A7D8}"/>
                </a:ext>
              </a:extLst>
            </p:cNvPr>
            <p:cNvSpPr txBox="1">
              <a:spLocks noChangeArrowheads="1"/>
            </p:cNvSpPr>
            <p:nvPr/>
          </p:nvSpPr>
          <p:spPr bwMode="auto">
            <a:xfrm>
              <a:off x="3330432" y="2809623"/>
              <a:ext cx="649224" cy="823302"/>
            </a:xfrm>
            <a:prstGeom prst="rect">
              <a:avLst/>
            </a:prstGeom>
            <a:noFill/>
            <a:ln w="9525">
              <a:noFill/>
              <a:miter lim="800000"/>
              <a:headEnd/>
              <a:tailEnd/>
            </a:ln>
          </p:spPr>
          <p:txBody>
            <a:bodyPr wrap="square">
              <a:spAutoFit/>
            </a:bodyPr>
            <a:lstStyle/>
            <a:p>
              <a:pPr algn="ctr">
                <a:lnSpc>
                  <a:spcPts val="1900"/>
                </a:lnSpc>
                <a:spcBef>
                  <a:spcPct val="50000"/>
                </a:spcBef>
              </a:pPr>
              <a:r>
                <a:rPr lang="en-US" b="1" dirty="0">
                  <a:solidFill>
                    <a:schemeClr val="accent1"/>
                  </a:solidFill>
                </a:rPr>
                <a:t>Total Yes</a:t>
              </a:r>
              <a:br>
                <a:rPr lang="en-US" b="1" dirty="0">
                  <a:solidFill>
                    <a:schemeClr val="accent1"/>
                  </a:solidFill>
                </a:rPr>
              </a:br>
              <a:r>
                <a:rPr lang="en-US" b="1" dirty="0">
                  <a:solidFill>
                    <a:schemeClr val="accent1"/>
                  </a:solidFill>
                </a:rPr>
                <a:t>73%</a:t>
              </a:r>
            </a:p>
          </p:txBody>
        </p:sp>
        <p:cxnSp>
          <p:nvCxnSpPr>
            <p:cNvPr id="20" name="Straight Connector 19">
              <a:extLst>
                <a:ext uri="{FF2B5EF4-FFF2-40B4-BE49-F238E27FC236}">
                  <a16:creationId xmlns:a16="http://schemas.microsoft.com/office/drawing/2014/main" id="{C3B6F7DF-4BC9-139E-9B73-C68F5B42CDFC}"/>
                </a:ext>
              </a:extLst>
            </p:cNvPr>
            <p:cNvCxnSpPr>
              <a:cxnSpLocks/>
            </p:cNvCxnSpPr>
            <p:nvPr/>
          </p:nvCxnSpPr>
          <p:spPr>
            <a:xfrm>
              <a:off x="3316134" y="2723244"/>
              <a:ext cx="0" cy="1024128"/>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1" name="Group 10">
            <a:extLst>
              <a:ext uri="{FF2B5EF4-FFF2-40B4-BE49-F238E27FC236}">
                <a16:creationId xmlns:a16="http://schemas.microsoft.com/office/drawing/2014/main" id="{1693E699-49F6-CF66-9022-2DBA283C92D6}"/>
              </a:ext>
            </a:extLst>
          </p:cNvPr>
          <p:cNvGrpSpPr/>
          <p:nvPr/>
        </p:nvGrpSpPr>
        <p:grpSpPr>
          <a:xfrm>
            <a:off x="8736989" y="4097552"/>
            <a:ext cx="664780" cy="1024128"/>
            <a:chOff x="6785897" y="4150820"/>
            <a:chExt cx="664780" cy="1024128"/>
          </a:xfrm>
        </p:grpSpPr>
        <p:sp>
          <p:nvSpPr>
            <p:cNvPr id="17" name="Text Box 8">
              <a:extLst>
                <a:ext uri="{FF2B5EF4-FFF2-40B4-BE49-F238E27FC236}">
                  <a16:creationId xmlns:a16="http://schemas.microsoft.com/office/drawing/2014/main" id="{6B25B9B5-941F-84D9-CBBD-036D053F7637}"/>
                </a:ext>
              </a:extLst>
            </p:cNvPr>
            <p:cNvSpPr txBox="1">
              <a:spLocks noChangeArrowheads="1"/>
            </p:cNvSpPr>
            <p:nvPr/>
          </p:nvSpPr>
          <p:spPr bwMode="auto">
            <a:xfrm>
              <a:off x="6801453" y="4253491"/>
              <a:ext cx="649224" cy="826765"/>
            </a:xfrm>
            <a:prstGeom prst="rect">
              <a:avLst/>
            </a:prstGeom>
            <a:noFill/>
            <a:ln w="9525">
              <a:noFill/>
              <a:miter lim="800000"/>
              <a:headEnd/>
              <a:tailEnd/>
            </a:ln>
          </p:spPr>
          <p:txBody>
            <a:bodyPr wrap="square">
              <a:spAutoFit/>
            </a:bodyPr>
            <a:lstStyle/>
            <a:p>
              <a:pPr algn="ctr">
                <a:lnSpc>
                  <a:spcPts val="1900"/>
                </a:lnSpc>
                <a:spcBef>
                  <a:spcPct val="50000"/>
                </a:spcBef>
              </a:pPr>
              <a:r>
                <a:rPr lang="en-US" b="1" dirty="0">
                  <a:solidFill>
                    <a:schemeClr val="accent4"/>
                  </a:solidFill>
                </a:rPr>
                <a:t>Total No</a:t>
              </a:r>
              <a:br>
                <a:rPr lang="en-US" b="1" dirty="0">
                  <a:solidFill>
                    <a:schemeClr val="accent4"/>
                  </a:solidFill>
                </a:rPr>
              </a:br>
              <a:r>
                <a:rPr lang="en-US" b="1" dirty="0">
                  <a:solidFill>
                    <a:schemeClr val="accent4"/>
                  </a:solidFill>
                </a:rPr>
                <a:t>27%</a:t>
              </a:r>
            </a:p>
          </p:txBody>
        </p:sp>
        <p:cxnSp>
          <p:nvCxnSpPr>
            <p:cNvPr id="21" name="Straight Connector 20">
              <a:extLst>
                <a:ext uri="{FF2B5EF4-FFF2-40B4-BE49-F238E27FC236}">
                  <a16:creationId xmlns:a16="http://schemas.microsoft.com/office/drawing/2014/main" id="{DE682D89-2935-536E-5B53-05CDF027249F}"/>
                </a:ext>
              </a:extLst>
            </p:cNvPr>
            <p:cNvCxnSpPr>
              <a:cxnSpLocks/>
            </p:cNvCxnSpPr>
            <p:nvPr/>
          </p:nvCxnSpPr>
          <p:spPr>
            <a:xfrm>
              <a:off x="6785897" y="4150820"/>
              <a:ext cx="0" cy="1024128"/>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9" name="Group 8">
            <a:extLst>
              <a:ext uri="{FF2B5EF4-FFF2-40B4-BE49-F238E27FC236}">
                <a16:creationId xmlns:a16="http://schemas.microsoft.com/office/drawing/2014/main" id="{EF6174EB-1C69-08CA-E841-A1D81CA4035C}"/>
              </a:ext>
            </a:extLst>
          </p:cNvPr>
          <p:cNvGrpSpPr/>
          <p:nvPr/>
        </p:nvGrpSpPr>
        <p:grpSpPr>
          <a:xfrm>
            <a:off x="10230469" y="2671305"/>
            <a:ext cx="649224" cy="1024128"/>
            <a:chOff x="6801453" y="2724573"/>
            <a:chExt cx="649224" cy="1024128"/>
          </a:xfrm>
        </p:grpSpPr>
        <p:sp>
          <p:nvSpPr>
            <p:cNvPr id="15" name="Text Box 8">
              <a:extLst>
                <a:ext uri="{FF2B5EF4-FFF2-40B4-BE49-F238E27FC236}">
                  <a16:creationId xmlns:a16="http://schemas.microsoft.com/office/drawing/2014/main" id="{BA1B1E83-85E3-D2D0-21DE-1AF2AE5F13FB}"/>
                </a:ext>
              </a:extLst>
            </p:cNvPr>
            <p:cNvSpPr txBox="1">
              <a:spLocks noChangeArrowheads="1"/>
            </p:cNvSpPr>
            <p:nvPr/>
          </p:nvSpPr>
          <p:spPr bwMode="auto">
            <a:xfrm>
              <a:off x="6801453" y="2813396"/>
              <a:ext cx="649224" cy="823302"/>
            </a:xfrm>
            <a:prstGeom prst="rect">
              <a:avLst/>
            </a:prstGeom>
            <a:noFill/>
            <a:ln w="9525">
              <a:noFill/>
              <a:miter lim="800000"/>
              <a:headEnd/>
              <a:tailEnd/>
            </a:ln>
          </p:spPr>
          <p:txBody>
            <a:bodyPr wrap="square">
              <a:spAutoFit/>
            </a:bodyPr>
            <a:lstStyle/>
            <a:p>
              <a:pPr algn="ctr">
                <a:lnSpc>
                  <a:spcPts val="1900"/>
                </a:lnSpc>
                <a:spcBef>
                  <a:spcPct val="50000"/>
                </a:spcBef>
              </a:pPr>
              <a:r>
                <a:rPr lang="en-US" b="1" dirty="0">
                  <a:solidFill>
                    <a:schemeClr val="accent1"/>
                  </a:solidFill>
                </a:rPr>
                <a:t>Total Yes</a:t>
              </a:r>
              <a:br>
                <a:rPr lang="en-US" b="1" dirty="0">
                  <a:solidFill>
                    <a:schemeClr val="accent1"/>
                  </a:solidFill>
                </a:rPr>
              </a:br>
              <a:r>
                <a:rPr lang="en-US" b="1" dirty="0">
                  <a:solidFill>
                    <a:schemeClr val="accent1"/>
                  </a:solidFill>
                </a:rPr>
                <a:t>64%</a:t>
              </a:r>
            </a:p>
          </p:txBody>
        </p:sp>
        <p:cxnSp>
          <p:nvCxnSpPr>
            <p:cNvPr id="22" name="Straight Connector 21">
              <a:extLst>
                <a:ext uri="{FF2B5EF4-FFF2-40B4-BE49-F238E27FC236}">
                  <a16:creationId xmlns:a16="http://schemas.microsoft.com/office/drawing/2014/main" id="{DB61A826-4B85-3F45-A5D8-C00712031E1E}"/>
                </a:ext>
              </a:extLst>
            </p:cNvPr>
            <p:cNvCxnSpPr>
              <a:cxnSpLocks/>
            </p:cNvCxnSpPr>
            <p:nvPr/>
          </p:nvCxnSpPr>
          <p:spPr>
            <a:xfrm>
              <a:off x="6801453" y="2724573"/>
              <a:ext cx="0" cy="1024128"/>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24" name="Title 23">
            <a:extLst>
              <a:ext uri="{FF2B5EF4-FFF2-40B4-BE49-F238E27FC236}">
                <a16:creationId xmlns:a16="http://schemas.microsoft.com/office/drawing/2014/main" id="{15425AE3-6DA7-DE78-2560-081E0D3C728C}"/>
              </a:ext>
            </a:extLst>
          </p:cNvPr>
          <p:cNvSpPr>
            <a:spLocks noGrp="1"/>
          </p:cNvSpPr>
          <p:nvPr>
            <p:ph type="title"/>
          </p:nvPr>
        </p:nvSpPr>
        <p:spPr/>
        <p:txBody>
          <a:bodyPr/>
          <a:lstStyle/>
          <a:p>
            <a:r>
              <a:rPr lang="en-US" dirty="0"/>
              <a:t>Compared to the earlier baseline study, the “definitely </a:t>
            </a:r>
            <a:br>
              <a:rPr lang="en-US" dirty="0"/>
            </a:br>
            <a:r>
              <a:rPr lang="en-US" dirty="0"/>
              <a:t>yes” share is higher.</a:t>
            </a:r>
          </a:p>
        </p:txBody>
      </p:sp>
    </p:spTree>
    <p:extLst>
      <p:ext uri="{BB962C8B-B14F-4D97-AF65-F5344CB8AC3E}">
        <p14:creationId xmlns:p14="http://schemas.microsoft.com/office/powerpoint/2010/main" val="18384727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63A94E-2E81-9A1A-5461-FC13457D130A}"/>
            </a:ext>
          </a:extLst>
        </p:cNvPr>
        <p:cNvGrpSpPr/>
        <p:nvPr/>
      </p:nvGrpSpPr>
      <p:grpSpPr>
        <a:xfrm>
          <a:off x="0" y="0"/>
          <a:ext cx="0" cy="0"/>
          <a:chOff x="0" y="0"/>
          <a:chExt cx="0" cy="0"/>
        </a:xfrm>
      </p:grpSpPr>
      <p:graphicFrame>
        <p:nvGraphicFramePr>
          <p:cNvPr id="12" name="Chart 11">
            <a:extLst>
              <a:ext uri="{FF2B5EF4-FFF2-40B4-BE49-F238E27FC236}">
                <a16:creationId xmlns:a16="http://schemas.microsoft.com/office/drawing/2014/main" id="{B98E8D7C-C57F-5824-2C18-047EFB5A1D7B}"/>
              </a:ext>
            </a:extLst>
          </p:cNvPr>
          <p:cNvGraphicFramePr/>
          <p:nvPr>
            <p:extLst>
              <p:ext uri="{D42A27DB-BD31-4B8C-83A1-F6EECF244321}">
                <p14:modId xmlns:p14="http://schemas.microsoft.com/office/powerpoint/2010/main" val="434967578"/>
              </p:ext>
            </p:extLst>
          </p:nvPr>
        </p:nvGraphicFramePr>
        <p:xfrm>
          <a:off x="148510" y="1560111"/>
          <a:ext cx="11978942" cy="4269189"/>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3">
            <a:extLst>
              <a:ext uri="{FF2B5EF4-FFF2-40B4-BE49-F238E27FC236}">
                <a16:creationId xmlns:a16="http://schemas.microsoft.com/office/drawing/2014/main" id="{4FF34EDA-07D1-16A4-9E3E-C11EDAEC39E7}"/>
              </a:ext>
            </a:extLst>
          </p:cNvPr>
          <p:cNvSpPr>
            <a:spLocks noGrp="1"/>
          </p:cNvSpPr>
          <p:nvPr>
            <p:ph type="title"/>
          </p:nvPr>
        </p:nvSpPr>
        <p:spPr/>
        <p:txBody>
          <a:bodyPr/>
          <a:lstStyle/>
          <a:p>
            <a:r>
              <a:rPr lang="en-US" dirty="0"/>
              <a:t>Seven in ten Democrats and a majority</a:t>
            </a:r>
            <a:br>
              <a:rPr lang="en-US" dirty="0"/>
            </a:br>
            <a:r>
              <a:rPr lang="en-US" dirty="0"/>
              <a:t> of independents support the measure.</a:t>
            </a:r>
          </a:p>
        </p:txBody>
      </p:sp>
      <p:sp>
        <p:nvSpPr>
          <p:cNvPr id="5" name="Text Placeholder 4">
            <a:extLst>
              <a:ext uri="{FF2B5EF4-FFF2-40B4-BE49-F238E27FC236}">
                <a16:creationId xmlns:a16="http://schemas.microsoft.com/office/drawing/2014/main" id="{F0122BA1-CDA8-8CCF-A513-3E09C8E20DF0}"/>
              </a:ext>
            </a:extLst>
          </p:cNvPr>
          <p:cNvSpPr>
            <a:spLocks noGrp="1"/>
          </p:cNvSpPr>
          <p:nvPr>
            <p:ph type="body" sz="quarter" idx="10"/>
          </p:nvPr>
        </p:nvSpPr>
        <p:spPr/>
        <p:txBody>
          <a:bodyPr/>
          <a:lstStyle/>
          <a:p>
            <a:r>
              <a:rPr lang="en-US" dirty="0"/>
              <a:t> (Total). Would you vote yes or no on this measure?</a:t>
            </a:r>
          </a:p>
        </p:txBody>
      </p:sp>
      <p:sp>
        <p:nvSpPr>
          <p:cNvPr id="17" name="TextBox 16">
            <a:extLst>
              <a:ext uri="{FF2B5EF4-FFF2-40B4-BE49-F238E27FC236}">
                <a16:creationId xmlns:a16="http://schemas.microsoft.com/office/drawing/2014/main" id="{3BA68266-BCA4-58D8-4FC6-D58ADA8D777D}"/>
              </a:ext>
            </a:extLst>
          </p:cNvPr>
          <p:cNvSpPr txBox="1"/>
          <p:nvPr/>
        </p:nvSpPr>
        <p:spPr>
          <a:xfrm>
            <a:off x="-25278" y="5897086"/>
            <a:ext cx="1471019" cy="307777"/>
          </a:xfrm>
          <a:prstGeom prst="rect">
            <a:avLst/>
          </a:prstGeom>
          <a:noFill/>
        </p:spPr>
        <p:txBody>
          <a:bodyPr wrap="square" rtlCol="0">
            <a:spAutoFit/>
          </a:bodyPr>
          <a:lstStyle/>
          <a:p>
            <a:r>
              <a:rPr lang="en-US" sz="1400" dirty="0">
                <a:solidFill>
                  <a:schemeClr val="accent1"/>
                </a:solidFill>
              </a:rPr>
              <a:t>(% of Sample)</a:t>
            </a:r>
          </a:p>
        </p:txBody>
      </p:sp>
      <p:sp>
        <p:nvSpPr>
          <p:cNvPr id="18" name="TextBox 17">
            <a:extLst>
              <a:ext uri="{FF2B5EF4-FFF2-40B4-BE49-F238E27FC236}">
                <a16:creationId xmlns:a16="http://schemas.microsoft.com/office/drawing/2014/main" id="{7CCD770D-D045-3865-C662-FD909C484F64}"/>
              </a:ext>
            </a:extLst>
          </p:cNvPr>
          <p:cNvSpPr txBox="1"/>
          <p:nvPr/>
        </p:nvSpPr>
        <p:spPr>
          <a:xfrm>
            <a:off x="820731" y="5897086"/>
            <a:ext cx="947956" cy="307777"/>
          </a:xfrm>
          <a:prstGeom prst="rect">
            <a:avLst/>
          </a:prstGeom>
          <a:noFill/>
        </p:spPr>
        <p:txBody>
          <a:bodyPr wrap="square" rtlCol="0">
            <a:spAutoFit/>
          </a:bodyPr>
          <a:lstStyle/>
          <a:p>
            <a:pPr algn="ctr"/>
            <a:r>
              <a:rPr lang="en-US" sz="1400" dirty="0">
                <a:solidFill>
                  <a:schemeClr val="accent1"/>
                </a:solidFill>
              </a:rPr>
              <a:t>(67%)</a:t>
            </a:r>
          </a:p>
        </p:txBody>
      </p:sp>
      <p:sp>
        <p:nvSpPr>
          <p:cNvPr id="19" name="TextBox 18">
            <a:extLst>
              <a:ext uri="{FF2B5EF4-FFF2-40B4-BE49-F238E27FC236}">
                <a16:creationId xmlns:a16="http://schemas.microsoft.com/office/drawing/2014/main" id="{1269CA69-8803-2BDE-2362-D41405A207B0}"/>
              </a:ext>
            </a:extLst>
          </p:cNvPr>
          <p:cNvSpPr txBox="1"/>
          <p:nvPr/>
        </p:nvSpPr>
        <p:spPr>
          <a:xfrm>
            <a:off x="2085399" y="5897086"/>
            <a:ext cx="947956" cy="307777"/>
          </a:xfrm>
          <a:prstGeom prst="rect">
            <a:avLst/>
          </a:prstGeom>
          <a:noFill/>
        </p:spPr>
        <p:txBody>
          <a:bodyPr wrap="square" rtlCol="0">
            <a:spAutoFit/>
          </a:bodyPr>
          <a:lstStyle/>
          <a:p>
            <a:pPr algn="ctr"/>
            <a:r>
              <a:rPr lang="en-US" sz="1400" dirty="0">
                <a:solidFill>
                  <a:schemeClr val="accent1"/>
                </a:solidFill>
              </a:rPr>
              <a:t>(24%)</a:t>
            </a:r>
          </a:p>
        </p:txBody>
      </p:sp>
      <p:sp>
        <p:nvSpPr>
          <p:cNvPr id="20" name="TextBox 19">
            <a:extLst>
              <a:ext uri="{FF2B5EF4-FFF2-40B4-BE49-F238E27FC236}">
                <a16:creationId xmlns:a16="http://schemas.microsoft.com/office/drawing/2014/main" id="{64272654-4DFE-CA3A-3683-C8E20395D785}"/>
              </a:ext>
            </a:extLst>
          </p:cNvPr>
          <p:cNvSpPr txBox="1"/>
          <p:nvPr/>
        </p:nvSpPr>
        <p:spPr>
          <a:xfrm>
            <a:off x="7079042" y="5897086"/>
            <a:ext cx="947956" cy="307777"/>
          </a:xfrm>
          <a:prstGeom prst="rect">
            <a:avLst/>
          </a:prstGeom>
          <a:noFill/>
        </p:spPr>
        <p:txBody>
          <a:bodyPr wrap="square" rtlCol="0">
            <a:spAutoFit/>
          </a:bodyPr>
          <a:lstStyle/>
          <a:p>
            <a:pPr algn="ctr"/>
            <a:r>
              <a:rPr lang="en-US" sz="1400" dirty="0">
                <a:solidFill>
                  <a:schemeClr val="accent1"/>
                </a:solidFill>
              </a:rPr>
              <a:t>(52%)</a:t>
            </a:r>
          </a:p>
        </p:txBody>
      </p:sp>
      <p:sp>
        <p:nvSpPr>
          <p:cNvPr id="21" name="TextBox 20">
            <a:extLst>
              <a:ext uri="{FF2B5EF4-FFF2-40B4-BE49-F238E27FC236}">
                <a16:creationId xmlns:a16="http://schemas.microsoft.com/office/drawing/2014/main" id="{2986EAB2-A277-E303-DD64-509FCF817FBC}"/>
              </a:ext>
            </a:extLst>
          </p:cNvPr>
          <p:cNvSpPr txBox="1"/>
          <p:nvPr/>
        </p:nvSpPr>
        <p:spPr>
          <a:xfrm>
            <a:off x="9588255" y="5897086"/>
            <a:ext cx="947956" cy="307777"/>
          </a:xfrm>
          <a:prstGeom prst="rect">
            <a:avLst/>
          </a:prstGeom>
          <a:noFill/>
        </p:spPr>
        <p:txBody>
          <a:bodyPr wrap="square" rtlCol="0">
            <a:spAutoFit/>
          </a:bodyPr>
          <a:lstStyle/>
          <a:p>
            <a:pPr algn="ctr"/>
            <a:r>
              <a:rPr lang="en-US" sz="1400" dirty="0">
                <a:solidFill>
                  <a:schemeClr val="accent1"/>
                </a:solidFill>
              </a:rPr>
              <a:t>(56%)</a:t>
            </a:r>
          </a:p>
        </p:txBody>
      </p:sp>
      <p:sp>
        <p:nvSpPr>
          <p:cNvPr id="13" name="Rectangle 12">
            <a:extLst>
              <a:ext uri="{FF2B5EF4-FFF2-40B4-BE49-F238E27FC236}">
                <a16:creationId xmlns:a16="http://schemas.microsoft.com/office/drawing/2014/main" id="{320DA317-1D69-EC2D-4B38-7F53DFF31653}"/>
              </a:ext>
            </a:extLst>
          </p:cNvPr>
          <p:cNvSpPr/>
          <p:nvPr/>
        </p:nvSpPr>
        <p:spPr>
          <a:xfrm>
            <a:off x="1524000" y="1322128"/>
            <a:ext cx="9144000" cy="353943"/>
          </a:xfrm>
          <a:prstGeom prst="rect">
            <a:avLst/>
          </a:prstGeom>
        </p:spPr>
        <p:txBody>
          <a:bodyPr wrap="square">
            <a:spAutoFit/>
          </a:bodyPr>
          <a:lstStyle/>
          <a:p>
            <a:pPr algn="ctr"/>
            <a:r>
              <a:rPr lang="en-US" sz="1700" i="1" dirty="0"/>
              <a:t>Initial Vote by Party, Gender &amp; Age</a:t>
            </a:r>
          </a:p>
        </p:txBody>
      </p:sp>
      <p:sp>
        <p:nvSpPr>
          <p:cNvPr id="2" name="TextBox 1">
            <a:extLst>
              <a:ext uri="{FF2B5EF4-FFF2-40B4-BE49-F238E27FC236}">
                <a16:creationId xmlns:a16="http://schemas.microsoft.com/office/drawing/2014/main" id="{0F443512-A24A-7AB6-7F27-C2CFC312AB7A}"/>
              </a:ext>
            </a:extLst>
          </p:cNvPr>
          <p:cNvSpPr txBox="1"/>
          <p:nvPr/>
        </p:nvSpPr>
        <p:spPr>
          <a:xfrm>
            <a:off x="5830659" y="5897086"/>
            <a:ext cx="947956" cy="307777"/>
          </a:xfrm>
          <a:prstGeom prst="rect">
            <a:avLst/>
          </a:prstGeom>
          <a:noFill/>
        </p:spPr>
        <p:txBody>
          <a:bodyPr wrap="square" rtlCol="0">
            <a:spAutoFit/>
          </a:bodyPr>
          <a:lstStyle/>
          <a:p>
            <a:pPr algn="ctr"/>
            <a:r>
              <a:rPr lang="en-US" sz="1400" dirty="0">
                <a:solidFill>
                  <a:schemeClr val="accent1"/>
                </a:solidFill>
              </a:rPr>
              <a:t>(48%)</a:t>
            </a:r>
          </a:p>
        </p:txBody>
      </p:sp>
      <p:sp>
        <p:nvSpPr>
          <p:cNvPr id="8" name="TextBox 7">
            <a:extLst>
              <a:ext uri="{FF2B5EF4-FFF2-40B4-BE49-F238E27FC236}">
                <a16:creationId xmlns:a16="http://schemas.microsoft.com/office/drawing/2014/main" id="{78F636DF-BAE5-96A6-06DC-03996809AE35}"/>
              </a:ext>
            </a:extLst>
          </p:cNvPr>
          <p:cNvSpPr txBox="1"/>
          <p:nvPr/>
        </p:nvSpPr>
        <p:spPr>
          <a:xfrm>
            <a:off x="3335084" y="5897086"/>
            <a:ext cx="947956" cy="307777"/>
          </a:xfrm>
          <a:prstGeom prst="rect">
            <a:avLst/>
          </a:prstGeom>
          <a:noFill/>
        </p:spPr>
        <p:txBody>
          <a:bodyPr wrap="square" rtlCol="0">
            <a:spAutoFit/>
          </a:bodyPr>
          <a:lstStyle/>
          <a:p>
            <a:pPr algn="ctr"/>
            <a:r>
              <a:rPr lang="en-US" sz="1400" dirty="0">
                <a:solidFill>
                  <a:schemeClr val="accent1"/>
                </a:solidFill>
              </a:rPr>
              <a:t>(9%)</a:t>
            </a:r>
          </a:p>
        </p:txBody>
      </p:sp>
      <p:sp>
        <p:nvSpPr>
          <p:cNvPr id="14" name="TextBox 13">
            <a:extLst>
              <a:ext uri="{FF2B5EF4-FFF2-40B4-BE49-F238E27FC236}">
                <a16:creationId xmlns:a16="http://schemas.microsoft.com/office/drawing/2014/main" id="{06CA9694-287F-D154-DB79-5302AD9B3C93}"/>
              </a:ext>
            </a:extLst>
          </p:cNvPr>
          <p:cNvSpPr txBox="1"/>
          <p:nvPr/>
        </p:nvSpPr>
        <p:spPr>
          <a:xfrm>
            <a:off x="10837938" y="5897086"/>
            <a:ext cx="947956" cy="307777"/>
          </a:xfrm>
          <a:prstGeom prst="rect">
            <a:avLst/>
          </a:prstGeom>
          <a:noFill/>
        </p:spPr>
        <p:txBody>
          <a:bodyPr wrap="square" rtlCol="0">
            <a:spAutoFit/>
          </a:bodyPr>
          <a:lstStyle/>
          <a:p>
            <a:pPr algn="ctr"/>
            <a:r>
              <a:rPr lang="en-US" sz="1400" dirty="0">
                <a:solidFill>
                  <a:schemeClr val="accent1"/>
                </a:solidFill>
              </a:rPr>
              <a:t>(44%)</a:t>
            </a:r>
          </a:p>
        </p:txBody>
      </p:sp>
      <p:sp>
        <p:nvSpPr>
          <p:cNvPr id="16" name="TextBox 15">
            <a:extLst>
              <a:ext uri="{FF2B5EF4-FFF2-40B4-BE49-F238E27FC236}">
                <a16:creationId xmlns:a16="http://schemas.microsoft.com/office/drawing/2014/main" id="{8804A37D-595C-25B4-A5C4-97615D99ED9E}"/>
              </a:ext>
            </a:extLst>
          </p:cNvPr>
          <p:cNvSpPr txBox="1"/>
          <p:nvPr/>
        </p:nvSpPr>
        <p:spPr>
          <a:xfrm>
            <a:off x="1832029" y="2029345"/>
            <a:ext cx="1463040" cy="369332"/>
          </a:xfrm>
          <a:prstGeom prst="rect">
            <a:avLst/>
          </a:prstGeom>
          <a:solidFill>
            <a:schemeClr val="accent6">
              <a:lumMod val="40000"/>
              <a:lumOff val="60000"/>
            </a:schemeClr>
          </a:solidFill>
          <a:ln w="9525">
            <a:solidFill>
              <a:schemeClr val="accent1"/>
            </a:solidFill>
          </a:ln>
        </p:spPr>
        <p:txBody>
          <a:bodyPr wrap="square" rtlCol="0">
            <a:spAutoFit/>
          </a:bodyPr>
          <a:lstStyle>
            <a:defPPr>
              <a:defRPr lang="en-US"/>
            </a:defPPr>
            <a:lvl1pPr algn="ctr">
              <a:defRPr b="1"/>
            </a:lvl1pPr>
          </a:lstStyle>
          <a:p>
            <a:r>
              <a:rPr lang="en-US" dirty="0"/>
              <a:t>Party</a:t>
            </a:r>
          </a:p>
        </p:txBody>
      </p:sp>
      <p:sp>
        <p:nvSpPr>
          <p:cNvPr id="23" name="TextBox 22">
            <a:extLst>
              <a:ext uri="{FF2B5EF4-FFF2-40B4-BE49-F238E27FC236}">
                <a16:creationId xmlns:a16="http://schemas.microsoft.com/office/drawing/2014/main" id="{5EE10371-6ED9-EACE-C9AC-09EB1A147697}"/>
              </a:ext>
            </a:extLst>
          </p:cNvPr>
          <p:cNvSpPr txBox="1"/>
          <p:nvPr/>
        </p:nvSpPr>
        <p:spPr>
          <a:xfrm>
            <a:off x="6183912" y="2029345"/>
            <a:ext cx="1463040" cy="369332"/>
          </a:xfrm>
          <a:prstGeom prst="rect">
            <a:avLst/>
          </a:prstGeom>
          <a:solidFill>
            <a:schemeClr val="accent6">
              <a:lumMod val="40000"/>
              <a:lumOff val="60000"/>
            </a:schemeClr>
          </a:solidFill>
          <a:ln>
            <a:solidFill>
              <a:schemeClr val="accent1"/>
            </a:solidFill>
          </a:ln>
        </p:spPr>
        <p:txBody>
          <a:bodyPr wrap="square" rtlCol="0">
            <a:spAutoFit/>
          </a:bodyPr>
          <a:lstStyle>
            <a:defPPr>
              <a:defRPr lang="en-US"/>
            </a:defPPr>
            <a:lvl1pPr algn="ctr">
              <a:defRPr b="1"/>
            </a:lvl1pPr>
          </a:lstStyle>
          <a:p>
            <a:r>
              <a:rPr lang="en-US" dirty="0"/>
              <a:t>Gender</a:t>
            </a:r>
          </a:p>
        </p:txBody>
      </p:sp>
      <p:sp>
        <p:nvSpPr>
          <p:cNvPr id="25" name="TextBox 24">
            <a:extLst>
              <a:ext uri="{FF2B5EF4-FFF2-40B4-BE49-F238E27FC236}">
                <a16:creationId xmlns:a16="http://schemas.microsoft.com/office/drawing/2014/main" id="{FC09863F-CC6F-E188-2E76-E06EEF5B1DC7}"/>
              </a:ext>
            </a:extLst>
          </p:cNvPr>
          <p:cNvSpPr txBox="1"/>
          <p:nvPr/>
        </p:nvSpPr>
        <p:spPr>
          <a:xfrm>
            <a:off x="9873786" y="2029345"/>
            <a:ext cx="1463040" cy="369332"/>
          </a:xfrm>
          <a:prstGeom prst="rect">
            <a:avLst/>
          </a:prstGeom>
          <a:solidFill>
            <a:schemeClr val="accent6">
              <a:lumMod val="40000"/>
              <a:lumOff val="60000"/>
            </a:schemeClr>
          </a:solidFill>
          <a:ln>
            <a:solidFill>
              <a:schemeClr val="accent1"/>
            </a:solidFill>
          </a:ln>
        </p:spPr>
        <p:txBody>
          <a:bodyPr wrap="square" rtlCol="0">
            <a:spAutoFit/>
          </a:bodyPr>
          <a:lstStyle>
            <a:defPPr>
              <a:defRPr lang="en-US"/>
            </a:defPPr>
            <a:lvl1pPr algn="ctr">
              <a:defRPr b="1"/>
            </a:lvl1pPr>
          </a:lstStyle>
          <a:p>
            <a:r>
              <a:rPr lang="en-US" dirty="0"/>
              <a:t>Age</a:t>
            </a:r>
          </a:p>
        </p:txBody>
      </p:sp>
    </p:spTree>
    <p:extLst>
      <p:ext uri="{BB962C8B-B14F-4D97-AF65-F5344CB8AC3E}">
        <p14:creationId xmlns:p14="http://schemas.microsoft.com/office/powerpoint/2010/main" val="21681420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D77A4-4A87-A797-2E9A-809E46235A2F}"/>
              </a:ext>
            </a:extLst>
          </p:cNvPr>
          <p:cNvSpPr>
            <a:spLocks noGrp="1"/>
          </p:cNvSpPr>
          <p:nvPr>
            <p:ph type="title"/>
          </p:nvPr>
        </p:nvSpPr>
        <p:spPr/>
        <p:txBody>
          <a:bodyPr/>
          <a:lstStyle/>
          <a:p>
            <a:r>
              <a:rPr lang="en-US" dirty="0"/>
              <a:t>Voter Priorities</a:t>
            </a:r>
          </a:p>
        </p:txBody>
      </p:sp>
    </p:spTree>
    <p:extLst>
      <p:ext uri="{BB962C8B-B14F-4D97-AF65-F5344CB8AC3E}">
        <p14:creationId xmlns:p14="http://schemas.microsoft.com/office/powerpoint/2010/main" val="29204603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6EE9E50D-A993-4F60-BFD2-DD6682185180}"/>
              </a:ext>
            </a:extLst>
          </p:cNvPr>
          <p:cNvGraphicFramePr/>
          <p:nvPr>
            <p:extLst>
              <p:ext uri="{D42A27DB-BD31-4B8C-83A1-F6EECF244321}">
                <p14:modId xmlns:p14="http://schemas.microsoft.com/office/powerpoint/2010/main" val="3754011908"/>
              </p:ext>
            </p:extLst>
          </p:nvPr>
        </p:nvGraphicFramePr>
        <p:xfrm>
          <a:off x="161370" y="1555421"/>
          <a:ext cx="10531734" cy="480067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Table 8"/>
          <p:cNvGraphicFramePr>
            <a:graphicFrameLocks noGrp="1"/>
          </p:cNvGraphicFramePr>
          <p:nvPr>
            <p:extLst>
              <p:ext uri="{D42A27DB-BD31-4B8C-83A1-F6EECF244321}">
                <p14:modId xmlns:p14="http://schemas.microsoft.com/office/powerpoint/2010/main" val="1059877175"/>
              </p:ext>
            </p:extLst>
          </p:nvPr>
        </p:nvGraphicFramePr>
        <p:xfrm>
          <a:off x="10514202" y="1531657"/>
          <a:ext cx="1562964" cy="4298988"/>
        </p:xfrm>
        <a:graphic>
          <a:graphicData uri="http://schemas.openxmlformats.org/drawingml/2006/table">
            <a:tbl>
              <a:tblPr>
                <a:tableStyleId>{5C22544A-7EE6-4342-B048-85BDC9FD1C3A}</a:tableStyleId>
              </a:tblPr>
              <a:tblGrid>
                <a:gridCol w="1562964">
                  <a:extLst>
                    <a:ext uri="{9D8B030D-6E8A-4147-A177-3AD203B41FA5}">
                      <a16:colId xmlns:a16="http://schemas.microsoft.com/office/drawing/2014/main" val="20000"/>
                    </a:ext>
                  </a:extLst>
                </a:gridCol>
              </a:tblGrid>
              <a:tr h="455521">
                <a:tc>
                  <a:txBody>
                    <a:bodyPr/>
                    <a:lstStyle/>
                    <a:p>
                      <a:pPr algn="ctr" fontAlgn="b">
                        <a:lnSpc>
                          <a:spcPts val="1700"/>
                        </a:lnSpc>
                      </a:pPr>
                      <a:r>
                        <a:rPr lang="en-US" sz="1800" b="1" u="none" strike="noStrike" dirty="0">
                          <a:solidFill>
                            <a:schemeClr val="accent1"/>
                          </a:solidFill>
                          <a:effectLst/>
                          <a:latin typeface="+mn-lt"/>
                        </a:rPr>
                        <a:t>Extremely/Very</a:t>
                      </a:r>
                      <a:r>
                        <a:rPr lang="en-US" sz="1800" b="1" u="none" strike="noStrike" baseline="0" dirty="0">
                          <a:solidFill>
                            <a:schemeClr val="accent1"/>
                          </a:solidFill>
                          <a:effectLst/>
                          <a:latin typeface="+mn-lt"/>
                        </a:rPr>
                        <a:t> </a:t>
                      </a:r>
                      <a:r>
                        <a:rPr lang="en-US" sz="1800" b="1" u="none" strike="noStrike" dirty="0">
                          <a:solidFill>
                            <a:schemeClr val="accent1"/>
                          </a:solidFill>
                          <a:effectLst/>
                          <a:latin typeface="+mn-lt"/>
                        </a:rPr>
                        <a:t>Important</a:t>
                      </a:r>
                      <a:endParaRPr lang="en-US" sz="1800" b="1" i="0" u="none" strike="noStrike" dirty="0">
                        <a:solidFill>
                          <a:schemeClr val="accent1"/>
                        </a:solidFill>
                        <a:effectLst/>
                        <a:latin typeface="+mn-lt"/>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54808">
                <a:tc>
                  <a:txBody>
                    <a:bodyPr/>
                    <a:lstStyle/>
                    <a:p>
                      <a:pPr algn="ctr" fontAlgn="b">
                        <a:buNone/>
                      </a:pPr>
                      <a:r>
                        <a:rPr lang="en-US" sz="1800" b="1" i="0" u="none" strike="noStrike" dirty="0">
                          <a:solidFill>
                            <a:schemeClr val="accent1"/>
                          </a:solidFill>
                          <a:effectLst/>
                          <a:latin typeface="+mn-lt"/>
                        </a:rPr>
                        <a:t>95%</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688489">
                <a:tc>
                  <a:txBody>
                    <a:bodyPr/>
                    <a:lstStyle/>
                    <a:p>
                      <a:pPr algn="ctr" fontAlgn="b">
                        <a:buNone/>
                      </a:pPr>
                      <a:r>
                        <a:rPr lang="en-US" sz="1800" b="1" i="0" u="none" strike="noStrike">
                          <a:solidFill>
                            <a:schemeClr val="accent1"/>
                          </a:solidFill>
                          <a:effectLst/>
                          <a:latin typeface="+mn-lt"/>
                        </a:rPr>
                        <a:t>94%</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58581796"/>
                  </a:ext>
                </a:extLst>
              </a:tr>
              <a:tr h="677732">
                <a:tc>
                  <a:txBody>
                    <a:bodyPr/>
                    <a:lstStyle/>
                    <a:p>
                      <a:pPr algn="ctr" fontAlgn="b">
                        <a:buNone/>
                      </a:pPr>
                      <a:r>
                        <a:rPr lang="en-US" sz="1800" b="1" i="0" u="none" strike="noStrike" dirty="0">
                          <a:solidFill>
                            <a:schemeClr val="accent1"/>
                          </a:solidFill>
                          <a:effectLst/>
                          <a:latin typeface="+mn-lt"/>
                        </a:rPr>
                        <a:t>90%</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688489">
                <a:tc>
                  <a:txBody>
                    <a:bodyPr/>
                    <a:lstStyle/>
                    <a:p>
                      <a:pPr algn="ctr" fontAlgn="b">
                        <a:buNone/>
                      </a:pPr>
                      <a:r>
                        <a:rPr lang="en-US" sz="1800" b="1" i="0" u="none" strike="noStrike">
                          <a:solidFill>
                            <a:schemeClr val="accent1"/>
                          </a:solidFill>
                          <a:effectLst/>
                          <a:latin typeface="+mn-lt"/>
                        </a:rPr>
                        <a:t>89%</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666975">
                <a:tc>
                  <a:txBody>
                    <a:bodyPr/>
                    <a:lstStyle/>
                    <a:p>
                      <a:pPr algn="ctr" fontAlgn="b">
                        <a:buNone/>
                      </a:pPr>
                      <a:r>
                        <a:rPr lang="en-US" sz="1800" b="1" i="0" u="none" strike="noStrike">
                          <a:solidFill>
                            <a:schemeClr val="accent1"/>
                          </a:solidFill>
                          <a:effectLst/>
                          <a:latin typeface="+mn-lt"/>
                        </a:rPr>
                        <a:t>86%</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666974">
                <a:tc>
                  <a:txBody>
                    <a:bodyPr/>
                    <a:lstStyle/>
                    <a:p>
                      <a:pPr algn="ctr" fontAlgn="b">
                        <a:buNone/>
                      </a:pPr>
                      <a:r>
                        <a:rPr lang="en-US" sz="1800" b="1" i="0" u="none" strike="noStrike" dirty="0">
                          <a:solidFill>
                            <a:schemeClr val="accent1"/>
                          </a:solidFill>
                          <a:effectLst/>
                          <a:latin typeface="+mn-lt"/>
                        </a:rPr>
                        <a:t>81%</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sp>
        <p:nvSpPr>
          <p:cNvPr id="4" name="Text Placeholder 3">
            <a:extLst>
              <a:ext uri="{FF2B5EF4-FFF2-40B4-BE49-F238E27FC236}">
                <a16:creationId xmlns:a16="http://schemas.microsoft.com/office/drawing/2014/main" id="{95E9F333-47BD-4F29-9827-C16F7D1F42E0}"/>
              </a:ext>
            </a:extLst>
          </p:cNvPr>
          <p:cNvSpPr>
            <a:spLocks noGrp="1"/>
          </p:cNvSpPr>
          <p:nvPr>
            <p:ph type="body" sz="quarter" idx="10"/>
          </p:nvPr>
        </p:nvSpPr>
        <p:spPr/>
        <p:txBody>
          <a:bodyPr/>
          <a:lstStyle/>
          <a:p>
            <a:r>
              <a:rPr lang="en-US" dirty="0"/>
              <a:t>Next, here is a list of ways in which funds generated by a bond measure could be spent.  After each one, please indicate how important each item is to you personally: extremely important, very important, somewhat important, or not too important. ^Not Part of Split Sample</a:t>
            </a:r>
          </a:p>
        </p:txBody>
      </p:sp>
      <p:sp>
        <p:nvSpPr>
          <p:cNvPr id="3" name="Title 2">
            <a:extLst>
              <a:ext uri="{FF2B5EF4-FFF2-40B4-BE49-F238E27FC236}">
                <a16:creationId xmlns:a16="http://schemas.microsoft.com/office/drawing/2014/main" id="{FECA4CD4-5A78-BD41-01C1-5BFED36ACEE4}"/>
              </a:ext>
            </a:extLst>
          </p:cNvPr>
          <p:cNvSpPr>
            <a:spLocks noGrp="1"/>
          </p:cNvSpPr>
          <p:nvPr>
            <p:ph type="title"/>
          </p:nvPr>
        </p:nvSpPr>
        <p:spPr/>
        <p:txBody>
          <a:bodyPr/>
          <a:lstStyle/>
          <a:p>
            <a:r>
              <a:rPr lang="en-US" dirty="0"/>
              <a:t>Voters’ top priorities include repairing and replacing drinking water pipes and storm drains, and providing safe places for teens.</a:t>
            </a:r>
          </a:p>
        </p:txBody>
      </p:sp>
    </p:spTree>
    <p:extLst>
      <p:ext uri="{BB962C8B-B14F-4D97-AF65-F5344CB8AC3E}">
        <p14:creationId xmlns:p14="http://schemas.microsoft.com/office/powerpoint/2010/main" val="27980729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1B520-FFA3-28CA-B46B-E87AB9C7FEE7}"/>
            </a:ext>
          </a:extLst>
        </p:cNvPr>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AF8F2FEC-A840-CA1B-301A-99C3AF737C4F}"/>
              </a:ext>
            </a:extLst>
          </p:cNvPr>
          <p:cNvGraphicFramePr/>
          <p:nvPr>
            <p:extLst>
              <p:ext uri="{D42A27DB-BD31-4B8C-83A1-F6EECF244321}">
                <p14:modId xmlns:p14="http://schemas.microsoft.com/office/powerpoint/2010/main" val="1719716950"/>
              </p:ext>
            </p:extLst>
          </p:nvPr>
        </p:nvGraphicFramePr>
        <p:xfrm>
          <a:off x="-496887" y="1498859"/>
          <a:ext cx="11265408" cy="480067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Table 8">
            <a:extLst>
              <a:ext uri="{FF2B5EF4-FFF2-40B4-BE49-F238E27FC236}">
                <a16:creationId xmlns:a16="http://schemas.microsoft.com/office/drawing/2014/main" id="{BAE93EC5-2E6B-F223-A026-BEA429686A48}"/>
              </a:ext>
            </a:extLst>
          </p:cNvPr>
          <p:cNvGraphicFramePr>
            <a:graphicFrameLocks noGrp="1"/>
          </p:cNvGraphicFramePr>
          <p:nvPr>
            <p:extLst>
              <p:ext uri="{D42A27DB-BD31-4B8C-83A1-F6EECF244321}">
                <p14:modId xmlns:p14="http://schemas.microsoft.com/office/powerpoint/2010/main" val="1903668202"/>
              </p:ext>
            </p:extLst>
          </p:nvPr>
        </p:nvGraphicFramePr>
        <p:xfrm>
          <a:off x="10514202" y="1475095"/>
          <a:ext cx="1562964" cy="4397803"/>
        </p:xfrm>
        <a:graphic>
          <a:graphicData uri="http://schemas.openxmlformats.org/drawingml/2006/table">
            <a:tbl>
              <a:tblPr>
                <a:tableStyleId>{5C22544A-7EE6-4342-B048-85BDC9FD1C3A}</a:tableStyleId>
              </a:tblPr>
              <a:tblGrid>
                <a:gridCol w="1562964">
                  <a:extLst>
                    <a:ext uri="{9D8B030D-6E8A-4147-A177-3AD203B41FA5}">
                      <a16:colId xmlns:a16="http://schemas.microsoft.com/office/drawing/2014/main" val="20000"/>
                    </a:ext>
                  </a:extLst>
                </a:gridCol>
              </a:tblGrid>
              <a:tr h="455521">
                <a:tc>
                  <a:txBody>
                    <a:bodyPr/>
                    <a:lstStyle/>
                    <a:p>
                      <a:pPr algn="ctr" fontAlgn="b">
                        <a:lnSpc>
                          <a:spcPts val="1700"/>
                        </a:lnSpc>
                      </a:pPr>
                      <a:r>
                        <a:rPr lang="en-US" sz="1800" b="1" u="none" strike="noStrike" dirty="0">
                          <a:solidFill>
                            <a:schemeClr val="accent1"/>
                          </a:solidFill>
                          <a:effectLst/>
                          <a:latin typeface="+mn-lt"/>
                        </a:rPr>
                        <a:t>Extremely/Very</a:t>
                      </a:r>
                      <a:r>
                        <a:rPr lang="en-US" sz="1800" b="1" u="none" strike="noStrike" baseline="0" dirty="0">
                          <a:solidFill>
                            <a:schemeClr val="accent1"/>
                          </a:solidFill>
                          <a:effectLst/>
                          <a:latin typeface="+mn-lt"/>
                        </a:rPr>
                        <a:t> </a:t>
                      </a:r>
                      <a:r>
                        <a:rPr lang="en-US" sz="1800" b="1" u="none" strike="noStrike" dirty="0">
                          <a:solidFill>
                            <a:schemeClr val="accent1"/>
                          </a:solidFill>
                          <a:effectLst/>
                          <a:latin typeface="+mn-lt"/>
                        </a:rPr>
                        <a:t>Important</a:t>
                      </a:r>
                      <a:endParaRPr lang="en-US" sz="1800" b="1" i="0" u="none" strike="noStrike" dirty="0">
                        <a:solidFill>
                          <a:schemeClr val="accent1"/>
                        </a:solidFill>
                        <a:effectLst/>
                        <a:latin typeface="+mn-lt"/>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68747">
                <a:tc>
                  <a:txBody>
                    <a:bodyPr/>
                    <a:lstStyle/>
                    <a:p>
                      <a:pPr algn="ctr" fontAlgn="ctr">
                        <a:buNone/>
                      </a:pPr>
                      <a:r>
                        <a:rPr lang="en-US" sz="1800" b="1" i="0" u="none" strike="noStrike" dirty="0">
                          <a:solidFill>
                            <a:schemeClr val="accent1"/>
                          </a:solidFill>
                          <a:effectLst/>
                          <a:latin typeface="Calibri" panose="020F0502020204030204" pitchFamily="34" charset="0"/>
                        </a:rPr>
                        <a:t>80%</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510505">
                <a:tc>
                  <a:txBody>
                    <a:bodyPr/>
                    <a:lstStyle/>
                    <a:p>
                      <a:pPr algn="ctr" fontAlgn="ctr">
                        <a:buNone/>
                      </a:pPr>
                      <a:r>
                        <a:rPr lang="en-US" sz="1800" b="1" i="0" u="none" strike="noStrike" dirty="0">
                          <a:solidFill>
                            <a:schemeClr val="accent1"/>
                          </a:solidFill>
                          <a:effectLst/>
                          <a:latin typeface="Calibri" panose="020F0502020204030204" pitchFamily="34" charset="0"/>
                        </a:rPr>
                        <a:t>80%</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69396261"/>
                  </a:ext>
                </a:extLst>
              </a:tr>
              <a:tr h="510505">
                <a:tc>
                  <a:txBody>
                    <a:bodyPr/>
                    <a:lstStyle/>
                    <a:p>
                      <a:pPr algn="ctr" fontAlgn="ctr">
                        <a:buNone/>
                      </a:pPr>
                      <a:r>
                        <a:rPr lang="en-US" sz="1800" b="1" i="0" u="none" strike="noStrike" dirty="0">
                          <a:solidFill>
                            <a:schemeClr val="accent1"/>
                          </a:solidFill>
                          <a:effectLst/>
                          <a:latin typeface="Calibri" panose="020F0502020204030204" pitchFamily="34" charset="0"/>
                        </a:rPr>
                        <a:t>80%</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9411231"/>
                  </a:ext>
                </a:extLst>
              </a:tr>
              <a:tr h="510505">
                <a:tc>
                  <a:txBody>
                    <a:bodyPr/>
                    <a:lstStyle/>
                    <a:p>
                      <a:pPr algn="ctr" fontAlgn="ctr">
                        <a:buNone/>
                      </a:pPr>
                      <a:r>
                        <a:rPr lang="en-US" sz="1800" b="1" i="0" u="none" strike="noStrike" dirty="0">
                          <a:solidFill>
                            <a:schemeClr val="accent1"/>
                          </a:solidFill>
                          <a:effectLst/>
                          <a:latin typeface="Calibri" panose="020F0502020204030204" pitchFamily="34" charset="0"/>
                        </a:rPr>
                        <a:t>78%</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58581796"/>
                  </a:ext>
                </a:extLst>
              </a:tr>
              <a:tr h="510505">
                <a:tc>
                  <a:txBody>
                    <a:bodyPr/>
                    <a:lstStyle/>
                    <a:p>
                      <a:pPr algn="ctr" fontAlgn="ctr">
                        <a:buNone/>
                      </a:pPr>
                      <a:r>
                        <a:rPr lang="en-US" sz="1800" b="1" i="0" u="none" strike="noStrike" dirty="0">
                          <a:solidFill>
                            <a:schemeClr val="accent1"/>
                          </a:solidFill>
                          <a:effectLst/>
                          <a:latin typeface="Calibri" panose="020F0502020204030204" pitchFamily="34" charset="0"/>
                        </a:rPr>
                        <a:t>77%</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510505">
                <a:tc>
                  <a:txBody>
                    <a:bodyPr/>
                    <a:lstStyle/>
                    <a:p>
                      <a:pPr algn="ctr" fontAlgn="ctr">
                        <a:buNone/>
                      </a:pPr>
                      <a:r>
                        <a:rPr lang="en-US" sz="1800" b="1" i="0" u="none" strike="noStrike" dirty="0">
                          <a:solidFill>
                            <a:schemeClr val="accent1"/>
                          </a:solidFill>
                          <a:effectLst/>
                          <a:latin typeface="Calibri" panose="020F0502020204030204" pitchFamily="34" charset="0"/>
                        </a:rPr>
                        <a:t>77%</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510505">
                <a:tc>
                  <a:txBody>
                    <a:bodyPr/>
                    <a:lstStyle/>
                    <a:p>
                      <a:pPr algn="ctr" fontAlgn="ctr">
                        <a:buNone/>
                      </a:pPr>
                      <a:r>
                        <a:rPr lang="en-US" sz="1800" b="1" i="0" u="none" strike="noStrike" dirty="0">
                          <a:solidFill>
                            <a:schemeClr val="accent1"/>
                          </a:solidFill>
                          <a:effectLst/>
                          <a:latin typeface="Calibri" panose="020F0502020204030204" pitchFamily="34" charset="0"/>
                        </a:rPr>
                        <a:t>74%</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510505">
                <a:tc>
                  <a:txBody>
                    <a:bodyPr/>
                    <a:lstStyle/>
                    <a:p>
                      <a:pPr algn="ctr" fontAlgn="ctr">
                        <a:buNone/>
                      </a:pPr>
                      <a:r>
                        <a:rPr lang="en-US" sz="1800" b="1" i="0" u="none" strike="noStrike" dirty="0">
                          <a:solidFill>
                            <a:schemeClr val="accent1"/>
                          </a:solidFill>
                          <a:effectLst/>
                          <a:latin typeface="Calibri" panose="020F0502020204030204" pitchFamily="34" charset="0"/>
                        </a:rPr>
                        <a:t>73%</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sp>
        <p:nvSpPr>
          <p:cNvPr id="4" name="Text Placeholder 3">
            <a:extLst>
              <a:ext uri="{FF2B5EF4-FFF2-40B4-BE49-F238E27FC236}">
                <a16:creationId xmlns:a16="http://schemas.microsoft.com/office/drawing/2014/main" id="{6254760D-7426-B371-DC13-3B0BE52AECD2}"/>
              </a:ext>
            </a:extLst>
          </p:cNvPr>
          <p:cNvSpPr>
            <a:spLocks noGrp="1"/>
          </p:cNvSpPr>
          <p:nvPr>
            <p:ph type="body" sz="quarter" idx="10"/>
          </p:nvPr>
        </p:nvSpPr>
        <p:spPr/>
        <p:txBody>
          <a:bodyPr/>
          <a:lstStyle/>
          <a:p>
            <a:r>
              <a:rPr lang="en-US" dirty="0"/>
              <a:t>Next, here is a list of ways in which funds generated by a bond measure could be spent.  After each one, please indicate how important each item is to you personally: extremely important, very important, somewhat important, or not too important. ^Not Part of Split Sample</a:t>
            </a:r>
          </a:p>
        </p:txBody>
      </p:sp>
      <p:sp>
        <p:nvSpPr>
          <p:cNvPr id="3" name="Title 2">
            <a:extLst>
              <a:ext uri="{FF2B5EF4-FFF2-40B4-BE49-F238E27FC236}">
                <a16:creationId xmlns:a16="http://schemas.microsoft.com/office/drawing/2014/main" id="{7DD77CFB-93D9-3576-B306-D2CEEFAB9B04}"/>
              </a:ext>
            </a:extLst>
          </p:cNvPr>
          <p:cNvSpPr>
            <a:spLocks noGrp="1"/>
          </p:cNvSpPr>
          <p:nvPr>
            <p:ph type="title"/>
          </p:nvPr>
        </p:nvSpPr>
        <p:spPr/>
        <p:txBody>
          <a:bodyPr/>
          <a:lstStyle/>
          <a:p>
            <a:r>
              <a:rPr lang="en-US" dirty="0"/>
              <a:t>Broad shares also value seismic safety, police officer retention, and youth sports and literacy education facilities.</a:t>
            </a:r>
          </a:p>
        </p:txBody>
      </p:sp>
    </p:spTree>
    <p:extLst>
      <p:ext uri="{BB962C8B-B14F-4D97-AF65-F5344CB8AC3E}">
        <p14:creationId xmlns:p14="http://schemas.microsoft.com/office/powerpoint/2010/main" val="2283024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ACCF1-3AC3-EA13-587A-D29651C66774}"/>
            </a:ext>
          </a:extLst>
        </p:cNvPr>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C97EA0B2-AB64-CC12-753C-9380629BD608}"/>
              </a:ext>
            </a:extLst>
          </p:cNvPr>
          <p:cNvGraphicFramePr/>
          <p:nvPr>
            <p:extLst>
              <p:ext uri="{D42A27DB-BD31-4B8C-83A1-F6EECF244321}">
                <p14:modId xmlns:p14="http://schemas.microsoft.com/office/powerpoint/2010/main" val="2824552342"/>
              </p:ext>
            </p:extLst>
          </p:nvPr>
        </p:nvGraphicFramePr>
        <p:xfrm>
          <a:off x="-1" y="1328487"/>
          <a:ext cx="10768521" cy="497104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Table 8">
            <a:extLst>
              <a:ext uri="{FF2B5EF4-FFF2-40B4-BE49-F238E27FC236}">
                <a16:creationId xmlns:a16="http://schemas.microsoft.com/office/drawing/2014/main" id="{ACB9DD03-057E-596F-A937-A43C54C202F3}"/>
              </a:ext>
            </a:extLst>
          </p:cNvPr>
          <p:cNvGraphicFramePr>
            <a:graphicFrameLocks noGrp="1"/>
          </p:cNvGraphicFramePr>
          <p:nvPr>
            <p:extLst>
              <p:ext uri="{D42A27DB-BD31-4B8C-83A1-F6EECF244321}">
                <p14:modId xmlns:p14="http://schemas.microsoft.com/office/powerpoint/2010/main" val="3998782705"/>
              </p:ext>
            </p:extLst>
          </p:nvPr>
        </p:nvGraphicFramePr>
        <p:xfrm>
          <a:off x="10495349" y="1248348"/>
          <a:ext cx="1562964" cy="4674577"/>
        </p:xfrm>
        <a:graphic>
          <a:graphicData uri="http://schemas.openxmlformats.org/drawingml/2006/table">
            <a:tbl>
              <a:tblPr>
                <a:tableStyleId>{5C22544A-7EE6-4342-B048-85BDC9FD1C3A}</a:tableStyleId>
              </a:tblPr>
              <a:tblGrid>
                <a:gridCol w="1562964">
                  <a:extLst>
                    <a:ext uri="{9D8B030D-6E8A-4147-A177-3AD203B41FA5}">
                      <a16:colId xmlns:a16="http://schemas.microsoft.com/office/drawing/2014/main" val="20000"/>
                    </a:ext>
                  </a:extLst>
                </a:gridCol>
              </a:tblGrid>
              <a:tr h="471687">
                <a:tc>
                  <a:txBody>
                    <a:bodyPr/>
                    <a:lstStyle/>
                    <a:p>
                      <a:pPr algn="ctr" fontAlgn="b">
                        <a:lnSpc>
                          <a:spcPts val="1700"/>
                        </a:lnSpc>
                      </a:pPr>
                      <a:r>
                        <a:rPr lang="en-US" sz="1800" b="1" u="none" strike="noStrike" dirty="0">
                          <a:solidFill>
                            <a:schemeClr val="accent1"/>
                          </a:solidFill>
                          <a:effectLst/>
                          <a:latin typeface="+mn-lt"/>
                        </a:rPr>
                        <a:t>Extremely/Very</a:t>
                      </a:r>
                      <a:r>
                        <a:rPr lang="en-US" sz="1800" b="1" u="none" strike="noStrike" baseline="0" dirty="0">
                          <a:solidFill>
                            <a:schemeClr val="accent1"/>
                          </a:solidFill>
                          <a:effectLst/>
                          <a:latin typeface="+mn-lt"/>
                        </a:rPr>
                        <a:t> </a:t>
                      </a:r>
                      <a:r>
                        <a:rPr lang="en-US" sz="1800" b="1" u="none" strike="noStrike" dirty="0">
                          <a:solidFill>
                            <a:schemeClr val="accent1"/>
                          </a:solidFill>
                          <a:effectLst/>
                          <a:latin typeface="+mn-lt"/>
                        </a:rPr>
                        <a:t>Important</a:t>
                      </a:r>
                      <a:endParaRPr lang="en-US" sz="1800" b="1" i="0" u="none" strike="noStrike" dirty="0">
                        <a:solidFill>
                          <a:schemeClr val="accent1"/>
                        </a:solidFill>
                        <a:effectLst/>
                        <a:latin typeface="+mn-lt"/>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70491">
                <a:tc>
                  <a:txBody>
                    <a:bodyPr/>
                    <a:lstStyle/>
                    <a:p>
                      <a:pPr algn="ctr" fontAlgn="b">
                        <a:buNone/>
                      </a:pPr>
                      <a:r>
                        <a:rPr lang="en-US" sz="1800" b="1" i="0" u="none" strike="noStrike" dirty="0">
                          <a:solidFill>
                            <a:schemeClr val="accent1"/>
                          </a:solidFill>
                          <a:effectLst/>
                          <a:latin typeface="+mn-lt"/>
                        </a:rPr>
                        <a:t>70%</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628088">
                <a:tc>
                  <a:txBody>
                    <a:bodyPr/>
                    <a:lstStyle/>
                    <a:p>
                      <a:pPr algn="ctr" fontAlgn="b">
                        <a:buNone/>
                      </a:pPr>
                      <a:r>
                        <a:rPr lang="en-US" sz="1800" b="1" i="0" u="none" strike="noStrike" dirty="0">
                          <a:solidFill>
                            <a:schemeClr val="accent1"/>
                          </a:solidFill>
                          <a:effectLst/>
                          <a:latin typeface="+mn-lt"/>
                        </a:rPr>
                        <a:t>63%</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69396261"/>
                  </a:ext>
                </a:extLst>
              </a:tr>
              <a:tr h="622170">
                <a:tc>
                  <a:txBody>
                    <a:bodyPr/>
                    <a:lstStyle/>
                    <a:p>
                      <a:pPr algn="ctr" fontAlgn="b">
                        <a:buNone/>
                      </a:pPr>
                      <a:r>
                        <a:rPr lang="en-US" sz="1800" b="1" i="0" u="none" strike="noStrike">
                          <a:solidFill>
                            <a:schemeClr val="accent1"/>
                          </a:solidFill>
                          <a:effectLst/>
                          <a:latin typeface="+mn-lt"/>
                        </a:rPr>
                        <a:t>63%</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9411231"/>
                  </a:ext>
                </a:extLst>
              </a:tr>
              <a:tr h="612742">
                <a:tc>
                  <a:txBody>
                    <a:bodyPr/>
                    <a:lstStyle/>
                    <a:p>
                      <a:pPr algn="ctr" fontAlgn="b">
                        <a:buNone/>
                      </a:pPr>
                      <a:r>
                        <a:rPr lang="en-US" sz="1800" b="1" i="0" u="none" strike="noStrike">
                          <a:solidFill>
                            <a:schemeClr val="accent1"/>
                          </a:solidFill>
                          <a:effectLst/>
                          <a:latin typeface="+mn-lt"/>
                        </a:rPr>
                        <a:t>61%</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58581796"/>
                  </a:ext>
                </a:extLst>
              </a:tr>
              <a:tr h="631596">
                <a:tc>
                  <a:txBody>
                    <a:bodyPr/>
                    <a:lstStyle/>
                    <a:p>
                      <a:pPr algn="ctr" fontAlgn="b">
                        <a:buNone/>
                      </a:pPr>
                      <a:r>
                        <a:rPr lang="en-US" sz="1800" b="1" i="0" u="none" strike="noStrike">
                          <a:solidFill>
                            <a:schemeClr val="accent1"/>
                          </a:solidFill>
                          <a:effectLst/>
                          <a:latin typeface="+mn-lt"/>
                        </a:rPr>
                        <a:t>58%</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603315">
                <a:tc>
                  <a:txBody>
                    <a:bodyPr/>
                    <a:lstStyle/>
                    <a:p>
                      <a:pPr algn="ctr" fontAlgn="b">
                        <a:buNone/>
                      </a:pPr>
                      <a:r>
                        <a:rPr lang="en-US" sz="1800" b="1" i="0" u="none" strike="noStrike" dirty="0">
                          <a:solidFill>
                            <a:schemeClr val="accent1"/>
                          </a:solidFill>
                          <a:effectLst/>
                          <a:latin typeface="+mn-lt"/>
                        </a:rPr>
                        <a:t>54%</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634488">
                <a:tc>
                  <a:txBody>
                    <a:bodyPr/>
                    <a:lstStyle/>
                    <a:p>
                      <a:pPr algn="ctr" fontAlgn="b">
                        <a:buNone/>
                      </a:pPr>
                      <a:r>
                        <a:rPr lang="en-US" sz="1800" b="1" i="0" u="none" strike="noStrike" dirty="0">
                          <a:solidFill>
                            <a:schemeClr val="accent1"/>
                          </a:solidFill>
                          <a:effectLst/>
                          <a:latin typeface="+mn-lt"/>
                        </a:rPr>
                        <a:t>50%</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bl>
          </a:graphicData>
        </a:graphic>
      </p:graphicFrame>
      <p:sp>
        <p:nvSpPr>
          <p:cNvPr id="4" name="Text Placeholder 3">
            <a:extLst>
              <a:ext uri="{FF2B5EF4-FFF2-40B4-BE49-F238E27FC236}">
                <a16:creationId xmlns:a16="http://schemas.microsoft.com/office/drawing/2014/main" id="{030A653F-C2D4-10AD-483F-E79793113417}"/>
              </a:ext>
            </a:extLst>
          </p:cNvPr>
          <p:cNvSpPr>
            <a:spLocks noGrp="1"/>
          </p:cNvSpPr>
          <p:nvPr>
            <p:ph type="body" sz="quarter" idx="10"/>
          </p:nvPr>
        </p:nvSpPr>
        <p:spPr/>
        <p:txBody>
          <a:bodyPr/>
          <a:lstStyle/>
          <a:p>
            <a:r>
              <a:rPr lang="en-US" dirty="0"/>
              <a:t>Next, here is a list of ways in which funds generated by a bond measure could be spent.  After each one, please indicate how important each item is to you personally: extremely important, very important, somewhat important, or not too important. ^Not Part of Split Sample</a:t>
            </a:r>
          </a:p>
        </p:txBody>
      </p:sp>
      <p:sp>
        <p:nvSpPr>
          <p:cNvPr id="3" name="Title 2">
            <a:extLst>
              <a:ext uri="{FF2B5EF4-FFF2-40B4-BE49-F238E27FC236}">
                <a16:creationId xmlns:a16="http://schemas.microsoft.com/office/drawing/2014/main" id="{B3694441-A42E-65BD-FBAC-8934E75730EF}"/>
              </a:ext>
            </a:extLst>
          </p:cNvPr>
          <p:cNvSpPr>
            <a:spLocks noGrp="1"/>
          </p:cNvSpPr>
          <p:nvPr>
            <p:ph type="title"/>
          </p:nvPr>
        </p:nvSpPr>
        <p:spPr>
          <a:xfrm>
            <a:off x="301869" y="410399"/>
            <a:ext cx="11588262" cy="918087"/>
          </a:xfrm>
        </p:spPr>
        <p:txBody>
          <a:bodyPr/>
          <a:lstStyle/>
          <a:p>
            <a:r>
              <a:rPr lang="en-US" dirty="0"/>
              <a:t>Voters less intensely value the matching funds element.</a:t>
            </a:r>
          </a:p>
        </p:txBody>
      </p:sp>
    </p:spTree>
    <p:extLst>
      <p:ext uri="{BB962C8B-B14F-4D97-AF65-F5344CB8AC3E}">
        <p14:creationId xmlns:p14="http://schemas.microsoft.com/office/powerpoint/2010/main" val="28166946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EB6C56-8216-6EEF-3AD6-35DD90429642}"/>
              </a:ext>
            </a:extLst>
          </p:cNvPr>
          <p:cNvSpPr>
            <a:spLocks noGrp="1"/>
          </p:cNvSpPr>
          <p:nvPr>
            <p:ph type="title"/>
          </p:nvPr>
        </p:nvSpPr>
        <p:spPr/>
        <p:txBody>
          <a:bodyPr/>
          <a:lstStyle/>
          <a:p>
            <a:r>
              <a:rPr lang="en-US" dirty="0"/>
              <a:t>The Impact of</a:t>
            </a:r>
            <a:br>
              <a:rPr lang="en-US" dirty="0"/>
            </a:br>
            <a:r>
              <a:rPr lang="en-US" dirty="0"/>
              <a:t>Additional Information</a:t>
            </a:r>
          </a:p>
        </p:txBody>
      </p:sp>
    </p:spTree>
    <p:extLst>
      <p:ext uri="{BB962C8B-B14F-4D97-AF65-F5344CB8AC3E}">
        <p14:creationId xmlns:p14="http://schemas.microsoft.com/office/powerpoint/2010/main" val="13787029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332315-30B7-813B-B687-ED732B829CCC}"/>
              </a:ext>
            </a:extLst>
          </p:cNvPr>
          <p:cNvSpPr>
            <a:spLocks noGrp="1"/>
          </p:cNvSpPr>
          <p:nvPr>
            <p:ph type="title"/>
          </p:nvPr>
        </p:nvSpPr>
        <p:spPr>
          <a:xfrm>
            <a:off x="0" y="310551"/>
            <a:ext cx="12192000" cy="1017936"/>
          </a:xfrm>
        </p:spPr>
        <p:txBody>
          <a:bodyPr/>
          <a:lstStyle/>
          <a:p>
            <a:r>
              <a:rPr lang="en-US" dirty="0"/>
              <a:t>Survey Methodology</a:t>
            </a:r>
          </a:p>
        </p:txBody>
      </p:sp>
      <p:sp>
        <p:nvSpPr>
          <p:cNvPr id="4" name="TextBox 3">
            <a:extLst>
              <a:ext uri="{FF2B5EF4-FFF2-40B4-BE49-F238E27FC236}">
                <a16:creationId xmlns:a16="http://schemas.microsoft.com/office/drawing/2014/main" id="{3015B0A7-0FD0-9048-E45A-5AC1436B1A1C}"/>
              </a:ext>
            </a:extLst>
          </p:cNvPr>
          <p:cNvSpPr txBox="1"/>
          <p:nvPr/>
        </p:nvSpPr>
        <p:spPr>
          <a:xfrm>
            <a:off x="3613404" y="6219452"/>
            <a:ext cx="4965192" cy="338554"/>
          </a:xfrm>
          <a:prstGeom prst="rect">
            <a:avLst/>
          </a:prstGeom>
          <a:noFill/>
        </p:spPr>
        <p:txBody>
          <a:bodyPr wrap="square" rtlCol="0">
            <a:spAutoFit/>
          </a:bodyPr>
          <a:lstStyle/>
          <a:p>
            <a:pPr algn="ctr"/>
            <a:r>
              <a:rPr lang="en-US" sz="1600" i="1" dirty="0"/>
              <a:t>(Note: Not All Results Will Sum to 100% Due to Rounding)</a:t>
            </a:r>
          </a:p>
        </p:txBody>
      </p:sp>
      <p:graphicFrame>
        <p:nvGraphicFramePr>
          <p:cNvPr id="5" name="Table 4">
            <a:extLst>
              <a:ext uri="{FF2B5EF4-FFF2-40B4-BE49-F238E27FC236}">
                <a16:creationId xmlns:a16="http://schemas.microsoft.com/office/drawing/2014/main" id="{3D6FC1AD-E565-6226-BE6C-F10753532DC7}"/>
              </a:ext>
            </a:extLst>
          </p:cNvPr>
          <p:cNvGraphicFramePr>
            <a:graphicFrameLocks noGrp="1"/>
          </p:cNvGraphicFramePr>
          <p:nvPr>
            <p:extLst>
              <p:ext uri="{D42A27DB-BD31-4B8C-83A1-F6EECF244321}">
                <p14:modId xmlns:p14="http://schemas.microsoft.com/office/powerpoint/2010/main" val="770438100"/>
              </p:ext>
            </p:extLst>
          </p:nvPr>
        </p:nvGraphicFramePr>
        <p:xfrm>
          <a:off x="609600" y="999241"/>
          <a:ext cx="10972800" cy="5137607"/>
        </p:xfrm>
        <a:graphic>
          <a:graphicData uri="http://schemas.openxmlformats.org/drawingml/2006/table">
            <a:tbl>
              <a:tblPr firstCol="1" bandRow="1">
                <a:tableStyleId>{93296810-A885-4BE3-A3E7-6D5BEEA58F35}</a:tableStyleId>
              </a:tblPr>
              <a:tblGrid>
                <a:gridCol w="3366710">
                  <a:extLst>
                    <a:ext uri="{9D8B030D-6E8A-4147-A177-3AD203B41FA5}">
                      <a16:colId xmlns:a16="http://schemas.microsoft.com/office/drawing/2014/main" val="90720934"/>
                    </a:ext>
                  </a:extLst>
                </a:gridCol>
                <a:gridCol w="7606090">
                  <a:extLst>
                    <a:ext uri="{9D8B030D-6E8A-4147-A177-3AD203B41FA5}">
                      <a16:colId xmlns:a16="http://schemas.microsoft.com/office/drawing/2014/main" val="4125130851"/>
                    </a:ext>
                  </a:extLst>
                </a:gridCol>
              </a:tblGrid>
              <a:tr h="408873">
                <a:tc>
                  <a:txBody>
                    <a:bodyPr/>
                    <a:lstStyle/>
                    <a:p>
                      <a:pPr algn="ctr"/>
                      <a:r>
                        <a:rPr lang="en-US" sz="1800" dirty="0"/>
                        <a:t>Dates</a:t>
                      </a:r>
                    </a:p>
                  </a:txBody>
                  <a:tcPr anchor="ctr">
                    <a:solidFill>
                      <a:schemeClr val="accent1"/>
                    </a:solidFill>
                  </a:tcPr>
                </a:tc>
                <a:tc>
                  <a:txBody>
                    <a:bodyPr/>
                    <a:lstStyle/>
                    <a:p>
                      <a:pPr marL="0" marR="0" algn="ctr">
                        <a:lnSpc>
                          <a:spcPct val="107000"/>
                        </a:lnSpc>
                        <a:spcAft>
                          <a:spcPts val="800"/>
                        </a:spcAft>
                        <a:buNone/>
                      </a:pPr>
                      <a:r>
                        <a:rPr lang="en-US" sz="18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June 20-July 12, 2026</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39337317"/>
                  </a:ext>
                </a:extLst>
              </a:tr>
              <a:tr h="408873">
                <a:tc>
                  <a:txBody>
                    <a:bodyPr/>
                    <a:lstStyle/>
                    <a:p>
                      <a:pPr algn="ctr"/>
                      <a:r>
                        <a:rPr lang="en-US" sz="1800" dirty="0"/>
                        <a:t>Survey Type</a:t>
                      </a:r>
                    </a:p>
                  </a:txBody>
                  <a:tcPr anchor="ctr">
                    <a:solidFill>
                      <a:schemeClr val="accent1"/>
                    </a:solidFill>
                  </a:tcPr>
                </a:tc>
                <a:tc>
                  <a:txBody>
                    <a:bodyPr/>
                    <a:lstStyle/>
                    <a:p>
                      <a:pPr marL="0" marR="0" algn="ctr">
                        <a:lnSpc>
                          <a:spcPct val="107000"/>
                        </a:lnSpc>
                        <a:spcAft>
                          <a:spcPts val="800"/>
                        </a:spcAft>
                        <a:buNone/>
                      </a:pPr>
                      <a:r>
                        <a:rPr lang="en-US" sz="18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Dual-mode Voter Survey         </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83586739"/>
                  </a:ext>
                </a:extLst>
              </a:tr>
              <a:tr h="408873">
                <a:tc>
                  <a:txBody>
                    <a:bodyPr/>
                    <a:lstStyle/>
                    <a:p>
                      <a:pPr algn="ctr"/>
                      <a:r>
                        <a:rPr lang="en-US" sz="1800" dirty="0"/>
                        <a:t>Research Population</a:t>
                      </a:r>
                    </a:p>
                  </a:txBody>
                  <a:tcPr anchor="ctr">
                    <a:solidFill>
                      <a:schemeClr val="accent1"/>
                    </a:solidFill>
                  </a:tcPr>
                </a:tc>
                <a:tc>
                  <a:txBody>
                    <a:bodyPr/>
                    <a:lstStyle/>
                    <a:p>
                      <a:pPr marL="0" marR="0" algn="ctr">
                        <a:lnSpc>
                          <a:spcPct val="107000"/>
                        </a:lnSpc>
                        <a:spcAft>
                          <a:spcPts val="800"/>
                        </a:spcAft>
                        <a:buNone/>
                      </a:pPr>
                      <a:r>
                        <a:rPr lang="en-US" sz="18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Likely November 2026 Voters in East Palo Alto</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45775839"/>
                  </a:ext>
                </a:extLst>
              </a:tr>
              <a:tr h="408873">
                <a:tc>
                  <a:txBody>
                    <a:bodyPr/>
                    <a:lstStyle/>
                    <a:p>
                      <a:pPr algn="ctr"/>
                      <a:r>
                        <a:rPr lang="en-US" sz="1800" dirty="0"/>
                        <a:t>Total Interviews</a:t>
                      </a:r>
                    </a:p>
                  </a:txBody>
                  <a:tcPr anchor="ctr">
                    <a:solidFill>
                      <a:schemeClr val="accent1"/>
                    </a:solidFill>
                  </a:tcPr>
                </a:tc>
                <a:tc>
                  <a:txBody>
                    <a:bodyPr/>
                    <a:lstStyle/>
                    <a:p>
                      <a:pPr marL="0" marR="0" algn="ctr">
                        <a:lnSpc>
                          <a:spcPct val="107000"/>
                        </a:lnSpc>
                        <a:spcAft>
                          <a:spcPts val="800"/>
                        </a:spcAft>
                        <a:buNone/>
                      </a:pPr>
                      <a:r>
                        <a:rPr lang="en-US" sz="18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260</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55793943"/>
                  </a:ext>
                </a:extLst>
              </a:tr>
              <a:tr h="640001">
                <a:tc>
                  <a:txBody>
                    <a:bodyPr/>
                    <a:lstStyle/>
                    <a:p>
                      <a:pPr algn="ctr"/>
                      <a:r>
                        <a:rPr lang="en-US" sz="1800" dirty="0"/>
                        <a:t>Margin of Sampling Error</a:t>
                      </a:r>
                    </a:p>
                  </a:txBody>
                  <a:tcPr anchor="ctr">
                    <a:solidFill>
                      <a:schemeClr val="accent1"/>
                    </a:solidFill>
                  </a:tcPr>
                </a:tc>
                <a:tc>
                  <a:txBody>
                    <a:bodyPr/>
                    <a:lstStyle/>
                    <a:p>
                      <a:pPr marL="0" marR="0" algn="ctr">
                        <a:lnSpc>
                          <a:spcPct val="107000"/>
                        </a:lnSpc>
                        <a:spcAft>
                          <a:spcPts val="800"/>
                        </a:spcAft>
                        <a:buNone/>
                      </a:pPr>
                      <a:r>
                        <a:rPr lang="en-US" sz="1800" b="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(Full Sample) ±6.1% at the 95% Confidence Level</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74126025"/>
                  </a:ext>
                </a:extLst>
              </a:tr>
              <a:tr h="1022184">
                <a:tc>
                  <a:txBody>
                    <a:bodyPr/>
                    <a:lstStyle/>
                    <a:p>
                      <a:pPr algn="ctr"/>
                      <a:endParaRPr lang="en-US" sz="1800" dirty="0"/>
                    </a:p>
                    <a:p>
                      <a:pPr algn="ctr"/>
                      <a:r>
                        <a:rPr lang="en-US" sz="1800" dirty="0"/>
                        <a:t>Contact Methods</a:t>
                      </a:r>
                    </a:p>
                    <a:p>
                      <a:pPr algn="ctr"/>
                      <a:endParaRPr lang="en-US" sz="1800" dirty="0"/>
                    </a:p>
                  </a:txBody>
                  <a:tcPr anchor="ctr">
                    <a:solidFill>
                      <a:schemeClr val="accent1"/>
                    </a:solidFill>
                  </a:tcPr>
                </a:tc>
                <a:tc>
                  <a:txBody>
                    <a:bodyPr/>
                    <a:lstStyle/>
                    <a:p>
                      <a:pPr algn="ctr"/>
                      <a:endParaRPr lang="en-US" sz="1800" dirty="0"/>
                    </a:p>
                  </a:txBody>
                  <a:tcPr anchor="ctr"/>
                </a:tc>
                <a:extLst>
                  <a:ext uri="{0D108BD9-81ED-4DB2-BD59-A6C34878D82A}">
                    <a16:rowId xmlns:a16="http://schemas.microsoft.com/office/drawing/2014/main" val="1056214626"/>
                  </a:ext>
                </a:extLst>
              </a:tr>
              <a:tr h="1022184">
                <a:tc>
                  <a:txBody>
                    <a:bodyPr/>
                    <a:lstStyle/>
                    <a:p>
                      <a:pPr algn="ctr"/>
                      <a:endParaRPr lang="en-US" sz="1800" dirty="0"/>
                    </a:p>
                    <a:p>
                      <a:pPr algn="ctr"/>
                      <a:r>
                        <a:rPr lang="en-US" sz="1800" dirty="0"/>
                        <a:t>Data Collection Modes</a:t>
                      </a:r>
                    </a:p>
                    <a:p>
                      <a:pPr algn="ctr"/>
                      <a:endParaRPr lang="en-US" sz="1800" dirty="0"/>
                    </a:p>
                  </a:txBody>
                  <a:tcPr anchor="ctr">
                    <a:solidFill>
                      <a:schemeClr val="accent1"/>
                    </a:solidFill>
                  </a:tcPr>
                </a:tc>
                <a:tc>
                  <a:txBody>
                    <a:bodyPr/>
                    <a:lstStyle/>
                    <a:p>
                      <a:pPr algn="ctr"/>
                      <a:endParaRPr lang="en-US" sz="1800" dirty="0"/>
                    </a:p>
                  </a:txBody>
                  <a:tcPr anchor="ctr"/>
                </a:tc>
                <a:extLst>
                  <a:ext uri="{0D108BD9-81ED-4DB2-BD59-A6C34878D82A}">
                    <a16:rowId xmlns:a16="http://schemas.microsoft.com/office/drawing/2014/main" val="598336593"/>
                  </a:ext>
                </a:extLst>
              </a:tr>
              <a:tr h="408873">
                <a:tc>
                  <a:txBody>
                    <a:bodyPr/>
                    <a:lstStyle/>
                    <a:p>
                      <a:pPr algn="ctr"/>
                      <a:r>
                        <a:rPr lang="en-US" sz="1800" dirty="0"/>
                        <a:t>Survey Tracking</a:t>
                      </a:r>
                    </a:p>
                  </a:txBody>
                  <a:tcPr anchor="ctr">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2015, 2024 and </a:t>
                      </a:r>
                      <a:r>
                        <a:rPr lang="en-US" sz="18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December 2025/January 2026</a:t>
                      </a:r>
                      <a:r>
                        <a:rPr lang="en-US" sz="1800" kern="1200" dirty="0">
                          <a:solidFill>
                            <a:schemeClr val="dk1"/>
                          </a:solidFill>
                          <a:effectLst/>
                          <a:latin typeface="+mn-lt"/>
                          <a:ea typeface="+mn-ea"/>
                          <a:cs typeface="+mn-cs"/>
                        </a:rPr>
                        <a:t> Surveys</a:t>
                      </a:r>
                      <a:endParaRPr lang="en-US" sz="1800" dirty="0"/>
                    </a:p>
                  </a:txBody>
                  <a:tcPr anchor="ctr"/>
                </a:tc>
                <a:extLst>
                  <a:ext uri="{0D108BD9-81ED-4DB2-BD59-A6C34878D82A}">
                    <a16:rowId xmlns:a16="http://schemas.microsoft.com/office/drawing/2014/main" val="2146733974"/>
                  </a:ext>
                </a:extLst>
              </a:tr>
              <a:tr h="408873">
                <a:tc>
                  <a:txBody>
                    <a:bodyPr/>
                    <a:lstStyle/>
                    <a:p>
                      <a:pPr algn="ctr"/>
                      <a:r>
                        <a:rPr lang="en-US" sz="1800" dirty="0"/>
                        <a:t>Languages</a:t>
                      </a:r>
                    </a:p>
                  </a:txBody>
                  <a:tcPr anchor="ctr">
                    <a:solidFill>
                      <a:schemeClr val="accent1"/>
                    </a:solidFill>
                  </a:tcPr>
                </a:tc>
                <a:tc>
                  <a:txBody>
                    <a:bodyPr/>
                    <a:lstStyle/>
                    <a:p>
                      <a:pPr algn="ctr"/>
                      <a:r>
                        <a:rPr lang="en-US" sz="1800" kern="1200" dirty="0">
                          <a:solidFill>
                            <a:schemeClr val="dk1"/>
                          </a:solidFill>
                          <a:effectLst/>
                          <a:latin typeface="+mn-lt"/>
                          <a:ea typeface="+mn-ea"/>
                          <a:cs typeface="+mn-cs"/>
                        </a:rPr>
                        <a:t>English and Spanish</a:t>
                      </a:r>
                      <a:endParaRPr lang="en-US" sz="1800" dirty="0"/>
                    </a:p>
                  </a:txBody>
                  <a:tcPr anchor="ctr"/>
                </a:tc>
                <a:extLst>
                  <a:ext uri="{0D108BD9-81ED-4DB2-BD59-A6C34878D82A}">
                    <a16:rowId xmlns:a16="http://schemas.microsoft.com/office/drawing/2014/main" val="793723494"/>
                  </a:ext>
                </a:extLst>
              </a:tr>
            </a:tbl>
          </a:graphicData>
        </a:graphic>
      </p:graphicFrame>
      <p:grpSp>
        <p:nvGrpSpPr>
          <p:cNvPr id="12" name="Group 11">
            <a:extLst>
              <a:ext uri="{FF2B5EF4-FFF2-40B4-BE49-F238E27FC236}">
                <a16:creationId xmlns:a16="http://schemas.microsoft.com/office/drawing/2014/main" id="{76B1CF5B-2809-70EE-356B-6C2D64EB3C3C}"/>
              </a:ext>
            </a:extLst>
          </p:cNvPr>
          <p:cNvGrpSpPr/>
          <p:nvPr/>
        </p:nvGrpSpPr>
        <p:grpSpPr>
          <a:xfrm>
            <a:off x="4953826" y="3499831"/>
            <a:ext cx="5718439" cy="646331"/>
            <a:chOff x="4953826" y="3499831"/>
            <a:chExt cx="5718439" cy="646331"/>
          </a:xfrm>
        </p:grpSpPr>
        <p:grpSp>
          <p:nvGrpSpPr>
            <p:cNvPr id="25" name="Group 24">
              <a:extLst>
                <a:ext uri="{FF2B5EF4-FFF2-40B4-BE49-F238E27FC236}">
                  <a16:creationId xmlns:a16="http://schemas.microsoft.com/office/drawing/2014/main" id="{7E55969C-5893-5F5E-11BF-82242FBE8336}"/>
                </a:ext>
              </a:extLst>
            </p:cNvPr>
            <p:cNvGrpSpPr/>
            <p:nvPr/>
          </p:nvGrpSpPr>
          <p:grpSpPr>
            <a:xfrm>
              <a:off x="9120935" y="3499831"/>
              <a:ext cx="1551330" cy="646331"/>
              <a:chOff x="4927073" y="1964530"/>
              <a:chExt cx="1551330" cy="646331"/>
            </a:xfrm>
          </p:grpSpPr>
          <p:pic>
            <p:nvPicPr>
              <p:cNvPr id="32" name="Picture 31">
                <a:extLst>
                  <a:ext uri="{FF2B5EF4-FFF2-40B4-BE49-F238E27FC236}">
                    <a16:creationId xmlns:a16="http://schemas.microsoft.com/office/drawing/2014/main" id="{785457B2-FB6B-5E4F-1E5C-1F2066262F3B}"/>
                  </a:ext>
                </a:extLst>
              </p:cNvPr>
              <p:cNvPicPr>
                <a:picLocks noChangeAspect="1"/>
              </p:cNvPicPr>
              <p:nvPr/>
            </p:nvPicPr>
            <p:blipFill>
              <a:blip r:embed="rId2"/>
              <a:stretch>
                <a:fillRect/>
              </a:stretch>
            </p:blipFill>
            <p:spPr>
              <a:xfrm>
                <a:off x="4927073" y="2045379"/>
                <a:ext cx="375929" cy="484632"/>
              </a:xfrm>
              <a:prstGeom prst="rect">
                <a:avLst/>
              </a:prstGeom>
            </p:spPr>
          </p:pic>
          <p:sp>
            <p:nvSpPr>
              <p:cNvPr id="33" name="TextBox 32">
                <a:extLst>
                  <a:ext uri="{FF2B5EF4-FFF2-40B4-BE49-F238E27FC236}">
                    <a16:creationId xmlns:a16="http://schemas.microsoft.com/office/drawing/2014/main" id="{A3DA3D2B-C581-891D-F2E4-5C9C58C90EB6}"/>
                  </a:ext>
                </a:extLst>
              </p:cNvPr>
              <p:cNvSpPr txBox="1"/>
              <p:nvPr/>
            </p:nvSpPr>
            <p:spPr>
              <a:xfrm>
                <a:off x="5318438" y="1964530"/>
                <a:ext cx="1159965" cy="646331"/>
              </a:xfrm>
              <a:prstGeom prst="rect">
                <a:avLst/>
              </a:prstGeom>
              <a:noFill/>
            </p:spPr>
            <p:txBody>
              <a:bodyPr wrap="square" rtlCol="0">
                <a:spAutoFit/>
              </a:bodyPr>
              <a:lstStyle/>
              <a:p>
                <a:pPr algn="ctr"/>
                <a:r>
                  <a:rPr lang="en-US" dirty="0"/>
                  <a:t>Text</a:t>
                </a:r>
              </a:p>
              <a:p>
                <a:pPr algn="ctr"/>
                <a:r>
                  <a:rPr lang="en-US" dirty="0"/>
                  <a:t>Invitations</a:t>
                </a:r>
              </a:p>
            </p:txBody>
          </p:sp>
        </p:grpSp>
        <p:grpSp>
          <p:nvGrpSpPr>
            <p:cNvPr id="26" name="Group 25">
              <a:extLst>
                <a:ext uri="{FF2B5EF4-FFF2-40B4-BE49-F238E27FC236}">
                  <a16:creationId xmlns:a16="http://schemas.microsoft.com/office/drawing/2014/main" id="{F905699C-99C8-496F-9F82-76441E452F30}"/>
                </a:ext>
              </a:extLst>
            </p:cNvPr>
            <p:cNvGrpSpPr/>
            <p:nvPr/>
          </p:nvGrpSpPr>
          <p:grpSpPr>
            <a:xfrm>
              <a:off x="4953826" y="3499831"/>
              <a:ext cx="1748379" cy="646331"/>
              <a:chOff x="175102" y="1855189"/>
              <a:chExt cx="1748379" cy="646331"/>
            </a:xfrm>
          </p:grpSpPr>
          <p:sp>
            <p:nvSpPr>
              <p:cNvPr id="30" name="TextBox 29">
                <a:extLst>
                  <a:ext uri="{FF2B5EF4-FFF2-40B4-BE49-F238E27FC236}">
                    <a16:creationId xmlns:a16="http://schemas.microsoft.com/office/drawing/2014/main" id="{BFF109DF-410F-1137-E01C-42D74FCD5EB3}"/>
                  </a:ext>
                </a:extLst>
              </p:cNvPr>
              <p:cNvSpPr txBox="1"/>
              <p:nvPr/>
            </p:nvSpPr>
            <p:spPr>
              <a:xfrm>
                <a:off x="702414" y="1855189"/>
                <a:ext cx="1221067" cy="646331"/>
              </a:xfrm>
              <a:prstGeom prst="rect">
                <a:avLst/>
              </a:prstGeom>
              <a:noFill/>
            </p:spPr>
            <p:txBody>
              <a:bodyPr wrap="square" rtlCol="0" anchor="ctr">
                <a:spAutoFit/>
              </a:bodyPr>
              <a:lstStyle/>
              <a:p>
                <a:pPr algn="ctr"/>
                <a:r>
                  <a:rPr lang="en-US" dirty="0"/>
                  <a:t>Telephone</a:t>
                </a:r>
              </a:p>
              <a:p>
                <a:pPr algn="ctr"/>
                <a:r>
                  <a:rPr lang="en-US" dirty="0"/>
                  <a:t>Calls</a:t>
                </a:r>
              </a:p>
            </p:txBody>
          </p:sp>
          <p:pic>
            <p:nvPicPr>
              <p:cNvPr id="31" name="Picture 30" descr="A close up of a logo&#10;&#10;Description automatically generated">
                <a:extLst>
                  <a:ext uri="{FF2B5EF4-FFF2-40B4-BE49-F238E27FC236}">
                    <a16:creationId xmlns:a16="http://schemas.microsoft.com/office/drawing/2014/main" id="{F6433DA6-6787-82AA-5804-F7D4551822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102" y="1892640"/>
                <a:ext cx="571429" cy="571429"/>
              </a:xfrm>
              <a:prstGeom prst="rect">
                <a:avLst/>
              </a:prstGeom>
            </p:spPr>
          </p:pic>
        </p:grpSp>
        <p:grpSp>
          <p:nvGrpSpPr>
            <p:cNvPr id="27" name="Group 26">
              <a:extLst>
                <a:ext uri="{FF2B5EF4-FFF2-40B4-BE49-F238E27FC236}">
                  <a16:creationId xmlns:a16="http://schemas.microsoft.com/office/drawing/2014/main" id="{55E6A017-1E07-F803-FD0B-7455741BC6DD}"/>
                </a:ext>
              </a:extLst>
            </p:cNvPr>
            <p:cNvGrpSpPr/>
            <p:nvPr/>
          </p:nvGrpSpPr>
          <p:grpSpPr>
            <a:xfrm>
              <a:off x="7091610" y="3499831"/>
              <a:ext cx="1639920" cy="646331"/>
              <a:chOff x="271581" y="1099142"/>
              <a:chExt cx="1639920" cy="646331"/>
            </a:xfrm>
          </p:grpSpPr>
          <p:sp>
            <p:nvSpPr>
              <p:cNvPr id="28" name="TextBox 27">
                <a:extLst>
                  <a:ext uri="{FF2B5EF4-FFF2-40B4-BE49-F238E27FC236}">
                    <a16:creationId xmlns:a16="http://schemas.microsoft.com/office/drawing/2014/main" id="{5C69E47E-64B3-EAD9-F2F0-38234A0B1C4E}"/>
                  </a:ext>
                </a:extLst>
              </p:cNvPr>
              <p:cNvSpPr txBox="1"/>
              <p:nvPr/>
            </p:nvSpPr>
            <p:spPr>
              <a:xfrm>
                <a:off x="690434" y="1099142"/>
                <a:ext cx="1221067" cy="646331"/>
              </a:xfrm>
              <a:prstGeom prst="rect">
                <a:avLst/>
              </a:prstGeom>
              <a:noFill/>
            </p:spPr>
            <p:txBody>
              <a:bodyPr wrap="square" rtlCol="0">
                <a:spAutoFit/>
              </a:bodyPr>
              <a:lstStyle/>
              <a:p>
                <a:pPr algn="ctr"/>
                <a:r>
                  <a:rPr lang="en-US" dirty="0"/>
                  <a:t>Email</a:t>
                </a:r>
              </a:p>
              <a:p>
                <a:pPr algn="ctr"/>
                <a:r>
                  <a:rPr lang="en-US" dirty="0"/>
                  <a:t>Invitations</a:t>
                </a:r>
              </a:p>
            </p:txBody>
          </p:sp>
          <p:pic>
            <p:nvPicPr>
              <p:cNvPr id="29" name="Picture 22">
                <a:extLst>
                  <a:ext uri="{FF2B5EF4-FFF2-40B4-BE49-F238E27FC236}">
                    <a16:creationId xmlns:a16="http://schemas.microsoft.com/office/drawing/2014/main" id="{29465C6A-73DC-4FF3-5192-C9D0803F6CB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271581" y="1202851"/>
                <a:ext cx="438912" cy="438912"/>
              </a:xfrm>
              <a:prstGeom prst="rect">
                <a:avLst/>
              </a:prstGeom>
            </p:spPr>
          </p:pic>
        </p:grpSp>
      </p:grpSp>
      <p:grpSp>
        <p:nvGrpSpPr>
          <p:cNvPr id="34" name="Group 33">
            <a:extLst>
              <a:ext uri="{FF2B5EF4-FFF2-40B4-BE49-F238E27FC236}">
                <a16:creationId xmlns:a16="http://schemas.microsoft.com/office/drawing/2014/main" id="{104A653A-0293-FD4B-282B-E3AF360DFDC1}"/>
              </a:ext>
            </a:extLst>
          </p:cNvPr>
          <p:cNvGrpSpPr/>
          <p:nvPr/>
        </p:nvGrpSpPr>
        <p:grpSpPr>
          <a:xfrm>
            <a:off x="5867620" y="4411879"/>
            <a:ext cx="3890851" cy="646331"/>
            <a:chOff x="3848121" y="4562423"/>
            <a:chExt cx="3890851" cy="646331"/>
          </a:xfrm>
        </p:grpSpPr>
        <p:grpSp>
          <p:nvGrpSpPr>
            <p:cNvPr id="35" name="Group 34">
              <a:extLst>
                <a:ext uri="{FF2B5EF4-FFF2-40B4-BE49-F238E27FC236}">
                  <a16:creationId xmlns:a16="http://schemas.microsoft.com/office/drawing/2014/main" id="{AB2AEBE1-9C20-617B-D950-F49CD4812228}"/>
                </a:ext>
              </a:extLst>
            </p:cNvPr>
            <p:cNvGrpSpPr/>
            <p:nvPr/>
          </p:nvGrpSpPr>
          <p:grpSpPr>
            <a:xfrm>
              <a:off x="3848121" y="4562423"/>
              <a:ext cx="1755622" cy="646331"/>
              <a:chOff x="949369" y="1913274"/>
              <a:chExt cx="1755622" cy="646331"/>
            </a:xfrm>
          </p:grpSpPr>
          <p:sp>
            <p:nvSpPr>
              <p:cNvPr id="39" name="TextBox 38">
                <a:extLst>
                  <a:ext uri="{FF2B5EF4-FFF2-40B4-BE49-F238E27FC236}">
                    <a16:creationId xmlns:a16="http://schemas.microsoft.com/office/drawing/2014/main" id="{5B73A2DD-2D85-7AA3-72BE-4C9532A7E549}"/>
                  </a:ext>
                </a:extLst>
              </p:cNvPr>
              <p:cNvSpPr txBox="1"/>
              <p:nvPr/>
            </p:nvSpPr>
            <p:spPr>
              <a:xfrm>
                <a:off x="1483924" y="1913274"/>
                <a:ext cx="1221067" cy="646331"/>
              </a:xfrm>
              <a:prstGeom prst="rect">
                <a:avLst/>
              </a:prstGeom>
              <a:noFill/>
            </p:spPr>
            <p:txBody>
              <a:bodyPr wrap="square" lIns="0" rIns="0" rtlCol="0">
                <a:spAutoFit/>
              </a:bodyPr>
              <a:lstStyle/>
              <a:p>
                <a:pPr algn="ctr"/>
                <a:r>
                  <a:rPr lang="en-US" dirty="0"/>
                  <a:t>Telephone</a:t>
                </a:r>
              </a:p>
              <a:p>
                <a:pPr algn="ctr"/>
                <a:r>
                  <a:rPr lang="en-US" dirty="0"/>
                  <a:t>Interviews</a:t>
                </a:r>
              </a:p>
            </p:txBody>
          </p:sp>
          <p:pic>
            <p:nvPicPr>
              <p:cNvPr id="44" name="Picture 43" descr="A close up of a logo&#10;&#10;Description automatically generated">
                <a:extLst>
                  <a:ext uri="{FF2B5EF4-FFF2-40B4-BE49-F238E27FC236}">
                    <a16:creationId xmlns:a16="http://schemas.microsoft.com/office/drawing/2014/main" id="{F4666A41-2001-8603-EA37-A9DE5809DF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9369" y="1950725"/>
                <a:ext cx="571429" cy="571429"/>
              </a:xfrm>
              <a:prstGeom prst="rect">
                <a:avLst/>
              </a:prstGeom>
            </p:spPr>
          </p:pic>
        </p:grpSp>
        <p:grpSp>
          <p:nvGrpSpPr>
            <p:cNvPr id="36" name="Group 35">
              <a:extLst>
                <a:ext uri="{FF2B5EF4-FFF2-40B4-BE49-F238E27FC236}">
                  <a16:creationId xmlns:a16="http://schemas.microsoft.com/office/drawing/2014/main" id="{78EAC916-2D62-01F1-1B38-C3CCCD64F4F4}"/>
                </a:ext>
              </a:extLst>
            </p:cNvPr>
            <p:cNvGrpSpPr/>
            <p:nvPr/>
          </p:nvGrpSpPr>
          <p:grpSpPr>
            <a:xfrm>
              <a:off x="5975791" y="4562423"/>
              <a:ext cx="1763181" cy="646331"/>
              <a:chOff x="1021220" y="5272746"/>
              <a:chExt cx="1763181" cy="646331"/>
            </a:xfrm>
          </p:grpSpPr>
          <p:sp>
            <p:nvSpPr>
              <p:cNvPr id="37" name="TextBox 36">
                <a:extLst>
                  <a:ext uri="{FF2B5EF4-FFF2-40B4-BE49-F238E27FC236}">
                    <a16:creationId xmlns:a16="http://schemas.microsoft.com/office/drawing/2014/main" id="{D7FAB0E4-C726-3B2B-5F13-F1243067E9B3}"/>
                  </a:ext>
                </a:extLst>
              </p:cNvPr>
              <p:cNvSpPr txBox="1"/>
              <p:nvPr/>
            </p:nvSpPr>
            <p:spPr>
              <a:xfrm>
                <a:off x="1697179" y="5272746"/>
                <a:ext cx="1087222" cy="646331"/>
              </a:xfrm>
              <a:prstGeom prst="rect">
                <a:avLst/>
              </a:prstGeom>
              <a:noFill/>
            </p:spPr>
            <p:txBody>
              <a:bodyPr wrap="square" lIns="0" rIns="0" rtlCol="0">
                <a:spAutoFit/>
              </a:bodyPr>
              <a:lstStyle/>
              <a:p>
                <a:pPr algn="ctr"/>
                <a:r>
                  <a:rPr lang="en-US" dirty="0"/>
                  <a:t>Online</a:t>
                </a:r>
              </a:p>
              <a:p>
                <a:pPr algn="ctr"/>
                <a:r>
                  <a:rPr lang="en-US" dirty="0"/>
                  <a:t>Interviews</a:t>
                </a:r>
              </a:p>
            </p:txBody>
          </p:sp>
          <p:pic>
            <p:nvPicPr>
              <p:cNvPr id="38" name="Picture 37">
                <a:extLst>
                  <a:ext uri="{FF2B5EF4-FFF2-40B4-BE49-F238E27FC236}">
                    <a16:creationId xmlns:a16="http://schemas.microsoft.com/office/drawing/2014/main" id="{5D5AD7F4-C6C7-7EEE-83ED-73AEDF798C6C}"/>
                  </a:ext>
                </a:extLst>
              </p:cNvPr>
              <p:cNvPicPr>
                <a:picLocks noChangeAspect="1"/>
              </p:cNvPicPr>
              <p:nvPr/>
            </p:nvPicPr>
            <p:blipFill>
              <a:blip r:embed="rId6"/>
              <a:stretch>
                <a:fillRect/>
              </a:stretch>
            </p:blipFill>
            <p:spPr>
              <a:xfrm>
                <a:off x="1021220" y="5350506"/>
                <a:ext cx="622155" cy="490810"/>
              </a:xfrm>
              <a:prstGeom prst="rect">
                <a:avLst/>
              </a:prstGeom>
            </p:spPr>
          </p:pic>
        </p:grpSp>
      </p:grpSp>
    </p:spTree>
    <p:extLst>
      <p:ext uri="{BB962C8B-B14F-4D97-AF65-F5344CB8AC3E}">
        <p14:creationId xmlns:p14="http://schemas.microsoft.com/office/powerpoint/2010/main" val="6714664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6FBFC-CACA-8A13-88CD-42B00145F3BB}"/>
            </a:ext>
          </a:extLst>
        </p:cNvPr>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2669F32A-3839-2609-BAB7-503AF9A8A24D}"/>
              </a:ext>
            </a:extLst>
          </p:cNvPr>
          <p:cNvGraphicFramePr/>
          <p:nvPr>
            <p:extLst>
              <p:ext uri="{D42A27DB-BD31-4B8C-83A1-F6EECF244321}">
                <p14:modId xmlns:p14="http://schemas.microsoft.com/office/powerpoint/2010/main" val="538435467"/>
              </p:ext>
            </p:extLst>
          </p:nvPr>
        </p:nvGraphicFramePr>
        <p:xfrm>
          <a:off x="112890" y="1733082"/>
          <a:ext cx="10005047" cy="458156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Table 6">
            <a:extLst>
              <a:ext uri="{FF2B5EF4-FFF2-40B4-BE49-F238E27FC236}">
                <a16:creationId xmlns:a16="http://schemas.microsoft.com/office/drawing/2014/main" id="{39793318-0415-77A7-C887-7C92FABC9693}"/>
              </a:ext>
            </a:extLst>
          </p:cNvPr>
          <p:cNvGraphicFramePr>
            <a:graphicFrameLocks noGrp="1"/>
          </p:cNvGraphicFramePr>
          <p:nvPr>
            <p:extLst>
              <p:ext uri="{D42A27DB-BD31-4B8C-83A1-F6EECF244321}">
                <p14:modId xmlns:p14="http://schemas.microsoft.com/office/powerpoint/2010/main" val="1156042703"/>
              </p:ext>
            </p:extLst>
          </p:nvPr>
        </p:nvGraphicFramePr>
        <p:xfrm>
          <a:off x="10186846" y="1843627"/>
          <a:ext cx="1517862" cy="3682679"/>
        </p:xfrm>
        <a:graphic>
          <a:graphicData uri="http://schemas.openxmlformats.org/drawingml/2006/table">
            <a:tbl>
              <a:tblPr>
                <a:tableStyleId>{5C22544A-7EE6-4342-B048-85BDC9FD1C3A}</a:tableStyleId>
              </a:tblPr>
              <a:tblGrid>
                <a:gridCol w="758931">
                  <a:extLst>
                    <a:ext uri="{9D8B030D-6E8A-4147-A177-3AD203B41FA5}">
                      <a16:colId xmlns:a16="http://schemas.microsoft.com/office/drawing/2014/main" val="365180995"/>
                    </a:ext>
                  </a:extLst>
                </a:gridCol>
                <a:gridCol w="758931">
                  <a:extLst>
                    <a:ext uri="{9D8B030D-6E8A-4147-A177-3AD203B41FA5}">
                      <a16:colId xmlns:a16="http://schemas.microsoft.com/office/drawing/2014/main" val="44086732"/>
                    </a:ext>
                  </a:extLst>
                </a:gridCol>
              </a:tblGrid>
              <a:tr h="190500">
                <a:tc>
                  <a:txBody>
                    <a:bodyPr/>
                    <a:lstStyle/>
                    <a:p>
                      <a:pPr algn="ctr" fontAlgn="b">
                        <a:lnSpc>
                          <a:spcPts val="1800"/>
                        </a:lnSpc>
                      </a:pPr>
                      <a:r>
                        <a:rPr lang="en-US" sz="1800" b="1" u="none" strike="noStrike" dirty="0">
                          <a:solidFill>
                            <a:schemeClr val="accent1"/>
                          </a:solidFill>
                          <a:effectLst/>
                        </a:rPr>
                        <a:t>Total Yes</a:t>
                      </a:r>
                      <a:endParaRPr lang="en-US" sz="1800" b="1" i="0" u="none" strike="noStrike" dirty="0">
                        <a:solidFill>
                          <a:schemeClr val="accent1"/>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lnSpc>
                          <a:spcPts val="1800"/>
                        </a:lnSpc>
                      </a:pPr>
                      <a:r>
                        <a:rPr lang="en-US" sz="1800" b="1" u="none" strike="noStrike" dirty="0">
                          <a:solidFill>
                            <a:schemeClr val="accent4"/>
                          </a:solidFill>
                          <a:effectLst/>
                        </a:rPr>
                        <a:t>Total No</a:t>
                      </a:r>
                      <a:endParaRPr lang="en-US" sz="1800" b="1" i="0" u="none" strike="noStrike" dirty="0">
                        <a:solidFill>
                          <a:schemeClr val="accent4"/>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448089115"/>
                  </a:ext>
                </a:extLst>
              </a:tr>
              <a:tr h="747074">
                <a:tc>
                  <a:txBody>
                    <a:bodyPr/>
                    <a:lstStyle/>
                    <a:p>
                      <a:pPr algn="ctr" fontAlgn="b">
                        <a:buNone/>
                      </a:pPr>
                      <a:r>
                        <a:rPr lang="en-US" sz="1800" b="1" i="0" u="none" strike="noStrike" dirty="0">
                          <a:solidFill>
                            <a:srgbClr val="1B3660"/>
                          </a:solidFill>
                          <a:effectLst/>
                          <a:latin typeface="Calibri" panose="020F0502020204030204" pitchFamily="34" charset="0"/>
                        </a:rPr>
                        <a:t>64%</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1800" b="1" i="0" u="none" strike="noStrike" dirty="0">
                          <a:solidFill>
                            <a:schemeClr val="accent4"/>
                          </a:solidFill>
                          <a:effectLst/>
                          <a:latin typeface="Calibri" panose="020F0502020204030204" pitchFamily="34" charset="0"/>
                        </a:rPr>
                        <a:t>27%</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772816184"/>
                  </a:ext>
                </a:extLst>
              </a:tr>
              <a:tr h="1234440">
                <a:tc>
                  <a:txBody>
                    <a:bodyPr/>
                    <a:lstStyle/>
                    <a:p>
                      <a:pPr algn="ctr" fontAlgn="b">
                        <a:buNone/>
                      </a:pPr>
                      <a:r>
                        <a:rPr lang="en-US" sz="1800" b="1" i="0" u="none" strike="noStrike" dirty="0">
                          <a:solidFill>
                            <a:srgbClr val="1B3660"/>
                          </a:solidFill>
                          <a:effectLst/>
                          <a:latin typeface="Calibri" panose="020F0502020204030204" pitchFamily="34" charset="0"/>
                        </a:rPr>
                        <a:t>70%</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1800" b="1" i="0" u="none" strike="noStrike" dirty="0">
                          <a:solidFill>
                            <a:schemeClr val="accent4"/>
                          </a:solidFill>
                          <a:effectLst/>
                          <a:latin typeface="Calibri" panose="020F0502020204030204" pitchFamily="34" charset="0"/>
                        </a:rPr>
                        <a:t>25%</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78226578"/>
                  </a:ext>
                </a:extLst>
              </a:tr>
              <a:tr h="1234440">
                <a:tc>
                  <a:txBody>
                    <a:bodyPr/>
                    <a:lstStyle/>
                    <a:p>
                      <a:pPr algn="ctr" fontAlgn="b">
                        <a:buNone/>
                      </a:pPr>
                      <a:r>
                        <a:rPr lang="en-US" sz="1800" b="1" i="0" u="none" strike="noStrike" dirty="0">
                          <a:solidFill>
                            <a:srgbClr val="1B3660"/>
                          </a:solidFill>
                          <a:effectLst/>
                          <a:latin typeface="Calibri" panose="020F0502020204030204" pitchFamily="34" charset="0"/>
                        </a:rPr>
                        <a:t>69%</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1800" b="1" i="0" u="none" strike="noStrike" dirty="0">
                          <a:solidFill>
                            <a:schemeClr val="accent4"/>
                          </a:solidFill>
                          <a:effectLst/>
                          <a:latin typeface="Calibri" panose="020F0502020204030204" pitchFamily="34" charset="0"/>
                        </a:rPr>
                        <a:t>26%</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346926597"/>
                  </a:ext>
                </a:extLst>
              </a:tr>
            </a:tbl>
          </a:graphicData>
        </a:graphic>
      </p:graphicFrame>
      <p:sp>
        <p:nvSpPr>
          <p:cNvPr id="2" name="Title 1">
            <a:extLst>
              <a:ext uri="{FF2B5EF4-FFF2-40B4-BE49-F238E27FC236}">
                <a16:creationId xmlns:a16="http://schemas.microsoft.com/office/drawing/2014/main" id="{8C032504-7E97-E108-AF6C-82F2D7BE20C5}"/>
              </a:ext>
            </a:extLst>
          </p:cNvPr>
          <p:cNvSpPr>
            <a:spLocks noGrp="1"/>
          </p:cNvSpPr>
          <p:nvPr>
            <p:ph type="title"/>
          </p:nvPr>
        </p:nvSpPr>
        <p:spPr/>
        <p:txBody>
          <a:bodyPr/>
          <a:lstStyle/>
          <a:p>
            <a:r>
              <a:rPr lang="en-US" dirty="0"/>
              <a:t>After information, support for the measure increases to seven in ten, with the “definitely yes” share a majority.</a:t>
            </a:r>
          </a:p>
        </p:txBody>
      </p:sp>
      <p:sp>
        <p:nvSpPr>
          <p:cNvPr id="6" name="Text Placeholder 5">
            <a:extLst>
              <a:ext uri="{FF2B5EF4-FFF2-40B4-BE49-F238E27FC236}">
                <a16:creationId xmlns:a16="http://schemas.microsoft.com/office/drawing/2014/main" id="{B9D08B30-1A98-F1CB-2F1D-A03BF1F4AD0A}"/>
              </a:ext>
            </a:extLst>
          </p:cNvPr>
          <p:cNvSpPr>
            <a:spLocks noGrp="1"/>
          </p:cNvSpPr>
          <p:nvPr>
            <p:ph type="body" sz="quarter" idx="10"/>
          </p:nvPr>
        </p:nvSpPr>
        <p:spPr/>
        <p:txBody>
          <a:bodyPr/>
          <a:lstStyle/>
          <a:p>
            <a:r>
              <a:rPr lang="en-US" dirty="0"/>
              <a:t>(Total). Would you vote yes or no on this measure?</a:t>
            </a:r>
          </a:p>
        </p:txBody>
      </p:sp>
      <p:sp>
        <p:nvSpPr>
          <p:cNvPr id="9" name="TextBox 8">
            <a:extLst>
              <a:ext uri="{FF2B5EF4-FFF2-40B4-BE49-F238E27FC236}">
                <a16:creationId xmlns:a16="http://schemas.microsoft.com/office/drawing/2014/main" id="{2CFBD0B0-633C-4DFD-4B9B-420E389241B5}"/>
              </a:ext>
            </a:extLst>
          </p:cNvPr>
          <p:cNvSpPr txBox="1"/>
          <p:nvPr/>
        </p:nvSpPr>
        <p:spPr>
          <a:xfrm>
            <a:off x="3176516" y="1474295"/>
            <a:ext cx="6107372" cy="369332"/>
          </a:xfrm>
          <a:prstGeom prst="rect">
            <a:avLst/>
          </a:prstGeom>
          <a:noFill/>
        </p:spPr>
        <p:txBody>
          <a:bodyPr wrap="square">
            <a:spAutoFit/>
          </a:bodyPr>
          <a:lstStyle/>
          <a:p>
            <a:pPr algn="ctr"/>
            <a:r>
              <a:rPr lang="en-US" sz="1800" b="0" i="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±6.1% Margin of Error </a:t>
            </a:r>
            <a:endParaRPr lang="en-US" i="1" dirty="0"/>
          </a:p>
        </p:txBody>
      </p:sp>
    </p:spTree>
    <p:extLst>
      <p:ext uri="{BB962C8B-B14F-4D97-AF65-F5344CB8AC3E}">
        <p14:creationId xmlns:p14="http://schemas.microsoft.com/office/powerpoint/2010/main" val="21529532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6D91D-F71F-C45F-CE9D-D2003D3EDC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073D35-E601-1645-7925-9E7369470C35}"/>
              </a:ext>
            </a:extLst>
          </p:cNvPr>
          <p:cNvSpPr>
            <a:spLocks noGrp="1"/>
          </p:cNvSpPr>
          <p:nvPr>
            <p:ph type="title"/>
          </p:nvPr>
        </p:nvSpPr>
        <p:spPr/>
        <p:txBody>
          <a:bodyPr/>
          <a:lstStyle/>
          <a:p>
            <a:r>
              <a:rPr lang="en-US" dirty="0"/>
              <a:t>Segmenting the Electorate </a:t>
            </a:r>
          </a:p>
        </p:txBody>
      </p:sp>
      <p:sp>
        <p:nvSpPr>
          <p:cNvPr id="4" name="Text Placeholder 3">
            <a:extLst>
              <a:ext uri="{FF2B5EF4-FFF2-40B4-BE49-F238E27FC236}">
                <a16:creationId xmlns:a16="http://schemas.microsoft.com/office/drawing/2014/main" id="{D8F016E2-41E8-03C1-5DF6-176FE96A12F1}"/>
              </a:ext>
            </a:extLst>
          </p:cNvPr>
          <p:cNvSpPr>
            <a:spLocks noGrp="1"/>
          </p:cNvSpPr>
          <p:nvPr>
            <p:ph type="body" sz="quarter" idx="10"/>
          </p:nvPr>
        </p:nvSpPr>
        <p:spPr/>
        <p:txBody>
          <a:bodyPr/>
          <a:lstStyle/>
          <a:p>
            <a:endParaRPr lang="en-US" dirty="0"/>
          </a:p>
        </p:txBody>
      </p:sp>
      <p:sp>
        <p:nvSpPr>
          <p:cNvPr id="17" name="TextBox 16">
            <a:extLst>
              <a:ext uri="{FF2B5EF4-FFF2-40B4-BE49-F238E27FC236}">
                <a16:creationId xmlns:a16="http://schemas.microsoft.com/office/drawing/2014/main" id="{397232E4-8B95-F769-22C6-F54E49D5D24F}"/>
              </a:ext>
            </a:extLst>
          </p:cNvPr>
          <p:cNvSpPr txBox="1"/>
          <p:nvPr/>
        </p:nvSpPr>
        <p:spPr>
          <a:xfrm>
            <a:off x="355107" y="6007381"/>
            <a:ext cx="11469949" cy="295466"/>
          </a:xfrm>
          <a:prstGeom prst="rect">
            <a:avLst/>
          </a:prstGeom>
          <a:noFill/>
          <a:ln>
            <a:noFill/>
          </a:ln>
          <a:effectLst/>
        </p:spPr>
        <p:txBody>
          <a:bodyPr wrap="square" tIns="9144" bIns="9144" rtlCol="0">
            <a:spAutoFit/>
          </a:bodyPr>
          <a:lstStyle/>
          <a:p>
            <a:pPr algn="ctr"/>
            <a:r>
              <a:rPr lang="en-US" dirty="0"/>
              <a:t>The following slide shows demographic groups that </a:t>
            </a:r>
            <a:r>
              <a:rPr lang="en-US" i="1" dirty="0"/>
              <a:t>disproportionately</a:t>
            </a:r>
            <a:r>
              <a:rPr lang="en-US" dirty="0"/>
              <a:t> fall into one category or the other.</a:t>
            </a:r>
          </a:p>
        </p:txBody>
      </p:sp>
      <p:graphicFrame>
        <p:nvGraphicFramePr>
          <p:cNvPr id="6" name="Chart 5">
            <a:extLst>
              <a:ext uri="{FF2B5EF4-FFF2-40B4-BE49-F238E27FC236}">
                <a16:creationId xmlns:a16="http://schemas.microsoft.com/office/drawing/2014/main" id="{E4AACC17-7F87-C2D9-5072-ED1230B6EB68}"/>
              </a:ext>
            </a:extLst>
          </p:cNvPr>
          <p:cNvGraphicFramePr/>
          <p:nvPr>
            <p:extLst>
              <p:ext uri="{D42A27DB-BD31-4B8C-83A1-F6EECF244321}">
                <p14:modId xmlns:p14="http://schemas.microsoft.com/office/powerpoint/2010/main" val="1113470860"/>
              </p:ext>
            </p:extLst>
          </p:nvPr>
        </p:nvGraphicFramePr>
        <p:xfrm>
          <a:off x="809648" y="824818"/>
          <a:ext cx="2001327" cy="1807774"/>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 Placeholder 1">
            <a:extLst>
              <a:ext uri="{FF2B5EF4-FFF2-40B4-BE49-F238E27FC236}">
                <a16:creationId xmlns:a16="http://schemas.microsoft.com/office/drawing/2014/main" id="{36834CD7-A5E3-3811-5132-08EB6C67C6D0}"/>
              </a:ext>
            </a:extLst>
          </p:cNvPr>
          <p:cNvSpPr txBox="1">
            <a:spLocks/>
          </p:cNvSpPr>
          <p:nvPr/>
        </p:nvSpPr>
        <p:spPr>
          <a:xfrm>
            <a:off x="972111" y="1236580"/>
            <a:ext cx="1676400" cy="984250"/>
          </a:xfrm>
          <a:prstGeom prst="rect">
            <a:avLst/>
          </a:prstGeom>
          <a:effectLst>
            <a:glow rad="139700">
              <a:schemeClr val="accent4">
                <a:satMod val="175000"/>
                <a:alpha val="40000"/>
              </a:schemeClr>
            </a:glow>
          </a:effectLst>
        </p:spPr>
        <p:txBody>
          <a:bodyPr vert="horz" lIns="91440" tIns="45720" rIns="91440" bIns="45720" rtlCol="0" anchor="ctr">
            <a:normAutofit/>
          </a:bodyPr>
          <a:lstStyle>
            <a:lvl1pPr marL="342900" indent="-342900" algn="l" defTabSz="914400" rtl="0" eaLnBrk="1" latinLnBrk="0" hangingPunct="1">
              <a:lnSpc>
                <a:spcPct val="90000"/>
              </a:lnSpc>
              <a:spcBef>
                <a:spcPts val="1000"/>
              </a:spcBef>
              <a:buFont typeface="Wingdings" panose="05000000000000000000" pitchFamily="2" charset="2"/>
              <a:buChar char="ü"/>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v"/>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Courier New" panose="02070309020205020404" pitchFamily="49" charset="0"/>
              <a:buChar char="o"/>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3200" b="1" dirty="0">
                <a:solidFill>
                  <a:schemeClr val="accent1"/>
                </a:solidFill>
              </a:rPr>
              <a:t>59%</a:t>
            </a:r>
            <a:endParaRPr lang="en-US" b="1" dirty="0">
              <a:solidFill>
                <a:schemeClr val="accent1"/>
              </a:solidFill>
            </a:endParaRPr>
          </a:p>
        </p:txBody>
      </p:sp>
      <p:grpSp>
        <p:nvGrpSpPr>
          <p:cNvPr id="34" name="Group 33">
            <a:extLst>
              <a:ext uri="{FF2B5EF4-FFF2-40B4-BE49-F238E27FC236}">
                <a16:creationId xmlns:a16="http://schemas.microsoft.com/office/drawing/2014/main" id="{E146BFD9-A0B0-74AF-4215-8B18D75E7F0D}"/>
              </a:ext>
            </a:extLst>
          </p:cNvPr>
          <p:cNvGrpSpPr/>
          <p:nvPr/>
        </p:nvGrpSpPr>
        <p:grpSpPr>
          <a:xfrm>
            <a:off x="3009527" y="1102599"/>
            <a:ext cx="8123067" cy="1252212"/>
            <a:chOff x="3009527" y="1102599"/>
            <a:chExt cx="8123067" cy="1252212"/>
          </a:xfrm>
        </p:grpSpPr>
        <p:sp>
          <p:nvSpPr>
            <p:cNvPr id="26" name="Freeform: Shape 25">
              <a:extLst>
                <a:ext uri="{FF2B5EF4-FFF2-40B4-BE49-F238E27FC236}">
                  <a16:creationId xmlns:a16="http://schemas.microsoft.com/office/drawing/2014/main" id="{A3C2AF59-993C-6B6D-EE20-62FFB245B45D}"/>
                </a:ext>
              </a:extLst>
            </p:cNvPr>
            <p:cNvSpPr/>
            <p:nvPr/>
          </p:nvSpPr>
          <p:spPr>
            <a:xfrm>
              <a:off x="4049431" y="1102612"/>
              <a:ext cx="7083163" cy="1252187"/>
            </a:xfrm>
            <a:custGeom>
              <a:avLst/>
              <a:gdLst>
                <a:gd name="connsiteX0" fmla="*/ 188429 w 1130552"/>
                <a:gd name="connsiteY0" fmla="*/ 0 h 5684026"/>
                <a:gd name="connsiteX1" fmla="*/ 942123 w 1130552"/>
                <a:gd name="connsiteY1" fmla="*/ 0 h 5684026"/>
                <a:gd name="connsiteX2" fmla="*/ 1130552 w 1130552"/>
                <a:gd name="connsiteY2" fmla="*/ 188429 h 5684026"/>
                <a:gd name="connsiteX3" fmla="*/ 1130552 w 1130552"/>
                <a:gd name="connsiteY3" fmla="*/ 5684026 h 5684026"/>
                <a:gd name="connsiteX4" fmla="*/ 1130552 w 1130552"/>
                <a:gd name="connsiteY4" fmla="*/ 5684026 h 5684026"/>
                <a:gd name="connsiteX5" fmla="*/ 0 w 1130552"/>
                <a:gd name="connsiteY5" fmla="*/ 5684026 h 5684026"/>
                <a:gd name="connsiteX6" fmla="*/ 0 w 1130552"/>
                <a:gd name="connsiteY6" fmla="*/ 5684026 h 5684026"/>
                <a:gd name="connsiteX7" fmla="*/ 0 w 1130552"/>
                <a:gd name="connsiteY7" fmla="*/ 188429 h 5684026"/>
                <a:gd name="connsiteX8" fmla="*/ 188429 w 1130552"/>
                <a:gd name="connsiteY8" fmla="*/ 0 h 568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0552" h="5684026">
                  <a:moveTo>
                    <a:pt x="1130552" y="947356"/>
                  </a:moveTo>
                  <a:lnTo>
                    <a:pt x="1130552" y="4736670"/>
                  </a:lnTo>
                  <a:cubicBezTo>
                    <a:pt x="1130552" y="5259878"/>
                    <a:pt x="1113772" y="5684026"/>
                    <a:pt x="1093073" y="5684026"/>
                  </a:cubicBezTo>
                  <a:lnTo>
                    <a:pt x="0" y="5684026"/>
                  </a:lnTo>
                  <a:lnTo>
                    <a:pt x="0" y="5684026"/>
                  </a:lnTo>
                  <a:lnTo>
                    <a:pt x="0" y="0"/>
                  </a:lnTo>
                  <a:lnTo>
                    <a:pt x="0" y="0"/>
                  </a:lnTo>
                  <a:lnTo>
                    <a:pt x="1093073" y="0"/>
                  </a:lnTo>
                  <a:cubicBezTo>
                    <a:pt x="1113772" y="0"/>
                    <a:pt x="1130552" y="424148"/>
                    <a:pt x="1130552" y="947356"/>
                  </a:cubicBezTo>
                  <a:close/>
                </a:path>
              </a:pathLst>
            </a:custGeom>
            <a:solidFill>
              <a:schemeClr val="accent1">
                <a:lumMod val="20000"/>
                <a:lumOff val="80000"/>
                <a:alpha val="90000"/>
              </a:schemeClr>
            </a:solidFill>
            <a:ln w="38100"/>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14400" tIns="69793" rIns="91440" bIns="69795" numCol="1" spcCol="1270" anchor="ctr" anchorCtr="0">
              <a:noAutofit/>
            </a:bodyPr>
            <a:lstStyle/>
            <a:p>
              <a:pPr marL="111125" lvl="1" defTabSz="1022350">
                <a:lnSpc>
                  <a:spcPct val="90000"/>
                </a:lnSpc>
                <a:spcBef>
                  <a:spcPct val="0"/>
                </a:spcBef>
                <a:spcAft>
                  <a:spcPct val="15000"/>
                </a:spcAft>
              </a:pPr>
              <a:r>
                <a:rPr lang="en-US" sz="2300" dirty="0"/>
                <a:t>Voters who consistently indicated they would vote “yes” on the measure.</a:t>
              </a:r>
            </a:p>
          </p:txBody>
        </p:sp>
        <p:sp>
          <p:nvSpPr>
            <p:cNvPr id="25" name="Arrow: Pentagon 24">
              <a:extLst>
                <a:ext uri="{FF2B5EF4-FFF2-40B4-BE49-F238E27FC236}">
                  <a16:creationId xmlns:a16="http://schemas.microsoft.com/office/drawing/2014/main" id="{28ACD699-EB36-FA7F-9814-35DAD9691EB5}"/>
                </a:ext>
              </a:extLst>
            </p:cNvPr>
            <p:cNvSpPr/>
            <p:nvPr/>
          </p:nvSpPr>
          <p:spPr>
            <a:xfrm>
              <a:off x="3009527" y="1102599"/>
              <a:ext cx="1817052" cy="1252212"/>
            </a:xfrm>
            <a:prstGeom prst="homePlate">
              <a:avLst/>
            </a:prstGeom>
            <a:ln w="38100"/>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796" tIns="619554" rIns="10795" bIns="619555" numCol="1" spcCol="1270" anchor="ctr" anchorCtr="0">
              <a:noAutofit/>
            </a:bodyPr>
            <a:lstStyle/>
            <a:p>
              <a:pPr algn="ctr" defTabSz="755650">
                <a:lnSpc>
                  <a:spcPct val="90000"/>
                </a:lnSpc>
                <a:spcBef>
                  <a:spcPct val="0"/>
                </a:spcBef>
                <a:spcAft>
                  <a:spcPct val="35000"/>
                </a:spcAft>
              </a:pPr>
              <a:r>
                <a:rPr lang="en-US" sz="1700" b="1" dirty="0"/>
                <a:t>Consistent Yes</a:t>
              </a:r>
              <a:endParaRPr lang="en-US" sz="1700" dirty="0"/>
            </a:p>
          </p:txBody>
        </p:sp>
      </p:grpSp>
      <p:graphicFrame>
        <p:nvGraphicFramePr>
          <p:cNvPr id="8" name="Chart 7">
            <a:extLst>
              <a:ext uri="{FF2B5EF4-FFF2-40B4-BE49-F238E27FC236}">
                <a16:creationId xmlns:a16="http://schemas.microsoft.com/office/drawing/2014/main" id="{2F852803-73E9-915A-7A54-539A99B3BDFE}"/>
              </a:ext>
            </a:extLst>
          </p:cNvPr>
          <p:cNvGraphicFramePr/>
          <p:nvPr>
            <p:extLst>
              <p:ext uri="{D42A27DB-BD31-4B8C-83A1-F6EECF244321}">
                <p14:modId xmlns:p14="http://schemas.microsoft.com/office/powerpoint/2010/main" val="4289471127"/>
              </p:ext>
            </p:extLst>
          </p:nvPr>
        </p:nvGraphicFramePr>
        <p:xfrm>
          <a:off x="809648" y="2502844"/>
          <a:ext cx="2001327" cy="1807774"/>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 Placeholder 1">
            <a:extLst>
              <a:ext uri="{FF2B5EF4-FFF2-40B4-BE49-F238E27FC236}">
                <a16:creationId xmlns:a16="http://schemas.microsoft.com/office/drawing/2014/main" id="{3E28C04F-10C6-CE5C-2CA1-5AF05C27DCC5}"/>
              </a:ext>
            </a:extLst>
          </p:cNvPr>
          <p:cNvSpPr txBox="1">
            <a:spLocks/>
          </p:cNvSpPr>
          <p:nvPr/>
        </p:nvSpPr>
        <p:spPr>
          <a:xfrm>
            <a:off x="972111" y="2914606"/>
            <a:ext cx="1676400" cy="984250"/>
          </a:xfrm>
          <a:prstGeom prst="rect">
            <a:avLst/>
          </a:prstGeom>
          <a:effectLst>
            <a:glow rad="139700">
              <a:schemeClr val="accent4">
                <a:satMod val="175000"/>
                <a:alpha val="40000"/>
              </a:schemeClr>
            </a:glow>
          </a:effectLst>
        </p:spPr>
        <p:txBody>
          <a:bodyPr vert="horz" lIns="91440" tIns="45720" rIns="91440" bIns="45720" rtlCol="0" anchor="ctr">
            <a:normAutofit/>
          </a:bodyPr>
          <a:lstStyle>
            <a:lvl1pPr marL="342900" indent="-342900" algn="l" defTabSz="914400" rtl="0" eaLnBrk="1" latinLnBrk="0" hangingPunct="1">
              <a:lnSpc>
                <a:spcPct val="90000"/>
              </a:lnSpc>
              <a:spcBef>
                <a:spcPts val="1000"/>
              </a:spcBef>
              <a:buFont typeface="Wingdings" panose="05000000000000000000" pitchFamily="2" charset="2"/>
              <a:buChar char="ü"/>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v"/>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Courier New" panose="02070309020205020404" pitchFamily="49" charset="0"/>
              <a:buChar char="o"/>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3200" b="1" dirty="0">
                <a:solidFill>
                  <a:schemeClr val="accent4"/>
                </a:solidFill>
              </a:rPr>
              <a:t>18%</a:t>
            </a:r>
            <a:endParaRPr lang="en-US" b="1" dirty="0">
              <a:solidFill>
                <a:schemeClr val="accent4"/>
              </a:solidFill>
            </a:endParaRPr>
          </a:p>
        </p:txBody>
      </p:sp>
      <p:grpSp>
        <p:nvGrpSpPr>
          <p:cNvPr id="23" name="Group 22">
            <a:extLst>
              <a:ext uri="{FF2B5EF4-FFF2-40B4-BE49-F238E27FC236}">
                <a16:creationId xmlns:a16="http://schemas.microsoft.com/office/drawing/2014/main" id="{B3A7167F-89FB-7096-A079-8F0ED41FF613}"/>
              </a:ext>
            </a:extLst>
          </p:cNvPr>
          <p:cNvGrpSpPr/>
          <p:nvPr/>
        </p:nvGrpSpPr>
        <p:grpSpPr>
          <a:xfrm>
            <a:off x="3009527" y="2780625"/>
            <a:ext cx="8123067" cy="1252212"/>
            <a:chOff x="3009527" y="2780625"/>
            <a:chExt cx="8123067" cy="1252212"/>
          </a:xfrm>
        </p:grpSpPr>
        <p:sp>
          <p:nvSpPr>
            <p:cNvPr id="28" name="Freeform: Shape 27">
              <a:extLst>
                <a:ext uri="{FF2B5EF4-FFF2-40B4-BE49-F238E27FC236}">
                  <a16:creationId xmlns:a16="http://schemas.microsoft.com/office/drawing/2014/main" id="{AEBB6346-6FF6-5F44-686C-1784432E0521}"/>
                </a:ext>
              </a:extLst>
            </p:cNvPr>
            <p:cNvSpPr/>
            <p:nvPr/>
          </p:nvSpPr>
          <p:spPr>
            <a:xfrm>
              <a:off x="4049430" y="2780708"/>
              <a:ext cx="7083164" cy="1252046"/>
            </a:xfrm>
            <a:custGeom>
              <a:avLst/>
              <a:gdLst>
                <a:gd name="connsiteX0" fmla="*/ 188429 w 1130552"/>
                <a:gd name="connsiteY0" fmla="*/ 0 h 5684026"/>
                <a:gd name="connsiteX1" fmla="*/ 942123 w 1130552"/>
                <a:gd name="connsiteY1" fmla="*/ 0 h 5684026"/>
                <a:gd name="connsiteX2" fmla="*/ 1130552 w 1130552"/>
                <a:gd name="connsiteY2" fmla="*/ 188429 h 5684026"/>
                <a:gd name="connsiteX3" fmla="*/ 1130552 w 1130552"/>
                <a:gd name="connsiteY3" fmla="*/ 5684026 h 5684026"/>
                <a:gd name="connsiteX4" fmla="*/ 1130552 w 1130552"/>
                <a:gd name="connsiteY4" fmla="*/ 5684026 h 5684026"/>
                <a:gd name="connsiteX5" fmla="*/ 0 w 1130552"/>
                <a:gd name="connsiteY5" fmla="*/ 5684026 h 5684026"/>
                <a:gd name="connsiteX6" fmla="*/ 0 w 1130552"/>
                <a:gd name="connsiteY6" fmla="*/ 5684026 h 5684026"/>
                <a:gd name="connsiteX7" fmla="*/ 0 w 1130552"/>
                <a:gd name="connsiteY7" fmla="*/ 188429 h 5684026"/>
                <a:gd name="connsiteX8" fmla="*/ 188429 w 1130552"/>
                <a:gd name="connsiteY8" fmla="*/ 0 h 568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0552" h="5684026">
                  <a:moveTo>
                    <a:pt x="1130552" y="947356"/>
                  </a:moveTo>
                  <a:lnTo>
                    <a:pt x="1130552" y="4736670"/>
                  </a:lnTo>
                  <a:cubicBezTo>
                    <a:pt x="1130552" y="5259878"/>
                    <a:pt x="1113772" y="5684026"/>
                    <a:pt x="1093073" y="5684026"/>
                  </a:cubicBezTo>
                  <a:lnTo>
                    <a:pt x="0" y="5684026"/>
                  </a:lnTo>
                  <a:lnTo>
                    <a:pt x="0" y="5684026"/>
                  </a:lnTo>
                  <a:lnTo>
                    <a:pt x="0" y="0"/>
                  </a:lnTo>
                  <a:lnTo>
                    <a:pt x="0" y="0"/>
                  </a:lnTo>
                  <a:lnTo>
                    <a:pt x="1093073" y="0"/>
                  </a:lnTo>
                  <a:cubicBezTo>
                    <a:pt x="1113772" y="0"/>
                    <a:pt x="1130552" y="424148"/>
                    <a:pt x="1130552" y="947356"/>
                  </a:cubicBezTo>
                  <a:close/>
                </a:path>
              </a:pathLst>
            </a:custGeom>
            <a:solidFill>
              <a:schemeClr val="accent4">
                <a:lumMod val="20000"/>
                <a:lumOff val="80000"/>
                <a:alpha val="90000"/>
              </a:schemeClr>
            </a:solidFill>
            <a:ln w="38100">
              <a:solidFill>
                <a:schemeClr val="accent4"/>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14400" tIns="69793" rIns="91440" bIns="69795" numCol="1" spcCol="1270" anchor="ctr" anchorCtr="0">
              <a:noAutofit/>
            </a:bodyPr>
            <a:lstStyle/>
            <a:p>
              <a:pPr marL="111125" lvl="1" defTabSz="1022350">
                <a:lnSpc>
                  <a:spcPct val="90000"/>
                </a:lnSpc>
                <a:spcBef>
                  <a:spcPct val="0"/>
                </a:spcBef>
                <a:spcAft>
                  <a:spcPct val="15000"/>
                </a:spcAft>
              </a:pPr>
              <a:r>
                <a:rPr lang="en-US" sz="2300" dirty="0"/>
                <a:t>Voters who consistently indicated they would vote “no” on the measure.</a:t>
              </a:r>
            </a:p>
          </p:txBody>
        </p:sp>
        <p:sp>
          <p:nvSpPr>
            <p:cNvPr id="27" name="Arrow: Pentagon 26">
              <a:extLst>
                <a:ext uri="{FF2B5EF4-FFF2-40B4-BE49-F238E27FC236}">
                  <a16:creationId xmlns:a16="http://schemas.microsoft.com/office/drawing/2014/main" id="{07D6433F-CE6D-DE38-C4F7-74947173A7A8}"/>
                </a:ext>
              </a:extLst>
            </p:cNvPr>
            <p:cNvSpPr/>
            <p:nvPr/>
          </p:nvSpPr>
          <p:spPr>
            <a:xfrm>
              <a:off x="3009527" y="2780625"/>
              <a:ext cx="1817052" cy="1252212"/>
            </a:xfrm>
            <a:prstGeom prst="homePlate">
              <a:avLst/>
            </a:prstGeom>
            <a:solidFill>
              <a:schemeClr val="accent4"/>
            </a:solidFill>
            <a:ln w="38100">
              <a:solidFill>
                <a:schemeClr val="accent4"/>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796" tIns="619554" rIns="10795" bIns="619555" numCol="1" spcCol="1270" anchor="ctr" anchorCtr="0">
              <a:noAutofit/>
            </a:bodyPr>
            <a:lstStyle/>
            <a:p>
              <a:pPr algn="ctr" defTabSz="755650">
                <a:lnSpc>
                  <a:spcPct val="90000"/>
                </a:lnSpc>
                <a:spcBef>
                  <a:spcPct val="0"/>
                </a:spcBef>
                <a:spcAft>
                  <a:spcPct val="35000"/>
                </a:spcAft>
              </a:pPr>
              <a:r>
                <a:rPr lang="en-US" sz="1700" b="1" dirty="0">
                  <a:solidFill>
                    <a:schemeClr val="accent3"/>
                  </a:solidFill>
                </a:rPr>
                <a:t>Consistent No</a:t>
              </a:r>
              <a:endParaRPr lang="en-US" sz="1700" dirty="0">
                <a:solidFill>
                  <a:schemeClr val="accent3"/>
                </a:solidFill>
              </a:endParaRPr>
            </a:p>
          </p:txBody>
        </p:sp>
      </p:grpSp>
      <p:graphicFrame>
        <p:nvGraphicFramePr>
          <p:cNvPr id="10" name="Chart 9">
            <a:extLst>
              <a:ext uri="{FF2B5EF4-FFF2-40B4-BE49-F238E27FC236}">
                <a16:creationId xmlns:a16="http://schemas.microsoft.com/office/drawing/2014/main" id="{FE4FA8E1-5613-EA37-2EBC-0AF05EB56A90}"/>
              </a:ext>
            </a:extLst>
          </p:cNvPr>
          <p:cNvGraphicFramePr/>
          <p:nvPr>
            <p:extLst>
              <p:ext uri="{D42A27DB-BD31-4B8C-83A1-F6EECF244321}">
                <p14:modId xmlns:p14="http://schemas.microsoft.com/office/powerpoint/2010/main" val="3497588198"/>
              </p:ext>
            </p:extLst>
          </p:nvPr>
        </p:nvGraphicFramePr>
        <p:xfrm>
          <a:off x="809648" y="4180870"/>
          <a:ext cx="2001327" cy="1807774"/>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 Placeholder 1">
            <a:extLst>
              <a:ext uri="{FF2B5EF4-FFF2-40B4-BE49-F238E27FC236}">
                <a16:creationId xmlns:a16="http://schemas.microsoft.com/office/drawing/2014/main" id="{789FB4ED-A23B-F060-AE13-ECC897EC9BB1}"/>
              </a:ext>
            </a:extLst>
          </p:cNvPr>
          <p:cNvSpPr txBox="1">
            <a:spLocks/>
          </p:cNvSpPr>
          <p:nvPr/>
        </p:nvSpPr>
        <p:spPr>
          <a:xfrm>
            <a:off x="972111" y="4592632"/>
            <a:ext cx="1676400" cy="984250"/>
          </a:xfrm>
          <a:prstGeom prst="rect">
            <a:avLst/>
          </a:prstGeom>
          <a:effectLst>
            <a:glow rad="139700">
              <a:schemeClr val="accent4">
                <a:satMod val="175000"/>
                <a:alpha val="40000"/>
              </a:schemeClr>
            </a:glow>
          </a:effectLst>
        </p:spPr>
        <p:txBody>
          <a:bodyPr vert="horz" lIns="91440" tIns="45720" rIns="91440" bIns="45720" rtlCol="0" anchor="ctr">
            <a:normAutofit/>
          </a:bodyPr>
          <a:lstStyle>
            <a:lvl1pPr marL="342900" indent="-342900" algn="l" defTabSz="914400" rtl="0" eaLnBrk="1" latinLnBrk="0" hangingPunct="1">
              <a:lnSpc>
                <a:spcPct val="90000"/>
              </a:lnSpc>
              <a:spcBef>
                <a:spcPts val="1000"/>
              </a:spcBef>
              <a:buFont typeface="Wingdings" panose="05000000000000000000" pitchFamily="2" charset="2"/>
              <a:buChar char="ü"/>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v"/>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Courier New" panose="02070309020205020404" pitchFamily="49" charset="0"/>
              <a:buChar char="o"/>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3200" b="1" dirty="0">
                <a:solidFill>
                  <a:schemeClr val="accent6">
                    <a:lumMod val="50000"/>
                  </a:schemeClr>
                </a:solidFill>
              </a:rPr>
              <a:t>23%</a:t>
            </a:r>
            <a:endParaRPr lang="en-US" b="1" dirty="0">
              <a:solidFill>
                <a:schemeClr val="accent6">
                  <a:lumMod val="50000"/>
                </a:schemeClr>
              </a:solidFill>
            </a:endParaRPr>
          </a:p>
        </p:txBody>
      </p:sp>
      <p:grpSp>
        <p:nvGrpSpPr>
          <p:cNvPr id="22" name="Group 21">
            <a:extLst>
              <a:ext uri="{FF2B5EF4-FFF2-40B4-BE49-F238E27FC236}">
                <a16:creationId xmlns:a16="http://schemas.microsoft.com/office/drawing/2014/main" id="{1A485F7F-8F17-A43C-37DA-91D406714526}"/>
              </a:ext>
            </a:extLst>
          </p:cNvPr>
          <p:cNvGrpSpPr/>
          <p:nvPr/>
        </p:nvGrpSpPr>
        <p:grpSpPr>
          <a:xfrm>
            <a:off x="3009527" y="4457290"/>
            <a:ext cx="8123067" cy="1254935"/>
            <a:chOff x="3009527" y="4457290"/>
            <a:chExt cx="8123067" cy="1254935"/>
          </a:xfrm>
        </p:grpSpPr>
        <p:sp>
          <p:nvSpPr>
            <p:cNvPr id="30" name="Freeform: Shape 29">
              <a:extLst>
                <a:ext uri="{FF2B5EF4-FFF2-40B4-BE49-F238E27FC236}">
                  <a16:creationId xmlns:a16="http://schemas.microsoft.com/office/drawing/2014/main" id="{2EF11672-B5BA-2262-2853-6B200545A414}"/>
                </a:ext>
              </a:extLst>
            </p:cNvPr>
            <p:cNvSpPr/>
            <p:nvPr/>
          </p:nvSpPr>
          <p:spPr>
            <a:xfrm>
              <a:off x="4049430" y="4457290"/>
              <a:ext cx="7083164" cy="1254935"/>
            </a:xfrm>
            <a:custGeom>
              <a:avLst/>
              <a:gdLst>
                <a:gd name="connsiteX0" fmla="*/ 188429 w 1130552"/>
                <a:gd name="connsiteY0" fmla="*/ 0 h 5684026"/>
                <a:gd name="connsiteX1" fmla="*/ 942123 w 1130552"/>
                <a:gd name="connsiteY1" fmla="*/ 0 h 5684026"/>
                <a:gd name="connsiteX2" fmla="*/ 1130552 w 1130552"/>
                <a:gd name="connsiteY2" fmla="*/ 188429 h 5684026"/>
                <a:gd name="connsiteX3" fmla="*/ 1130552 w 1130552"/>
                <a:gd name="connsiteY3" fmla="*/ 5684026 h 5684026"/>
                <a:gd name="connsiteX4" fmla="*/ 1130552 w 1130552"/>
                <a:gd name="connsiteY4" fmla="*/ 5684026 h 5684026"/>
                <a:gd name="connsiteX5" fmla="*/ 0 w 1130552"/>
                <a:gd name="connsiteY5" fmla="*/ 5684026 h 5684026"/>
                <a:gd name="connsiteX6" fmla="*/ 0 w 1130552"/>
                <a:gd name="connsiteY6" fmla="*/ 5684026 h 5684026"/>
                <a:gd name="connsiteX7" fmla="*/ 0 w 1130552"/>
                <a:gd name="connsiteY7" fmla="*/ 188429 h 5684026"/>
                <a:gd name="connsiteX8" fmla="*/ 188429 w 1130552"/>
                <a:gd name="connsiteY8" fmla="*/ 0 h 568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0552" h="5684026">
                  <a:moveTo>
                    <a:pt x="1130552" y="947356"/>
                  </a:moveTo>
                  <a:lnTo>
                    <a:pt x="1130552" y="4736670"/>
                  </a:lnTo>
                  <a:cubicBezTo>
                    <a:pt x="1130552" y="5259878"/>
                    <a:pt x="1113772" y="5684026"/>
                    <a:pt x="1093073" y="5684026"/>
                  </a:cubicBezTo>
                  <a:lnTo>
                    <a:pt x="0" y="5684026"/>
                  </a:lnTo>
                  <a:lnTo>
                    <a:pt x="0" y="5684026"/>
                  </a:lnTo>
                  <a:lnTo>
                    <a:pt x="0" y="0"/>
                  </a:lnTo>
                  <a:lnTo>
                    <a:pt x="0" y="0"/>
                  </a:lnTo>
                  <a:lnTo>
                    <a:pt x="1093073" y="0"/>
                  </a:lnTo>
                  <a:cubicBezTo>
                    <a:pt x="1113772" y="0"/>
                    <a:pt x="1130552" y="424148"/>
                    <a:pt x="1130552" y="947356"/>
                  </a:cubicBezTo>
                  <a:close/>
                </a:path>
              </a:pathLst>
            </a:custGeom>
            <a:solidFill>
              <a:schemeClr val="accent6">
                <a:lumMod val="20000"/>
                <a:lumOff val="80000"/>
                <a:alpha val="90000"/>
              </a:schemeClr>
            </a:solidFill>
            <a:ln w="38100">
              <a:solidFill>
                <a:schemeClr val="accent6"/>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14400" tIns="69794" rIns="91440" bIns="69794" numCol="1" spcCol="1270" anchor="ctr" anchorCtr="0">
              <a:noAutofit/>
            </a:bodyPr>
            <a:lstStyle/>
            <a:p>
              <a:pPr marL="111125" lvl="1" defTabSz="1022350">
                <a:lnSpc>
                  <a:spcPct val="90000"/>
                </a:lnSpc>
                <a:spcBef>
                  <a:spcPct val="0"/>
                </a:spcBef>
                <a:spcAft>
                  <a:spcPct val="15000"/>
                </a:spcAft>
              </a:pPr>
              <a:r>
                <a:rPr lang="en-US" sz="2300" dirty="0"/>
                <a:t>Voters who do not fall into any of the other categories – remaining consistently undecided or switching positions.</a:t>
              </a:r>
            </a:p>
          </p:txBody>
        </p:sp>
        <p:sp>
          <p:nvSpPr>
            <p:cNvPr id="29" name="Arrow: Pentagon 28">
              <a:extLst>
                <a:ext uri="{FF2B5EF4-FFF2-40B4-BE49-F238E27FC236}">
                  <a16:creationId xmlns:a16="http://schemas.microsoft.com/office/drawing/2014/main" id="{92F86749-9470-5B93-6566-BFB7D1D47F8A}"/>
                </a:ext>
              </a:extLst>
            </p:cNvPr>
            <p:cNvSpPr/>
            <p:nvPr/>
          </p:nvSpPr>
          <p:spPr>
            <a:xfrm>
              <a:off x="3009527" y="4458651"/>
              <a:ext cx="1817052" cy="1252212"/>
            </a:xfrm>
            <a:prstGeom prst="homePlate">
              <a:avLst/>
            </a:prstGeom>
            <a:solidFill>
              <a:schemeClr val="accent6"/>
            </a:solidFill>
            <a:ln w="38100">
              <a:solidFill>
                <a:schemeClr val="accent6"/>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796" tIns="619554" rIns="10795" bIns="619555" numCol="1" spcCol="1270" anchor="ctr" anchorCtr="0">
              <a:noAutofit/>
            </a:bodyPr>
            <a:lstStyle/>
            <a:p>
              <a:pPr algn="ctr" defTabSz="755650">
                <a:lnSpc>
                  <a:spcPct val="90000"/>
                </a:lnSpc>
                <a:spcBef>
                  <a:spcPct val="0"/>
                </a:spcBef>
                <a:spcAft>
                  <a:spcPct val="35000"/>
                </a:spcAft>
              </a:pPr>
              <a:r>
                <a:rPr lang="en-US" sz="1700" b="1" dirty="0">
                  <a:solidFill>
                    <a:schemeClr val="tx1"/>
                  </a:solidFill>
                </a:rPr>
                <a:t>Swing</a:t>
              </a:r>
            </a:p>
          </p:txBody>
        </p:sp>
      </p:grpSp>
    </p:spTree>
    <p:extLst>
      <p:ext uri="{BB962C8B-B14F-4D97-AF65-F5344CB8AC3E}">
        <p14:creationId xmlns:p14="http://schemas.microsoft.com/office/powerpoint/2010/main" val="14734559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09B0F406-F141-4B26-A433-C2DBDCFDF297}"/>
              </a:ext>
            </a:extLst>
          </p:cNvPr>
          <p:cNvGraphicFramePr>
            <a:graphicFrameLocks noGrp="1"/>
          </p:cNvGraphicFramePr>
          <p:nvPr>
            <p:extLst>
              <p:ext uri="{D42A27DB-BD31-4B8C-83A1-F6EECF244321}">
                <p14:modId xmlns:p14="http://schemas.microsoft.com/office/powerpoint/2010/main" val="1855399347"/>
              </p:ext>
            </p:extLst>
          </p:nvPr>
        </p:nvGraphicFramePr>
        <p:xfrm>
          <a:off x="381000" y="820034"/>
          <a:ext cx="11430000" cy="5236683"/>
        </p:xfrm>
        <a:graphic>
          <a:graphicData uri="http://schemas.openxmlformats.org/drawingml/2006/table">
            <a:tbl>
              <a:tblPr firstRow="1" bandRow="1">
                <a:tableStyleId>{93296810-A885-4BE3-A3E7-6D5BEEA58F35}</a:tableStyleId>
              </a:tblPr>
              <a:tblGrid>
                <a:gridCol w="3810000">
                  <a:extLst>
                    <a:ext uri="{9D8B030D-6E8A-4147-A177-3AD203B41FA5}">
                      <a16:colId xmlns:a16="http://schemas.microsoft.com/office/drawing/2014/main" val="3157493445"/>
                    </a:ext>
                  </a:extLst>
                </a:gridCol>
                <a:gridCol w="3810000">
                  <a:extLst>
                    <a:ext uri="{9D8B030D-6E8A-4147-A177-3AD203B41FA5}">
                      <a16:colId xmlns:a16="http://schemas.microsoft.com/office/drawing/2014/main" val="3535129216"/>
                    </a:ext>
                  </a:extLst>
                </a:gridCol>
                <a:gridCol w="3810000">
                  <a:extLst>
                    <a:ext uri="{9D8B030D-6E8A-4147-A177-3AD203B41FA5}">
                      <a16:colId xmlns:a16="http://schemas.microsoft.com/office/drawing/2014/main" val="2907405590"/>
                    </a:ext>
                  </a:extLst>
                </a:gridCol>
              </a:tblGrid>
              <a:tr h="384080">
                <a:tc>
                  <a:txBody>
                    <a:bodyPr/>
                    <a:lstStyle/>
                    <a:p>
                      <a:pPr algn="ctr">
                        <a:lnSpc>
                          <a:spcPts val="1800"/>
                        </a:lnSpc>
                      </a:pPr>
                      <a:r>
                        <a:rPr lang="en-US" sz="1800" dirty="0">
                          <a:solidFill>
                            <a:schemeClr val="accent3"/>
                          </a:solidFill>
                          <a:latin typeface="+mn-lt"/>
                        </a:rPr>
                        <a:t>Consistent Yes</a:t>
                      </a:r>
                    </a:p>
                  </a:txBody>
                  <a:tcPr marT="18288" marB="18288" anchor="ctr">
                    <a:lnR w="38100" cap="flat" cmpd="sng" algn="ctr">
                      <a:solidFill>
                        <a:schemeClr val="accent3"/>
                      </a:solidFill>
                      <a:prstDash val="solid"/>
                      <a:round/>
                      <a:headEnd type="none" w="med" len="med"/>
                      <a:tailEnd type="none" w="med" len="med"/>
                    </a:lnR>
                    <a:solidFill>
                      <a:schemeClr val="accent1"/>
                    </a:solidFill>
                  </a:tcPr>
                </a:tc>
                <a:tc>
                  <a:txBody>
                    <a:bodyPr/>
                    <a:lstStyle/>
                    <a:p>
                      <a:pPr algn="ctr">
                        <a:lnSpc>
                          <a:spcPts val="1800"/>
                        </a:lnSpc>
                      </a:pPr>
                      <a:r>
                        <a:rPr lang="en-US" sz="1800" dirty="0">
                          <a:solidFill>
                            <a:schemeClr val="tx1"/>
                          </a:solidFill>
                          <a:latin typeface="+mn-lt"/>
                        </a:rPr>
                        <a:t>Swing</a:t>
                      </a:r>
                    </a:p>
                  </a:txBody>
                  <a:tcPr marT="18288" marB="18288" anchor="ctr">
                    <a:lnL w="38100" cap="flat" cmpd="sng" algn="ctr">
                      <a:solidFill>
                        <a:schemeClr val="accent3"/>
                      </a:solidFill>
                      <a:prstDash val="solid"/>
                      <a:round/>
                      <a:headEnd type="none" w="med" len="med"/>
                      <a:tailEnd type="none" w="med" len="med"/>
                    </a:lnL>
                    <a:lnR w="38100" cap="flat" cmpd="sng" algn="ctr">
                      <a:solidFill>
                        <a:schemeClr val="accent3"/>
                      </a:solidFill>
                      <a:prstDash val="solid"/>
                      <a:round/>
                      <a:headEnd type="none" w="med" len="med"/>
                      <a:tailEnd type="none" w="med" len="med"/>
                    </a:lnR>
                  </a:tcPr>
                </a:tc>
                <a:tc>
                  <a:txBody>
                    <a:bodyPr/>
                    <a:lstStyle/>
                    <a:p>
                      <a:pPr algn="ctr">
                        <a:lnSpc>
                          <a:spcPts val="1800"/>
                        </a:lnSpc>
                      </a:pPr>
                      <a:r>
                        <a:rPr lang="en-US" sz="1800" dirty="0">
                          <a:solidFill>
                            <a:schemeClr val="accent3"/>
                          </a:solidFill>
                          <a:latin typeface="+mn-lt"/>
                        </a:rPr>
                        <a:t>Consistent No</a:t>
                      </a:r>
                    </a:p>
                  </a:txBody>
                  <a:tcPr marT="18288" marB="18288" anchor="ctr">
                    <a:lnL w="38100" cap="flat" cmpd="sng" algn="ctr">
                      <a:solidFill>
                        <a:schemeClr val="accent3"/>
                      </a:solidFill>
                      <a:prstDash val="solid"/>
                      <a:round/>
                      <a:headEnd type="none" w="med" len="med"/>
                      <a:tailEnd type="none" w="med" len="med"/>
                    </a:lnL>
                    <a:solidFill>
                      <a:schemeClr val="accent4"/>
                    </a:solidFill>
                  </a:tcPr>
                </a:tc>
                <a:extLst>
                  <a:ext uri="{0D108BD9-81ED-4DB2-BD59-A6C34878D82A}">
                    <a16:rowId xmlns:a16="http://schemas.microsoft.com/office/drawing/2014/main" val="1280798759"/>
                  </a:ext>
                </a:extLst>
              </a:tr>
              <a:tr h="345672">
                <a:tc>
                  <a:txBody>
                    <a:bodyPr/>
                    <a:lstStyle/>
                    <a:p>
                      <a:pPr algn="ctr"/>
                      <a:r>
                        <a:rPr lang="en-US" sz="1800" b="1" dirty="0">
                          <a:solidFill>
                            <a:schemeClr val="tx1"/>
                          </a:solidFill>
                          <a:latin typeface="+mn-lt"/>
                        </a:rPr>
                        <a:t>59% of the Electorate</a:t>
                      </a:r>
                      <a:endParaRPr lang="en-US" sz="1800" b="1" i="0" dirty="0">
                        <a:solidFill>
                          <a:schemeClr val="tx1"/>
                        </a:solidFill>
                        <a:latin typeface="+mn-lt"/>
                      </a:endParaRPr>
                    </a:p>
                  </a:txBody>
                  <a:tcPr marT="18288" marB="18288" anchor="ctr">
                    <a:lnR w="38100" cap="flat" cmpd="sng" algn="ctr">
                      <a:solidFill>
                        <a:schemeClr val="accent3"/>
                      </a:solidFill>
                      <a:prstDash val="solid"/>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u="none" strike="noStrike" kern="1200" cap="none" spc="0" normalizeH="0" baseline="0" noProof="0" dirty="0">
                          <a:ln>
                            <a:noFill/>
                          </a:ln>
                          <a:solidFill>
                            <a:schemeClr val="tx1"/>
                          </a:solidFill>
                          <a:effectLst/>
                          <a:uLnTx/>
                          <a:uFillTx/>
                          <a:latin typeface="+mn-lt"/>
                        </a:rPr>
                        <a:t>23% of the Electorate</a:t>
                      </a:r>
                      <a:endParaRPr kumimoji="0" lang="en-US" sz="1800" b="1" i="0" u="none" strike="noStrike" kern="1200" cap="none" spc="0" normalizeH="0" baseline="0" noProof="0" dirty="0">
                        <a:ln>
                          <a:noFill/>
                        </a:ln>
                        <a:solidFill>
                          <a:schemeClr val="tx1"/>
                        </a:solidFill>
                        <a:effectLst/>
                        <a:uLnTx/>
                        <a:uFillTx/>
                        <a:latin typeface="+mn-lt"/>
                        <a:ea typeface="+mn-ea"/>
                        <a:cs typeface="+mn-cs"/>
                      </a:endParaRPr>
                    </a:p>
                  </a:txBody>
                  <a:tcPr marT="18288" marB="18288" anchor="ctr">
                    <a:lnL w="38100" cap="flat" cmpd="sng" algn="ctr">
                      <a:solidFill>
                        <a:schemeClr val="accent3"/>
                      </a:solidFill>
                      <a:prstDash val="solid"/>
                      <a:round/>
                      <a:headEnd type="none" w="med" len="med"/>
                      <a:tailEnd type="none" w="med" len="med"/>
                    </a:lnL>
                    <a:lnR w="38100" cap="flat" cmpd="sng" algn="ctr">
                      <a:solidFill>
                        <a:schemeClr val="accent3"/>
                      </a:solidFill>
                      <a:prstDash val="solid"/>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u="none" strike="noStrike" kern="1200" cap="none" spc="0" normalizeH="0" baseline="0" noProof="0" dirty="0">
                          <a:ln>
                            <a:noFill/>
                          </a:ln>
                          <a:solidFill>
                            <a:schemeClr val="tx1"/>
                          </a:solidFill>
                          <a:effectLst/>
                          <a:uLnTx/>
                          <a:uFillTx/>
                          <a:latin typeface="+mn-lt"/>
                        </a:rPr>
                        <a:t>18% of the Electorate</a:t>
                      </a:r>
                      <a:endParaRPr kumimoji="0" lang="en-US" sz="1800" b="1" i="0" u="none" strike="noStrike" kern="1200" cap="none" spc="0" normalizeH="0" baseline="0" noProof="0" dirty="0">
                        <a:ln>
                          <a:noFill/>
                        </a:ln>
                        <a:solidFill>
                          <a:schemeClr val="tx1"/>
                        </a:solidFill>
                        <a:effectLst/>
                        <a:uLnTx/>
                        <a:uFillTx/>
                        <a:latin typeface="+mn-lt"/>
                        <a:ea typeface="+mn-ea"/>
                        <a:cs typeface="+mn-cs"/>
                      </a:endParaRPr>
                    </a:p>
                  </a:txBody>
                  <a:tcPr marT="18288" marB="18288" anchor="ctr">
                    <a:lnL w="38100" cap="flat" cmpd="sng" algn="ctr">
                      <a:solidFill>
                        <a:schemeClr val="accent3"/>
                      </a:solidFill>
                      <a:prstDash val="solid"/>
                      <a:round/>
                      <a:headEnd type="none" w="med" len="med"/>
                      <a:tailEnd type="none" w="med" len="med"/>
                    </a:lnL>
                  </a:tcPr>
                </a:tc>
                <a:extLst>
                  <a:ext uri="{0D108BD9-81ED-4DB2-BD59-A6C34878D82A}">
                    <a16:rowId xmlns:a16="http://schemas.microsoft.com/office/drawing/2014/main" val="2553133436"/>
                  </a:ext>
                </a:extLst>
              </a:tr>
              <a:tr h="296852">
                <a:tc>
                  <a:txBody>
                    <a:bodyPr/>
                    <a:lstStyle/>
                    <a:p>
                      <a:pPr algn="ctr" fontAlgn="b">
                        <a:buNone/>
                      </a:pPr>
                      <a:r>
                        <a:rPr lang="en-US" sz="1800" b="0" i="0" u="none" strike="noStrike" dirty="0">
                          <a:solidFill>
                            <a:srgbClr val="000000"/>
                          </a:solidFill>
                          <a:effectLst/>
                          <a:latin typeface="+mn-lt"/>
                        </a:rPr>
                        <a:t>Renters</a:t>
                      </a:r>
                    </a:p>
                  </a:txBody>
                  <a:tcPr marL="9525" marR="9525" marT="9525" marB="9144" anchor="ctr">
                    <a:lnR w="38100" cap="flat" cmpd="sng" algn="ctr">
                      <a:solidFill>
                        <a:schemeClr val="accent3"/>
                      </a:solidFill>
                      <a:prstDash val="solid"/>
                      <a:round/>
                      <a:headEnd type="none" w="med" len="med"/>
                      <a:tailEnd type="none" w="med" len="med"/>
                    </a:lnR>
                    <a:solidFill>
                      <a:schemeClr val="accent1">
                        <a:lumMod val="20000"/>
                        <a:lumOff val="80000"/>
                      </a:schemeClr>
                    </a:solidFill>
                  </a:tcPr>
                </a:tc>
                <a:tc>
                  <a:txBody>
                    <a:bodyPr/>
                    <a:lstStyle/>
                    <a:p>
                      <a:pPr algn="ctr" fontAlgn="b">
                        <a:buNone/>
                      </a:pPr>
                      <a:r>
                        <a:rPr lang="en-US" sz="1800" b="0" i="0" u="none" strike="noStrike" dirty="0">
                          <a:solidFill>
                            <a:srgbClr val="000000"/>
                          </a:solidFill>
                          <a:effectLst/>
                          <a:latin typeface="+mn-lt"/>
                        </a:rPr>
                        <a:t>Lives With Parents/Prefer Not to Say</a:t>
                      </a:r>
                    </a:p>
                  </a:txBody>
                  <a:tcPr marL="9525" marR="9525" marT="9525" marB="9144" anchor="ctr">
                    <a:lnL w="38100" cap="flat" cmpd="sng" algn="ctr">
                      <a:solidFill>
                        <a:schemeClr val="accent3"/>
                      </a:solidFill>
                      <a:prstDash val="solid"/>
                      <a:round/>
                      <a:headEnd type="none" w="med" len="med"/>
                      <a:tailEnd type="none" w="med" len="med"/>
                    </a:lnL>
                    <a:lnR w="38100" cap="flat" cmpd="sng" algn="ctr">
                      <a:solidFill>
                        <a:schemeClr val="accent3"/>
                      </a:solidFill>
                      <a:prstDash val="solid"/>
                      <a:round/>
                      <a:headEnd type="none" w="med" len="med"/>
                      <a:tailEnd type="none" w="med" len="med"/>
                    </a:lnR>
                    <a:solidFill>
                      <a:schemeClr val="accent6">
                        <a:lumMod val="20000"/>
                        <a:lumOff val="80000"/>
                      </a:schemeClr>
                    </a:solidFill>
                  </a:tcPr>
                </a:tc>
                <a:tc>
                  <a:txBody>
                    <a:bodyPr/>
                    <a:lstStyle/>
                    <a:p>
                      <a:pPr algn="ctr" fontAlgn="b">
                        <a:buNone/>
                      </a:pPr>
                      <a:r>
                        <a:rPr lang="en-US" sz="1800" b="0" i="0" u="none" strike="noStrike" dirty="0">
                          <a:solidFill>
                            <a:srgbClr val="000000"/>
                          </a:solidFill>
                          <a:effectLst/>
                          <a:latin typeface="+mn-lt"/>
                        </a:rPr>
                        <a:t>Republican Men</a:t>
                      </a:r>
                    </a:p>
                  </a:txBody>
                  <a:tcPr marL="9525" marR="9525" marT="9525" marB="9144" anchor="ctr">
                    <a:lnL w="38100" cap="flat" cmpd="sng" algn="ctr">
                      <a:solidFill>
                        <a:schemeClr val="accent3"/>
                      </a:solidFill>
                      <a:prstDash val="solid"/>
                      <a:round/>
                      <a:headEnd type="none" w="med" len="med"/>
                      <a:tailEnd type="none" w="med" len="med"/>
                    </a:lnL>
                    <a:solidFill>
                      <a:schemeClr val="accent5">
                        <a:lumMod val="20000"/>
                        <a:lumOff val="80000"/>
                      </a:schemeClr>
                    </a:solidFill>
                  </a:tcPr>
                </a:tc>
                <a:extLst>
                  <a:ext uri="{0D108BD9-81ED-4DB2-BD59-A6C34878D82A}">
                    <a16:rowId xmlns:a16="http://schemas.microsoft.com/office/drawing/2014/main" val="64334162"/>
                  </a:ext>
                </a:extLst>
              </a:tr>
              <a:tr h="296852">
                <a:tc>
                  <a:txBody>
                    <a:bodyPr/>
                    <a:lstStyle/>
                    <a:p>
                      <a:pPr algn="ctr" fontAlgn="b">
                        <a:buNone/>
                      </a:pPr>
                      <a:r>
                        <a:rPr lang="en-US" sz="1800" b="0" i="0" u="none" strike="noStrike" dirty="0">
                          <a:solidFill>
                            <a:srgbClr val="000000"/>
                          </a:solidFill>
                          <a:effectLst/>
                          <a:latin typeface="+mn-lt"/>
                        </a:rPr>
                        <a:t>Household Income $75,001-$150,000</a:t>
                      </a:r>
                    </a:p>
                  </a:txBody>
                  <a:tcPr marL="9525" marR="9525" marT="9525" marB="9144" anchor="ctr">
                    <a:lnR w="38100" cap="flat" cmpd="sng" algn="ctr">
                      <a:solidFill>
                        <a:schemeClr val="accent3"/>
                      </a:solidFill>
                      <a:prstDash val="solid"/>
                      <a:round/>
                      <a:headEnd type="none" w="med" len="med"/>
                      <a:tailEnd type="none" w="med" len="med"/>
                    </a:lnR>
                    <a:solidFill>
                      <a:schemeClr val="accent1">
                        <a:lumMod val="20000"/>
                        <a:lumOff val="80000"/>
                      </a:schemeClr>
                    </a:solidFill>
                  </a:tcPr>
                </a:tc>
                <a:tc>
                  <a:txBody>
                    <a:bodyPr/>
                    <a:lstStyle/>
                    <a:p>
                      <a:pPr algn="ctr" fontAlgn="b">
                        <a:buNone/>
                      </a:pPr>
                      <a:r>
                        <a:rPr lang="en-US" sz="1800" b="0" i="0" u="none" strike="noStrike">
                          <a:solidFill>
                            <a:srgbClr val="000000"/>
                          </a:solidFill>
                          <a:effectLst/>
                          <a:latin typeface="+mn-lt"/>
                        </a:rPr>
                        <a:t>Independent Women</a:t>
                      </a:r>
                    </a:p>
                  </a:txBody>
                  <a:tcPr marL="9525" marR="9525" marT="9525" marB="9144" anchor="ctr">
                    <a:lnL w="38100" cap="flat" cmpd="sng" algn="ctr">
                      <a:solidFill>
                        <a:schemeClr val="accent3"/>
                      </a:solidFill>
                      <a:prstDash val="solid"/>
                      <a:round/>
                      <a:headEnd type="none" w="med" len="med"/>
                      <a:tailEnd type="none" w="med" len="med"/>
                    </a:lnL>
                    <a:lnR w="38100" cap="flat" cmpd="sng" algn="ctr">
                      <a:solidFill>
                        <a:schemeClr val="accent3"/>
                      </a:solidFill>
                      <a:prstDash val="solid"/>
                      <a:round/>
                      <a:headEnd type="none" w="med" len="med"/>
                      <a:tailEnd type="none" w="med" len="med"/>
                    </a:lnR>
                    <a:solidFill>
                      <a:schemeClr val="accent6">
                        <a:lumMod val="20000"/>
                        <a:lumOff val="80000"/>
                      </a:schemeClr>
                    </a:solidFill>
                  </a:tcPr>
                </a:tc>
                <a:tc>
                  <a:txBody>
                    <a:bodyPr/>
                    <a:lstStyle/>
                    <a:p>
                      <a:pPr algn="ctr" fontAlgn="b">
                        <a:buNone/>
                      </a:pPr>
                      <a:r>
                        <a:rPr lang="en-US" sz="1800" b="0" i="0" u="none" strike="noStrike" dirty="0">
                          <a:solidFill>
                            <a:srgbClr val="000000"/>
                          </a:solidFill>
                          <a:effectLst/>
                          <a:latin typeface="+mn-lt"/>
                        </a:rPr>
                        <a:t>Republicans</a:t>
                      </a:r>
                    </a:p>
                  </a:txBody>
                  <a:tcPr marL="9525" marR="9525" marT="9525" marB="9144" anchor="ctr">
                    <a:lnL w="38100" cap="flat" cmpd="sng" algn="ctr">
                      <a:solidFill>
                        <a:schemeClr val="accent3"/>
                      </a:solidFill>
                      <a:prstDash val="solid"/>
                      <a:round/>
                      <a:headEnd type="none" w="med" len="med"/>
                      <a:tailEnd type="none" w="med" len="med"/>
                    </a:lnL>
                    <a:solidFill>
                      <a:schemeClr val="accent5">
                        <a:lumMod val="20000"/>
                        <a:lumOff val="80000"/>
                      </a:schemeClr>
                    </a:solidFill>
                  </a:tcPr>
                </a:tc>
                <a:extLst>
                  <a:ext uri="{0D108BD9-81ED-4DB2-BD59-A6C34878D82A}">
                    <a16:rowId xmlns:a16="http://schemas.microsoft.com/office/drawing/2014/main" val="1564265338"/>
                  </a:ext>
                </a:extLst>
              </a:tr>
              <a:tr h="296852">
                <a:tc>
                  <a:txBody>
                    <a:bodyPr/>
                    <a:lstStyle/>
                    <a:p>
                      <a:pPr algn="ctr" fontAlgn="b">
                        <a:buNone/>
                      </a:pPr>
                      <a:r>
                        <a:rPr lang="en-US" sz="1800" b="0" i="0" u="none" strike="noStrike">
                          <a:solidFill>
                            <a:srgbClr val="000000"/>
                          </a:solidFill>
                          <a:effectLst/>
                          <a:latin typeface="+mn-lt"/>
                        </a:rPr>
                        <a:t>Ages 18-29</a:t>
                      </a:r>
                    </a:p>
                  </a:txBody>
                  <a:tcPr marL="9525" marR="9525" marT="9525" marB="9144" anchor="ctr">
                    <a:lnR w="38100" cap="flat" cmpd="sng" algn="ctr">
                      <a:solidFill>
                        <a:schemeClr val="accent3"/>
                      </a:solidFill>
                      <a:prstDash val="solid"/>
                      <a:round/>
                      <a:headEnd type="none" w="med" len="med"/>
                      <a:tailEnd type="none" w="med" len="med"/>
                    </a:lnR>
                    <a:solidFill>
                      <a:schemeClr val="accent1">
                        <a:lumMod val="20000"/>
                        <a:lumOff val="80000"/>
                      </a:schemeClr>
                    </a:solidFill>
                  </a:tcPr>
                </a:tc>
                <a:tc>
                  <a:txBody>
                    <a:bodyPr/>
                    <a:lstStyle/>
                    <a:p>
                      <a:pPr algn="ctr" fontAlgn="b">
                        <a:buNone/>
                      </a:pPr>
                      <a:r>
                        <a:rPr lang="en-US" sz="1800" b="0" i="0" u="none" strike="noStrike">
                          <a:solidFill>
                            <a:srgbClr val="000000"/>
                          </a:solidFill>
                          <a:effectLst/>
                          <a:latin typeface="+mn-lt"/>
                        </a:rPr>
                        <a:t>Independents Ages 50+</a:t>
                      </a:r>
                    </a:p>
                  </a:txBody>
                  <a:tcPr marL="9525" marR="9525" marT="9525" marB="9144" anchor="ctr">
                    <a:lnL w="38100" cap="flat" cmpd="sng" algn="ctr">
                      <a:solidFill>
                        <a:schemeClr val="accent3"/>
                      </a:solidFill>
                      <a:prstDash val="solid"/>
                      <a:round/>
                      <a:headEnd type="none" w="med" len="med"/>
                      <a:tailEnd type="none" w="med" len="med"/>
                    </a:lnL>
                    <a:lnR w="38100" cap="flat" cmpd="sng" algn="ctr">
                      <a:solidFill>
                        <a:schemeClr val="accent3"/>
                      </a:solidFill>
                      <a:prstDash val="solid"/>
                      <a:round/>
                      <a:headEnd type="none" w="med" len="med"/>
                      <a:tailEnd type="none" w="med" len="med"/>
                    </a:lnR>
                    <a:solidFill>
                      <a:schemeClr val="accent6">
                        <a:lumMod val="20000"/>
                        <a:lumOff val="80000"/>
                      </a:schemeClr>
                    </a:solidFill>
                  </a:tcPr>
                </a:tc>
                <a:tc>
                  <a:txBody>
                    <a:bodyPr/>
                    <a:lstStyle/>
                    <a:p>
                      <a:pPr algn="ctr" fontAlgn="b">
                        <a:buNone/>
                      </a:pPr>
                      <a:r>
                        <a:rPr lang="en-US" sz="1800" b="0" i="0" u="none" strike="noStrike">
                          <a:solidFill>
                            <a:srgbClr val="000000"/>
                          </a:solidFill>
                          <a:effectLst/>
                          <a:latin typeface="+mn-lt"/>
                        </a:rPr>
                        <a:t>Men Ages 50+</a:t>
                      </a:r>
                    </a:p>
                  </a:txBody>
                  <a:tcPr marL="9525" marR="9525" marT="9525" marB="9144" anchor="ctr">
                    <a:lnL w="38100" cap="flat" cmpd="sng" algn="ctr">
                      <a:solidFill>
                        <a:schemeClr val="accent3"/>
                      </a:solidFill>
                      <a:prstDash val="solid"/>
                      <a:round/>
                      <a:headEnd type="none" w="med" len="med"/>
                      <a:tailEnd type="none" w="med" len="med"/>
                    </a:lnL>
                    <a:solidFill>
                      <a:schemeClr val="accent5">
                        <a:lumMod val="20000"/>
                        <a:lumOff val="80000"/>
                      </a:schemeClr>
                    </a:solidFill>
                  </a:tcPr>
                </a:tc>
                <a:extLst>
                  <a:ext uri="{0D108BD9-81ED-4DB2-BD59-A6C34878D82A}">
                    <a16:rowId xmlns:a16="http://schemas.microsoft.com/office/drawing/2014/main" val="4066424967"/>
                  </a:ext>
                </a:extLst>
              </a:tr>
              <a:tr h="296852">
                <a:tc>
                  <a:txBody>
                    <a:bodyPr/>
                    <a:lstStyle/>
                    <a:p>
                      <a:pPr algn="ctr" fontAlgn="b">
                        <a:buNone/>
                      </a:pPr>
                      <a:r>
                        <a:rPr lang="en-US" sz="1800" b="0" i="0" u="none" strike="noStrike">
                          <a:solidFill>
                            <a:srgbClr val="000000"/>
                          </a:solidFill>
                          <a:effectLst/>
                          <a:latin typeface="+mn-lt"/>
                        </a:rPr>
                        <a:t>Interviewed in Spanish</a:t>
                      </a:r>
                    </a:p>
                  </a:txBody>
                  <a:tcPr marL="9525" marR="9525" marT="9525" marB="9144" anchor="ctr">
                    <a:lnR w="38100" cap="flat" cmpd="sng" algn="ctr">
                      <a:solidFill>
                        <a:schemeClr val="accent3"/>
                      </a:solidFill>
                      <a:prstDash val="solid"/>
                      <a:round/>
                      <a:headEnd type="none" w="med" len="med"/>
                      <a:tailEnd type="none" w="med" len="med"/>
                    </a:lnR>
                    <a:solidFill>
                      <a:schemeClr val="accent1">
                        <a:lumMod val="20000"/>
                        <a:lumOff val="80000"/>
                      </a:schemeClr>
                    </a:solidFill>
                  </a:tcPr>
                </a:tc>
                <a:tc>
                  <a:txBody>
                    <a:bodyPr/>
                    <a:lstStyle/>
                    <a:p>
                      <a:pPr algn="ctr" fontAlgn="b">
                        <a:buNone/>
                      </a:pPr>
                      <a:r>
                        <a:rPr lang="en-US" sz="1800" b="0" i="0" u="none" strike="noStrike">
                          <a:solidFill>
                            <a:srgbClr val="000000"/>
                          </a:solidFill>
                          <a:effectLst/>
                          <a:latin typeface="+mn-lt"/>
                        </a:rPr>
                        <a:t>High/Vocational School Educated</a:t>
                      </a:r>
                    </a:p>
                  </a:txBody>
                  <a:tcPr marL="9525" marR="9525" marT="9525" marB="9144" anchor="ctr">
                    <a:lnL w="38100" cap="flat" cmpd="sng" algn="ctr">
                      <a:solidFill>
                        <a:schemeClr val="accent3"/>
                      </a:solidFill>
                      <a:prstDash val="solid"/>
                      <a:round/>
                      <a:headEnd type="none" w="med" len="med"/>
                      <a:tailEnd type="none" w="med" len="med"/>
                    </a:lnL>
                    <a:lnR w="38100" cap="flat" cmpd="sng" algn="ctr">
                      <a:solidFill>
                        <a:schemeClr val="accent3"/>
                      </a:solidFill>
                      <a:prstDash val="solid"/>
                      <a:round/>
                      <a:headEnd type="none" w="med" len="med"/>
                      <a:tailEnd type="none" w="med" len="med"/>
                    </a:lnR>
                    <a:solidFill>
                      <a:schemeClr val="accent6">
                        <a:lumMod val="20000"/>
                        <a:lumOff val="80000"/>
                      </a:schemeClr>
                    </a:solidFill>
                  </a:tcPr>
                </a:tc>
                <a:tc>
                  <a:txBody>
                    <a:bodyPr/>
                    <a:lstStyle/>
                    <a:p>
                      <a:pPr algn="ctr" fontAlgn="b">
                        <a:buNone/>
                      </a:pPr>
                      <a:r>
                        <a:rPr lang="en-US" sz="1800" b="0" i="0" u="none" strike="noStrike">
                          <a:solidFill>
                            <a:srgbClr val="000000"/>
                          </a:solidFill>
                          <a:effectLst/>
                          <a:latin typeface="+mn-lt"/>
                        </a:rPr>
                        <a:t>Ages 75+</a:t>
                      </a:r>
                    </a:p>
                  </a:txBody>
                  <a:tcPr marL="9525" marR="9525" marT="9525" marB="9144" anchor="ctr">
                    <a:lnL w="38100" cap="flat" cmpd="sng" algn="ctr">
                      <a:solidFill>
                        <a:schemeClr val="accent3"/>
                      </a:solidFill>
                      <a:prstDash val="solid"/>
                      <a:round/>
                      <a:headEnd type="none" w="med" len="med"/>
                      <a:tailEnd type="none" w="med" len="med"/>
                    </a:lnL>
                    <a:solidFill>
                      <a:schemeClr val="accent5">
                        <a:lumMod val="20000"/>
                        <a:lumOff val="80000"/>
                      </a:schemeClr>
                    </a:solidFill>
                  </a:tcPr>
                </a:tc>
                <a:extLst>
                  <a:ext uri="{0D108BD9-81ED-4DB2-BD59-A6C34878D82A}">
                    <a16:rowId xmlns:a16="http://schemas.microsoft.com/office/drawing/2014/main" val="2904068785"/>
                  </a:ext>
                </a:extLst>
              </a:tr>
              <a:tr h="296852">
                <a:tc>
                  <a:txBody>
                    <a:bodyPr/>
                    <a:lstStyle/>
                    <a:p>
                      <a:pPr algn="ctr" fontAlgn="b">
                        <a:buNone/>
                      </a:pPr>
                      <a:r>
                        <a:rPr lang="en-US" sz="1800" b="0" i="0" u="none" strike="noStrike">
                          <a:solidFill>
                            <a:srgbClr val="000000"/>
                          </a:solidFill>
                          <a:effectLst/>
                          <a:latin typeface="+mn-lt"/>
                        </a:rPr>
                        <a:t>Latino Voters</a:t>
                      </a:r>
                    </a:p>
                  </a:txBody>
                  <a:tcPr marL="9525" marR="9525" marT="9525" marB="9144" anchor="ctr">
                    <a:lnR w="38100" cap="flat" cmpd="sng" algn="ctr">
                      <a:solidFill>
                        <a:schemeClr val="accent3"/>
                      </a:solidFill>
                      <a:prstDash val="solid"/>
                      <a:round/>
                      <a:headEnd type="none" w="med" len="med"/>
                      <a:tailEnd type="none" w="med" len="med"/>
                    </a:lnR>
                    <a:solidFill>
                      <a:schemeClr val="accent1">
                        <a:lumMod val="20000"/>
                        <a:lumOff val="80000"/>
                      </a:schemeClr>
                    </a:solidFill>
                  </a:tcPr>
                </a:tc>
                <a:tc>
                  <a:txBody>
                    <a:bodyPr/>
                    <a:lstStyle/>
                    <a:p>
                      <a:pPr algn="ctr" fontAlgn="b">
                        <a:buNone/>
                      </a:pPr>
                      <a:r>
                        <a:rPr lang="en-US" sz="1800" b="0" i="0" u="none" strike="noStrike">
                          <a:solidFill>
                            <a:srgbClr val="000000"/>
                          </a:solidFill>
                          <a:effectLst/>
                          <a:latin typeface="+mn-lt"/>
                        </a:rPr>
                        <a:t>Asian/Pacific Islander Voters</a:t>
                      </a:r>
                    </a:p>
                  </a:txBody>
                  <a:tcPr marL="9525" marR="9525" marT="9525" marB="9144" anchor="ctr">
                    <a:lnL w="38100" cap="flat" cmpd="sng" algn="ctr">
                      <a:solidFill>
                        <a:schemeClr val="accent3"/>
                      </a:solidFill>
                      <a:prstDash val="solid"/>
                      <a:round/>
                      <a:headEnd type="none" w="med" len="med"/>
                      <a:tailEnd type="none" w="med" len="med"/>
                    </a:lnL>
                    <a:lnR w="38100" cap="flat" cmpd="sng" algn="ctr">
                      <a:solidFill>
                        <a:schemeClr val="accent3"/>
                      </a:solidFill>
                      <a:prstDash val="solid"/>
                      <a:round/>
                      <a:headEnd type="none" w="med" len="med"/>
                      <a:tailEnd type="none" w="med" len="med"/>
                    </a:lnR>
                    <a:solidFill>
                      <a:schemeClr val="accent6">
                        <a:lumMod val="20000"/>
                        <a:lumOff val="80000"/>
                      </a:schemeClr>
                    </a:solidFill>
                  </a:tcPr>
                </a:tc>
                <a:tc>
                  <a:txBody>
                    <a:bodyPr/>
                    <a:lstStyle/>
                    <a:p>
                      <a:pPr algn="ctr" fontAlgn="b">
                        <a:buNone/>
                      </a:pPr>
                      <a:r>
                        <a:rPr lang="en-US" sz="1800" b="0" i="0" u="none" strike="noStrike" dirty="0">
                          <a:solidFill>
                            <a:srgbClr val="000000"/>
                          </a:solidFill>
                          <a:effectLst/>
                          <a:latin typeface="+mn-lt"/>
                        </a:rPr>
                        <a:t>Ages 50-64</a:t>
                      </a:r>
                    </a:p>
                  </a:txBody>
                  <a:tcPr marL="9525" marR="9525" marT="9525" marB="9144" anchor="ctr">
                    <a:lnL w="38100" cap="flat" cmpd="sng" algn="ctr">
                      <a:solidFill>
                        <a:schemeClr val="accent3"/>
                      </a:solidFill>
                      <a:prstDash val="solid"/>
                      <a:round/>
                      <a:headEnd type="none" w="med" len="med"/>
                      <a:tailEnd type="none" w="med" len="med"/>
                    </a:lnL>
                    <a:solidFill>
                      <a:schemeClr val="accent5">
                        <a:lumMod val="20000"/>
                        <a:lumOff val="80000"/>
                      </a:schemeClr>
                    </a:solidFill>
                  </a:tcPr>
                </a:tc>
                <a:extLst>
                  <a:ext uri="{0D108BD9-81ED-4DB2-BD59-A6C34878D82A}">
                    <a16:rowId xmlns:a16="http://schemas.microsoft.com/office/drawing/2014/main" val="2921135986"/>
                  </a:ext>
                </a:extLst>
              </a:tr>
              <a:tr h="296852">
                <a:tc>
                  <a:txBody>
                    <a:bodyPr/>
                    <a:lstStyle/>
                    <a:p>
                      <a:pPr algn="ctr" fontAlgn="b">
                        <a:buNone/>
                      </a:pPr>
                      <a:r>
                        <a:rPr lang="en-US" sz="1800" b="0" i="0" u="none" strike="noStrike">
                          <a:solidFill>
                            <a:srgbClr val="000000"/>
                          </a:solidFill>
                          <a:effectLst/>
                          <a:latin typeface="+mn-lt"/>
                        </a:rPr>
                        <a:t>Democrats Ages 18-49</a:t>
                      </a:r>
                    </a:p>
                  </a:txBody>
                  <a:tcPr marL="9525" marR="9525" marT="9525" marB="9144" anchor="ctr">
                    <a:lnR w="38100" cap="flat" cmpd="sng" algn="ctr">
                      <a:solidFill>
                        <a:schemeClr val="accent3"/>
                      </a:solidFill>
                      <a:prstDash val="solid"/>
                      <a:round/>
                      <a:headEnd type="none" w="med" len="med"/>
                      <a:tailEnd type="none" w="med" len="med"/>
                    </a:lnR>
                    <a:solidFill>
                      <a:schemeClr val="accent1">
                        <a:lumMod val="20000"/>
                        <a:lumOff val="80000"/>
                      </a:schemeClr>
                    </a:solidFill>
                  </a:tcPr>
                </a:tc>
                <a:tc>
                  <a:txBody>
                    <a:bodyPr/>
                    <a:lstStyle/>
                    <a:p>
                      <a:pPr algn="ctr" fontAlgn="b">
                        <a:buNone/>
                      </a:pPr>
                      <a:r>
                        <a:rPr lang="en-US" sz="1800" b="0" i="0" u="none" strike="noStrike" dirty="0">
                          <a:solidFill>
                            <a:srgbClr val="000000"/>
                          </a:solidFill>
                          <a:effectLst/>
                          <a:latin typeface="+mn-lt"/>
                        </a:rPr>
                        <a:t>Independents</a:t>
                      </a:r>
                    </a:p>
                  </a:txBody>
                  <a:tcPr marL="9525" marR="9525" marT="9525" marB="9144" anchor="ctr">
                    <a:lnL w="38100" cap="flat" cmpd="sng" algn="ctr">
                      <a:solidFill>
                        <a:schemeClr val="accent3"/>
                      </a:solidFill>
                      <a:prstDash val="solid"/>
                      <a:round/>
                      <a:headEnd type="none" w="med" len="med"/>
                      <a:tailEnd type="none" w="med" len="med"/>
                    </a:lnL>
                    <a:lnR w="38100" cap="flat" cmpd="sng" algn="ctr">
                      <a:solidFill>
                        <a:schemeClr val="accent3"/>
                      </a:solidFill>
                      <a:prstDash val="solid"/>
                      <a:round/>
                      <a:headEnd type="none" w="med" len="med"/>
                      <a:tailEnd type="none" w="med" len="med"/>
                    </a:lnR>
                    <a:solidFill>
                      <a:schemeClr val="accent6">
                        <a:lumMod val="20000"/>
                        <a:lumOff val="80000"/>
                      </a:schemeClr>
                    </a:solidFill>
                  </a:tcPr>
                </a:tc>
                <a:tc>
                  <a:txBody>
                    <a:bodyPr/>
                    <a:lstStyle/>
                    <a:p>
                      <a:pPr algn="ctr" fontAlgn="b">
                        <a:buNone/>
                      </a:pPr>
                      <a:r>
                        <a:rPr lang="en-US" sz="1800" b="0" i="0" u="none" strike="noStrike">
                          <a:solidFill>
                            <a:srgbClr val="000000"/>
                          </a:solidFill>
                          <a:effectLst/>
                          <a:latin typeface="+mn-lt"/>
                        </a:rPr>
                        <a:t>Household Income $150,001+</a:t>
                      </a:r>
                    </a:p>
                  </a:txBody>
                  <a:tcPr marL="9525" marR="9525" marT="9525" marB="9144" anchor="ctr">
                    <a:lnL w="38100" cap="flat" cmpd="sng" algn="ctr">
                      <a:solidFill>
                        <a:schemeClr val="accent3"/>
                      </a:solidFill>
                      <a:prstDash val="solid"/>
                      <a:round/>
                      <a:headEnd type="none" w="med" len="med"/>
                      <a:tailEnd type="none" w="med" len="med"/>
                    </a:lnL>
                    <a:solidFill>
                      <a:schemeClr val="accent5">
                        <a:lumMod val="20000"/>
                        <a:lumOff val="80000"/>
                      </a:schemeClr>
                    </a:solidFill>
                  </a:tcPr>
                </a:tc>
                <a:extLst>
                  <a:ext uri="{0D108BD9-81ED-4DB2-BD59-A6C34878D82A}">
                    <a16:rowId xmlns:a16="http://schemas.microsoft.com/office/drawing/2014/main" val="1481393852"/>
                  </a:ext>
                </a:extLst>
              </a:tr>
              <a:tr h="296852">
                <a:tc>
                  <a:txBody>
                    <a:bodyPr/>
                    <a:lstStyle/>
                    <a:p>
                      <a:pPr algn="ctr" fontAlgn="b">
                        <a:buNone/>
                      </a:pPr>
                      <a:r>
                        <a:rPr lang="en-US" sz="1800" b="0" i="0" u="none" strike="noStrike">
                          <a:solidFill>
                            <a:srgbClr val="000000"/>
                          </a:solidFill>
                          <a:effectLst/>
                          <a:latin typeface="+mn-lt"/>
                        </a:rPr>
                        <a:t>Men Ages 18-49</a:t>
                      </a:r>
                    </a:p>
                  </a:txBody>
                  <a:tcPr marL="9525" marR="9525" marT="9525" marB="9144" anchor="ctr">
                    <a:lnR w="38100" cap="flat" cmpd="sng" algn="ctr">
                      <a:solidFill>
                        <a:schemeClr val="accent3"/>
                      </a:solidFill>
                      <a:prstDash val="solid"/>
                      <a:round/>
                      <a:headEnd type="none" w="med" len="med"/>
                      <a:tailEnd type="none" w="med" len="med"/>
                    </a:lnR>
                    <a:solidFill>
                      <a:schemeClr val="accent1">
                        <a:lumMod val="20000"/>
                        <a:lumOff val="80000"/>
                      </a:schemeClr>
                    </a:solidFill>
                  </a:tcPr>
                </a:tc>
                <a:tc>
                  <a:txBody>
                    <a:bodyPr/>
                    <a:lstStyle/>
                    <a:p>
                      <a:pPr algn="ctr" fontAlgn="b">
                        <a:buNone/>
                      </a:pPr>
                      <a:r>
                        <a:rPr lang="en-US" sz="1800" b="0" i="0" u="none" strike="noStrike" dirty="0">
                          <a:solidFill>
                            <a:srgbClr val="000000"/>
                          </a:solidFill>
                          <a:effectLst/>
                          <a:latin typeface="+mn-lt"/>
                        </a:rPr>
                        <a:t>Non-College Educated Women</a:t>
                      </a:r>
                    </a:p>
                  </a:txBody>
                  <a:tcPr marL="9525" marR="9525" marT="9525" marB="9144" anchor="ctr">
                    <a:lnL w="38100" cap="flat" cmpd="sng" algn="ctr">
                      <a:solidFill>
                        <a:schemeClr val="accent3"/>
                      </a:solidFill>
                      <a:prstDash val="solid"/>
                      <a:round/>
                      <a:headEnd type="none" w="med" len="med"/>
                      <a:tailEnd type="none" w="med" len="med"/>
                    </a:lnL>
                    <a:lnR w="38100" cap="flat" cmpd="sng" algn="ctr">
                      <a:solidFill>
                        <a:schemeClr val="accent3"/>
                      </a:solidFill>
                      <a:prstDash val="solid"/>
                      <a:round/>
                      <a:headEnd type="none" w="med" len="med"/>
                      <a:tailEnd type="none" w="med" len="med"/>
                    </a:lnR>
                    <a:solidFill>
                      <a:schemeClr val="accent6">
                        <a:lumMod val="20000"/>
                        <a:lumOff val="80000"/>
                      </a:schemeClr>
                    </a:solidFill>
                  </a:tcPr>
                </a:tc>
                <a:tc>
                  <a:txBody>
                    <a:bodyPr/>
                    <a:lstStyle/>
                    <a:p>
                      <a:pPr algn="ctr" fontAlgn="b">
                        <a:buNone/>
                      </a:pPr>
                      <a:r>
                        <a:rPr lang="en-US" sz="1800" b="0" i="0" u="none" strike="noStrike">
                          <a:solidFill>
                            <a:srgbClr val="000000"/>
                          </a:solidFill>
                          <a:effectLst/>
                          <a:latin typeface="+mn-lt"/>
                        </a:rPr>
                        <a:t>Ages 50+</a:t>
                      </a:r>
                    </a:p>
                  </a:txBody>
                  <a:tcPr marL="9525" marR="9525" marT="9525" marB="9144" anchor="ctr">
                    <a:lnL w="38100" cap="flat" cmpd="sng" algn="ctr">
                      <a:solidFill>
                        <a:schemeClr val="accent3"/>
                      </a:solidFill>
                      <a:prstDash val="solid"/>
                      <a:round/>
                      <a:headEnd type="none" w="med" len="med"/>
                      <a:tailEnd type="none" w="med" len="med"/>
                    </a:lnL>
                    <a:solidFill>
                      <a:schemeClr val="accent5">
                        <a:lumMod val="20000"/>
                        <a:lumOff val="80000"/>
                      </a:schemeClr>
                    </a:solidFill>
                  </a:tcPr>
                </a:tc>
                <a:extLst>
                  <a:ext uri="{0D108BD9-81ED-4DB2-BD59-A6C34878D82A}">
                    <a16:rowId xmlns:a16="http://schemas.microsoft.com/office/drawing/2014/main" val="2766577663"/>
                  </a:ext>
                </a:extLst>
              </a:tr>
              <a:tr h="296852">
                <a:tc>
                  <a:txBody>
                    <a:bodyPr/>
                    <a:lstStyle/>
                    <a:p>
                      <a:pPr algn="ctr" fontAlgn="b">
                        <a:buNone/>
                      </a:pPr>
                      <a:r>
                        <a:rPr lang="en-US" sz="1800" b="0" i="0" u="none" strike="noStrike">
                          <a:solidFill>
                            <a:srgbClr val="000000"/>
                          </a:solidFill>
                          <a:effectLst/>
                          <a:latin typeface="+mn-lt"/>
                        </a:rPr>
                        <a:t>College-Educated Women</a:t>
                      </a:r>
                    </a:p>
                  </a:txBody>
                  <a:tcPr marL="9525" marR="9525" marT="9525" marB="9144" anchor="ctr">
                    <a:lnR w="38100" cap="flat" cmpd="sng" algn="ctr">
                      <a:solidFill>
                        <a:schemeClr val="accent3"/>
                      </a:solidFill>
                      <a:prstDash val="solid"/>
                      <a:round/>
                      <a:headEnd type="none" w="med" len="med"/>
                      <a:tailEnd type="none" w="med" len="med"/>
                    </a:lnR>
                    <a:solidFill>
                      <a:schemeClr val="accent1">
                        <a:lumMod val="20000"/>
                        <a:lumOff val="80000"/>
                      </a:schemeClr>
                    </a:solidFill>
                  </a:tcPr>
                </a:tc>
                <a:tc>
                  <a:txBody>
                    <a:bodyPr/>
                    <a:lstStyle/>
                    <a:p>
                      <a:pPr algn="ctr" fontAlgn="b">
                        <a:buNone/>
                      </a:pPr>
                      <a:r>
                        <a:rPr lang="en-US" sz="1800" b="0" i="0" u="none" strike="noStrike">
                          <a:solidFill>
                            <a:srgbClr val="000000"/>
                          </a:solidFill>
                          <a:effectLst/>
                          <a:latin typeface="+mn-lt"/>
                        </a:rPr>
                        <a:t>Women Ages 18-49</a:t>
                      </a:r>
                    </a:p>
                  </a:txBody>
                  <a:tcPr marL="9525" marR="9525" marT="9525" marB="9144" anchor="ctr">
                    <a:lnL w="38100" cap="flat" cmpd="sng" algn="ctr">
                      <a:solidFill>
                        <a:schemeClr val="accent3"/>
                      </a:solidFill>
                      <a:prstDash val="solid"/>
                      <a:round/>
                      <a:headEnd type="none" w="med" len="med"/>
                      <a:tailEnd type="none" w="med" len="med"/>
                    </a:lnL>
                    <a:lnR w="38100" cap="flat" cmpd="sng" algn="ctr">
                      <a:solidFill>
                        <a:schemeClr val="accent3"/>
                      </a:solidFill>
                      <a:prstDash val="solid"/>
                      <a:round/>
                      <a:headEnd type="none" w="med" len="med"/>
                      <a:tailEnd type="none" w="med" len="med"/>
                    </a:lnR>
                    <a:solidFill>
                      <a:schemeClr val="accent6">
                        <a:lumMod val="20000"/>
                        <a:lumOff val="80000"/>
                      </a:schemeClr>
                    </a:solidFill>
                  </a:tcPr>
                </a:tc>
                <a:tc>
                  <a:txBody>
                    <a:bodyPr/>
                    <a:lstStyle/>
                    <a:p>
                      <a:pPr algn="ctr" fontAlgn="b">
                        <a:buNone/>
                      </a:pPr>
                      <a:r>
                        <a:rPr lang="en-US" sz="1800" b="0" i="0" u="none" strike="noStrike" dirty="0">
                          <a:solidFill>
                            <a:srgbClr val="000000"/>
                          </a:solidFill>
                          <a:effectLst/>
                          <a:latin typeface="+mn-lt"/>
                        </a:rPr>
                        <a:t>Lives With Parents/Prefer Not to Say</a:t>
                      </a:r>
                    </a:p>
                  </a:txBody>
                  <a:tcPr marL="9525" marR="9525" marT="9525" marB="9144" anchor="ctr">
                    <a:lnL w="38100" cap="flat" cmpd="sng" algn="ctr">
                      <a:solidFill>
                        <a:schemeClr val="accent3"/>
                      </a:solidFill>
                      <a:prstDash val="solid"/>
                      <a:round/>
                      <a:headEnd type="none" w="med" len="med"/>
                      <a:tailEnd type="none" w="med" len="med"/>
                    </a:lnL>
                    <a:solidFill>
                      <a:schemeClr val="accent5">
                        <a:lumMod val="20000"/>
                        <a:lumOff val="80000"/>
                      </a:schemeClr>
                    </a:solidFill>
                  </a:tcPr>
                </a:tc>
                <a:extLst>
                  <a:ext uri="{0D108BD9-81ED-4DB2-BD59-A6C34878D82A}">
                    <a16:rowId xmlns:a16="http://schemas.microsoft.com/office/drawing/2014/main" val="930277497"/>
                  </a:ext>
                </a:extLst>
              </a:tr>
              <a:tr h="296852">
                <a:tc>
                  <a:txBody>
                    <a:bodyPr/>
                    <a:lstStyle/>
                    <a:p>
                      <a:pPr algn="ctr" fontAlgn="b">
                        <a:buNone/>
                      </a:pPr>
                      <a:r>
                        <a:rPr lang="en-US" sz="1800" b="0" i="0" u="none" strike="noStrike">
                          <a:solidFill>
                            <a:srgbClr val="000000"/>
                          </a:solidFill>
                          <a:effectLst/>
                          <a:latin typeface="+mn-lt"/>
                        </a:rPr>
                        <a:t>Non-College Educated Men</a:t>
                      </a:r>
                    </a:p>
                  </a:txBody>
                  <a:tcPr marL="9525" marR="9525" marT="9525" marB="9144" anchor="ctr">
                    <a:lnR w="38100" cap="flat" cmpd="sng" algn="ctr">
                      <a:solidFill>
                        <a:schemeClr val="accent3"/>
                      </a:solidFill>
                      <a:prstDash val="solid"/>
                      <a:round/>
                      <a:headEnd type="none" w="med" len="med"/>
                      <a:tailEnd type="none" w="med" len="med"/>
                    </a:lnR>
                    <a:solidFill>
                      <a:schemeClr val="accent1">
                        <a:lumMod val="20000"/>
                        <a:lumOff val="80000"/>
                      </a:schemeClr>
                    </a:solidFill>
                  </a:tcPr>
                </a:tc>
                <a:tc>
                  <a:txBody>
                    <a:bodyPr/>
                    <a:lstStyle/>
                    <a:p>
                      <a:pPr algn="ctr" fontAlgn="b">
                        <a:buNone/>
                      </a:pPr>
                      <a:r>
                        <a:rPr lang="en-US" sz="1800" b="0" i="0" u="none" strike="noStrike">
                          <a:solidFill>
                            <a:srgbClr val="000000"/>
                          </a:solidFill>
                          <a:effectLst/>
                          <a:latin typeface="+mn-lt"/>
                        </a:rPr>
                        <a:t>Independents Ages 18-49</a:t>
                      </a:r>
                    </a:p>
                  </a:txBody>
                  <a:tcPr marL="9525" marR="9525" marT="9525" marB="9144" anchor="ctr">
                    <a:lnL w="38100" cap="flat" cmpd="sng" algn="ctr">
                      <a:solidFill>
                        <a:schemeClr val="accent3"/>
                      </a:solidFill>
                      <a:prstDash val="solid"/>
                      <a:round/>
                      <a:headEnd type="none" w="med" len="med"/>
                      <a:tailEnd type="none" w="med" len="med"/>
                    </a:lnL>
                    <a:lnR w="38100" cap="flat" cmpd="sng" algn="ctr">
                      <a:solidFill>
                        <a:schemeClr val="accent3"/>
                      </a:solidFill>
                      <a:prstDash val="solid"/>
                      <a:round/>
                      <a:headEnd type="none" w="med" len="med"/>
                      <a:tailEnd type="none" w="med" len="med"/>
                    </a:lnR>
                    <a:solidFill>
                      <a:schemeClr val="accent6">
                        <a:lumMod val="20000"/>
                        <a:lumOff val="80000"/>
                      </a:schemeClr>
                    </a:solidFill>
                  </a:tcPr>
                </a:tc>
                <a:tc>
                  <a:txBody>
                    <a:bodyPr/>
                    <a:lstStyle/>
                    <a:p>
                      <a:pPr algn="ctr" fontAlgn="b">
                        <a:buNone/>
                      </a:pPr>
                      <a:r>
                        <a:rPr lang="en-US" sz="1800" b="0" i="0" u="none" strike="noStrike" dirty="0">
                          <a:solidFill>
                            <a:srgbClr val="000000"/>
                          </a:solidFill>
                          <a:effectLst/>
                          <a:latin typeface="+mn-lt"/>
                        </a:rPr>
                        <a:t>Homeowners</a:t>
                      </a:r>
                    </a:p>
                  </a:txBody>
                  <a:tcPr marL="9525" marR="9525" marT="9525" marB="9144" anchor="ctr">
                    <a:lnL w="38100" cap="flat" cmpd="sng" algn="ctr">
                      <a:solidFill>
                        <a:schemeClr val="accent3"/>
                      </a:solidFill>
                      <a:prstDash val="solid"/>
                      <a:round/>
                      <a:headEnd type="none" w="med" len="med"/>
                      <a:tailEnd type="none" w="med" len="med"/>
                    </a:lnL>
                    <a:solidFill>
                      <a:schemeClr val="accent5">
                        <a:lumMod val="20000"/>
                        <a:lumOff val="80000"/>
                      </a:schemeClr>
                    </a:solidFill>
                  </a:tcPr>
                </a:tc>
                <a:extLst>
                  <a:ext uri="{0D108BD9-81ED-4DB2-BD59-A6C34878D82A}">
                    <a16:rowId xmlns:a16="http://schemas.microsoft.com/office/drawing/2014/main" val="1506600866"/>
                  </a:ext>
                </a:extLst>
              </a:tr>
              <a:tr h="296852">
                <a:tc>
                  <a:txBody>
                    <a:bodyPr/>
                    <a:lstStyle/>
                    <a:p>
                      <a:pPr algn="ctr" fontAlgn="b">
                        <a:buNone/>
                      </a:pPr>
                      <a:r>
                        <a:rPr lang="en-US" sz="1800" b="0" i="0" u="none" strike="noStrike">
                          <a:solidFill>
                            <a:srgbClr val="000000"/>
                          </a:solidFill>
                          <a:effectLst/>
                          <a:latin typeface="+mn-lt"/>
                        </a:rPr>
                        <a:t>Democrats</a:t>
                      </a:r>
                    </a:p>
                  </a:txBody>
                  <a:tcPr marL="9525" marR="9525" marT="9525" marB="9144" anchor="ctr">
                    <a:lnR w="38100" cap="flat" cmpd="sng" algn="ctr">
                      <a:solidFill>
                        <a:schemeClr val="accent3"/>
                      </a:solidFill>
                      <a:prstDash val="solid"/>
                      <a:round/>
                      <a:headEnd type="none" w="med" len="med"/>
                      <a:tailEnd type="none" w="med" len="med"/>
                    </a:lnR>
                    <a:solidFill>
                      <a:schemeClr val="accent1">
                        <a:lumMod val="20000"/>
                        <a:lumOff val="80000"/>
                      </a:schemeClr>
                    </a:solidFill>
                  </a:tcPr>
                </a:tc>
                <a:tc>
                  <a:txBody>
                    <a:bodyPr/>
                    <a:lstStyle/>
                    <a:p>
                      <a:pPr algn="ctr" fontAlgn="b">
                        <a:buNone/>
                      </a:pPr>
                      <a:r>
                        <a:rPr lang="en-US" sz="1800" b="0" i="0" u="none" strike="noStrike" dirty="0">
                          <a:solidFill>
                            <a:srgbClr val="000000"/>
                          </a:solidFill>
                          <a:effectLst/>
                          <a:latin typeface="+mn-lt"/>
                        </a:rPr>
                        <a:t>Household Income $75,000 and Under</a:t>
                      </a:r>
                    </a:p>
                  </a:txBody>
                  <a:tcPr marL="9525" marR="9525" marT="9525" marB="9144" anchor="ctr">
                    <a:lnL w="38100" cap="flat" cmpd="sng" algn="ctr">
                      <a:solidFill>
                        <a:schemeClr val="accent3"/>
                      </a:solidFill>
                      <a:prstDash val="solid"/>
                      <a:round/>
                      <a:headEnd type="none" w="med" len="med"/>
                      <a:tailEnd type="none" w="med" len="med"/>
                    </a:lnL>
                    <a:lnR w="38100" cap="flat" cmpd="sng" algn="ctr">
                      <a:solidFill>
                        <a:schemeClr val="accent3"/>
                      </a:solidFill>
                      <a:prstDash val="solid"/>
                      <a:round/>
                      <a:headEnd type="none" w="med" len="med"/>
                      <a:tailEnd type="none" w="med" len="med"/>
                    </a:lnR>
                    <a:solidFill>
                      <a:schemeClr val="accent6">
                        <a:lumMod val="20000"/>
                        <a:lumOff val="80000"/>
                      </a:schemeClr>
                    </a:solidFill>
                  </a:tcPr>
                </a:tc>
                <a:tc>
                  <a:txBody>
                    <a:bodyPr/>
                    <a:lstStyle/>
                    <a:p>
                      <a:pPr algn="ctr" fontAlgn="b">
                        <a:buNone/>
                      </a:pPr>
                      <a:r>
                        <a:rPr lang="en-US" sz="1800" b="0" i="0" u="none" strike="noStrike">
                          <a:solidFill>
                            <a:srgbClr val="000000"/>
                          </a:solidFill>
                          <a:effectLst/>
                          <a:latin typeface="+mn-lt"/>
                        </a:rPr>
                        <a:t>College-Educated Men</a:t>
                      </a:r>
                    </a:p>
                  </a:txBody>
                  <a:tcPr marL="9525" marR="9525" marT="9525" marB="9144" anchor="ctr">
                    <a:lnL w="38100" cap="flat" cmpd="sng" algn="ctr">
                      <a:solidFill>
                        <a:schemeClr val="accent3"/>
                      </a:solidFill>
                      <a:prstDash val="solid"/>
                      <a:round/>
                      <a:headEnd type="none" w="med" len="med"/>
                      <a:tailEnd type="none" w="med" len="med"/>
                    </a:lnL>
                    <a:solidFill>
                      <a:schemeClr val="accent5">
                        <a:lumMod val="20000"/>
                        <a:lumOff val="80000"/>
                      </a:schemeClr>
                    </a:solidFill>
                  </a:tcPr>
                </a:tc>
                <a:extLst>
                  <a:ext uri="{0D108BD9-81ED-4DB2-BD59-A6C34878D82A}">
                    <a16:rowId xmlns:a16="http://schemas.microsoft.com/office/drawing/2014/main" val="1421581641"/>
                  </a:ext>
                </a:extLst>
              </a:tr>
              <a:tr h="296852">
                <a:tc>
                  <a:txBody>
                    <a:bodyPr/>
                    <a:lstStyle/>
                    <a:p>
                      <a:pPr algn="ctr" fontAlgn="b">
                        <a:buNone/>
                      </a:pPr>
                      <a:r>
                        <a:rPr lang="en-US" sz="1800" b="0" i="0" u="none" strike="noStrike">
                          <a:solidFill>
                            <a:srgbClr val="000000"/>
                          </a:solidFill>
                          <a:effectLst/>
                          <a:latin typeface="+mn-lt"/>
                        </a:rPr>
                        <a:t>Not a Homeowner</a:t>
                      </a:r>
                    </a:p>
                  </a:txBody>
                  <a:tcPr marL="9525" marR="9525" marT="9525" marB="9144" anchor="ctr">
                    <a:lnR w="38100" cap="flat" cmpd="sng" algn="ctr">
                      <a:solidFill>
                        <a:schemeClr val="accent3"/>
                      </a:solidFill>
                      <a:prstDash val="solid"/>
                      <a:round/>
                      <a:headEnd type="none" w="med" len="med"/>
                      <a:tailEnd type="none" w="med" len="med"/>
                    </a:lnR>
                    <a:solidFill>
                      <a:schemeClr val="accent1">
                        <a:lumMod val="20000"/>
                        <a:lumOff val="80000"/>
                      </a:schemeClr>
                    </a:solidFill>
                  </a:tcPr>
                </a:tc>
                <a:tc>
                  <a:txBody>
                    <a:bodyPr/>
                    <a:lstStyle/>
                    <a:p>
                      <a:pPr algn="ctr" fontAlgn="b">
                        <a:buNone/>
                      </a:pPr>
                      <a:r>
                        <a:rPr lang="en-US" sz="1800" b="0" i="0" u="none" strike="noStrike">
                          <a:solidFill>
                            <a:srgbClr val="000000"/>
                          </a:solidFill>
                          <a:effectLst/>
                          <a:latin typeface="+mn-lt"/>
                        </a:rPr>
                        <a:t>Ages 40-49</a:t>
                      </a:r>
                    </a:p>
                  </a:txBody>
                  <a:tcPr marL="9525" marR="9525" marT="9525" marB="9144" anchor="ctr">
                    <a:lnL w="38100" cap="flat" cmpd="sng" algn="ctr">
                      <a:solidFill>
                        <a:schemeClr val="accent3"/>
                      </a:solidFill>
                      <a:prstDash val="solid"/>
                      <a:round/>
                      <a:headEnd type="none" w="med" len="med"/>
                      <a:tailEnd type="none" w="med" len="med"/>
                    </a:lnL>
                    <a:lnR w="38100" cap="flat" cmpd="sng" algn="ctr">
                      <a:solidFill>
                        <a:schemeClr val="accent3"/>
                      </a:solidFill>
                      <a:prstDash val="solid"/>
                      <a:round/>
                      <a:headEnd type="none" w="med" len="med"/>
                      <a:tailEnd type="none" w="med" len="med"/>
                    </a:lnR>
                    <a:solidFill>
                      <a:schemeClr val="accent6">
                        <a:lumMod val="20000"/>
                        <a:lumOff val="80000"/>
                      </a:schemeClr>
                    </a:solidFill>
                  </a:tcPr>
                </a:tc>
                <a:tc>
                  <a:txBody>
                    <a:bodyPr/>
                    <a:lstStyle/>
                    <a:p>
                      <a:pPr algn="ctr" fontAlgn="b">
                        <a:buNone/>
                      </a:pPr>
                      <a:r>
                        <a:rPr lang="en-US" sz="1800" b="0" i="0" u="none" strike="noStrike" dirty="0">
                          <a:solidFill>
                            <a:srgbClr val="000000"/>
                          </a:solidFill>
                          <a:effectLst/>
                          <a:latin typeface="+mn-lt"/>
                        </a:rPr>
                        <a:t>Ages 65+</a:t>
                      </a:r>
                    </a:p>
                  </a:txBody>
                  <a:tcPr marL="9525" marR="9525" marT="9525" marB="9144" anchor="ctr">
                    <a:lnL w="38100" cap="flat" cmpd="sng" algn="ctr">
                      <a:solidFill>
                        <a:schemeClr val="accent3"/>
                      </a:solidFill>
                      <a:prstDash val="solid"/>
                      <a:round/>
                      <a:headEnd type="none" w="med" len="med"/>
                      <a:tailEnd type="none" w="med" len="med"/>
                    </a:lnL>
                    <a:solidFill>
                      <a:schemeClr val="accent5">
                        <a:lumMod val="20000"/>
                        <a:lumOff val="80000"/>
                      </a:schemeClr>
                    </a:solidFill>
                  </a:tcPr>
                </a:tc>
                <a:extLst>
                  <a:ext uri="{0D108BD9-81ED-4DB2-BD59-A6C34878D82A}">
                    <a16:rowId xmlns:a16="http://schemas.microsoft.com/office/drawing/2014/main" val="1603758454"/>
                  </a:ext>
                </a:extLst>
              </a:tr>
              <a:tr h="296852">
                <a:tc>
                  <a:txBody>
                    <a:bodyPr/>
                    <a:lstStyle/>
                    <a:p>
                      <a:pPr algn="ctr" fontAlgn="b">
                        <a:buNone/>
                      </a:pPr>
                      <a:r>
                        <a:rPr lang="en-US" sz="1800" b="0" i="0" u="none" strike="noStrike">
                          <a:solidFill>
                            <a:srgbClr val="000000"/>
                          </a:solidFill>
                          <a:effectLst/>
                          <a:latin typeface="+mn-lt"/>
                        </a:rPr>
                        <a:t>Ages 18-49</a:t>
                      </a:r>
                    </a:p>
                  </a:txBody>
                  <a:tcPr marL="9525" marR="9525" marT="9525" marB="9144" anchor="ctr">
                    <a:lnR w="38100" cap="flat" cmpd="sng" algn="ctr">
                      <a:solidFill>
                        <a:schemeClr val="accent3"/>
                      </a:solidFill>
                      <a:prstDash val="solid"/>
                      <a:round/>
                      <a:headEnd type="none" w="med" len="med"/>
                      <a:tailEnd type="none" w="med" len="med"/>
                    </a:lnR>
                    <a:solidFill>
                      <a:schemeClr val="accent1">
                        <a:lumMod val="20000"/>
                        <a:lumOff val="80000"/>
                      </a:schemeClr>
                    </a:solidFill>
                  </a:tcPr>
                </a:tc>
                <a:tc>
                  <a:txBody>
                    <a:bodyPr/>
                    <a:lstStyle/>
                    <a:p>
                      <a:pPr algn="ctr" fontAlgn="b">
                        <a:buNone/>
                      </a:pPr>
                      <a:endParaRPr lang="en-US" sz="1800" b="0" i="0" u="none" strike="noStrike" dirty="0">
                        <a:solidFill>
                          <a:srgbClr val="000000"/>
                        </a:solidFill>
                        <a:effectLst/>
                        <a:latin typeface="+mn-lt"/>
                      </a:endParaRPr>
                    </a:p>
                  </a:txBody>
                  <a:tcPr marL="9525" marR="9525" marT="9525" marB="9144" anchor="ctr">
                    <a:lnL w="38100" cap="flat" cmpd="sng" algn="ctr">
                      <a:solidFill>
                        <a:schemeClr val="accent3"/>
                      </a:solidFill>
                      <a:prstDash val="solid"/>
                      <a:round/>
                      <a:headEnd type="none" w="med" len="med"/>
                      <a:tailEnd type="none" w="med" len="med"/>
                    </a:lnL>
                    <a:lnR w="38100" cap="flat" cmpd="sng" algn="ctr">
                      <a:solidFill>
                        <a:schemeClr val="accent3"/>
                      </a:solidFill>
                      <a:prstDash val="solid"/>
                      <a:round/>
                      <a:headEnd type="none" w="med" len="med"/>
                      <a:tailEnd type="none" w="med" len="med"/>
                    </a:lnR>
                    <a:solidFill>
                      <a:schemeClr val="accent6">
                        <a:lumMod val="20000"/>
                        <a:lumOff val="80000"/>
                      </a:schemeClr>
                    </a:solidFill>
                  </a:tcPr>
                </a:tc>
                <a:tc>
                  <a:txBody>
                    <a:bodyPr/>
                    <a:lstStyle/>
                    <a:p>
                      <a:pPr algn="ctr" fontAlgn="b">
                        <a:buNone/>
                      </a:pPr>
                      <a:r>
                        <a:rPr lang="en-US" sz="1800" b="0" i="0" u="none" strike="noStrike" dirty="0">
                          <a:solidFill>
                            <a:srgbClr val="000000"/>
                          </a:solidFill>
                          <a:effectLst/>
                          <a:latin typeface="+mn-lt"/>
                        </a:rPr>
                        <a:t>Democrats Ages 50+</a:t>
                      </a:r>
                    </a:p>
                  </a:txBody>
                  <a:tcPr marL="9525" marR="9525" marT="9525" marB="9144" anchor="ctr">
                    <a:lnL w="38100" cap="flat" cmpd="sng" algn="ctr">
                      <a:solidFill>
                        <a:schemeClr val="accent3"/>
                      </a:solidFill>
                      <a:prstDash val="solid"/>
                      <a:round/>
                      <a:headEnd type="none" w="med" len="med"/>
                      <a:tailEnd type="none" w="med" len="med"/>
                    </a:lnL>
                    <a:solidFill>
                      <a:schemeClr val="accent5">
                        <a:lumMod val="20000"/>
                        <a:lumOff val="80000"/>
                      </a:schemeClr>
                    </a:solidFill>
                  </a:tcPr>
                </a:tc>
                <a:extLst>
                  <a:ext uri="{0D108BD9-81ED-4DB2-BD59-A6C34878D82A}">
                    <a16:rowId xmlns:a16="http://schemas.microsoft.com/office/drawing/2014/main" val="3676481052"/>
                  </a:ext>
                </a:extLst>
              </a:tr>
              <a:tr h="296852">
                <a:tc>
                  <a:txBody>
                    <a:bodyPr/>
                    <a:lstStyle/>
                    <a:p>
                      <a:pPr algn="ctr" fontAlgn="b">
                        <a:buNone/>
                      </a:pPr>
                      <a:r>
                        <a:rPr lang="en-US" sz="1800" b="0" i="0" u="none" strike="noStrike">
                          <a:solidFill>
                            <a:srgbClr val="000000"/>
                          </a:solidFill>
                          <a:effectLst/>
                          <a:latin typeface="+mn-lt"/>
                        </a:rPr>
                        <a:t>Democratic Men</a:t>
                      </a:r>
                    </a:p>
                  </a:txBody>
                  <a:tcPr marL="9525" marR="9525" marT="9525" marB="9144" anchor="ctr">
                    <a:lnR w="38100" cap="flat" cmpd="sng" algn="ctr">
                      <a:solidFill>
                        <a:schemeClr val="accent3"/>
                      </a:solidFill>
                      <a:prstDash val="solid"/>
                      <a:round/>
                      <a:headEnd type="none" w="med" len="med"/>
                      <a:tailEnd type="none" w="med" len="med"/>
                    </a:lnR>
                    <a:solidFill>
                      <a:schemeClr val="accent1">
                        <a:lumMod val="20000"/>
                        <a:lumOff val="80000"/>
                      </a:schemeClr>
                    </a:solidFill>
                  </a:tcPr>
                </a:tc>
                <a:tc>
                  <a:txBody>
                    <a:bodyPr/>
                    <a:lstStyle/>
                    <a:p>
                      <a:pPr algn="ctr" fontAlgn="b">
                        <a:buNone/>
                      </a:pPr>
                      <a:endParaRPr lang="en-US" sz="1800" b="0" i="0" u="none" strike="noStrike" dirty="0">
                        <a:solidFill>
                          <a:srgbClr val="000000"/>
                        </a:solidFill>
                        <a:effectLst/>
                        <a:latin typeface="+mn-lt"/>
                      </a:endParaRPr>
                    </a:p>
                  </a:txBody>
                  <a:tcPr marL="9525" marR="9525" marT="9525" marB="9144" anchor="ctr">
                    <a:lnL w="38100" cap="flat" cmpd="sng" algn="ctr">
                      <a:solidFill>
                        <a:schemeClr val="accent3"/>
                      </a:solidFill>
                      <a:prstDash val="solid"/>
                      <a:round/>
                      <a:headEnd type="none" w="med" len="med"/>
                      <a:tailEnd type="none" w="med" len="med"/>
                    </a:lnL>
                    <a:lnR w="38100" cap="flat" cmpd="sng" algn="ctr">
                      <a:solidFill>
                        <a:schemeClr val="accent3"/>
                      </a:solidFill>
                      <a:prstDash val="solid"/>
                      <a:round/>
                      <a:headEnd type="none" w="med" len="med"/>
                      <a:tailEnd type="none" w="med" len="med"/>
                    </a:lnR>
                    <a:solidFill>
                      <a:schemeClr val="accent6">
                        <a:lumMod val="20000"/>
                        <a:lumOff val="80000"/>
                      </a:schemeClr>
                    </a:solidFill>
                  </a:tcPr>
                </a:tc>
                <a:tc>
                  <a:txBody>
                    <a:bodyPr/>
                    <a:lstStyle/>
                    <a:p>
                      <a:pPr algn="ctr" fontAlgn="b">
                        <a:lnSpc>
                          <a:spcPts val="1800"/>
                        </a:lnSpc>
                        <a:buNone/>
                      </a:pPr>
                      <a:r>
                        <a:rPr lang="en-US" sz="1800" b="0" i="0" u="none" strike="noStrike" dirty="0">
                          <a:solidFill>
                            <a:srgbClr val="000000"/>
                          </a:solidFill>
                          <a:effectLst/>
                          <a:latin typeface="+mn-lt"/>
                        </a:rPr>
                        <a:t>Associate Degree/</a:t>
                      </a:r>
                      <a:br>
                        <a:rPr lang="en-US" sz="1800" b="0" i="0" u="none" strike="noStrike" dirty="0">
                          <a:solidFill>
                            <a:srgbClr val="000000"/>
                          </a:solidFill>
                          <a:effectLst/>
                          <a:latin typeface="+mn-lt"/>
                        </a:rPr>
                      </a:br>
                      <a:r>
                        <a:rPr lang="en-US" sz="1800" b="0" i="0" u="none" strike="noStrike" dirty="0">
                          <a:solidFill>
                            <a:srgbClr val="000000"/>
                          </a:solidFill>
                          <a:effectLst/>
                          <a:latin typeface="+mn-lt"/>
                        </a:rPr>
                        <a:t>Some College Education</a:t>
                      </a:r>
                    </a:p>
                  </a:txBody>
                  <a:tcPr marL="9525" marR="9525" marT="9525" marB="9144" anchor="ctr">
                    <a:lnL w="38100" cap="flat" cmpd="sng" algn="ctr">
                      <a:solidFill>
                        <a:schemeClr val="accent3"/>
                      </a:solidFill>
                      <a:prstDash val="solid"/>
                      <a:round/>
                      <a:headEnd type="none" w="med" len="med"/>
                      <a:tailEnd type="none" w="med" len="med"/>
                    </a:lnL>
                    <a:solidFill>
                      <a:schemeClr val="accent5">
                        <a:lumMod val="20000"/>
                        <a:lumOff val="80000"/>
                      </a:schemeClr>
                    </a:solidFill>
                  </a:tcPr>
                </a:tc>
                <a:extLst>
                  <a:ext uri="{0D108BD9-81ED-4DB2-BD59-A6C34878D82A}">
                    <a16:rowId xmlns:a16="http://schemas.microsoft.com/office/drawing/2014/main" val="397647617"/>
                  </a:ext>
                </a:extLst>
              </a:tr>
              <a:tr h="468838">
                <a:tc>
                  <a:txBody>
                    <a:bodyPr/>
                    <a:lstStyle/>
                    <a:p>
                      <a:pPr algn="ctr" fontAlgn="b">
                        <a:buNone/>
                      </a:pPr>
                      <a:r>
                        <a:rPr lang="en-US" sz="1800" b="0" i="0" u="none" strike="noStrike">
                          <a:solidFill>
                            <a:srgbClr val="000000"/>
                          </a:solidFill>
                          <a:effectLst/>
                          <a:latin typeface="+mn-lt"/>
                        </a:rPr>
                        <a:t>Democratic Women</a:t>
                      </a:r>
                    </a:p>
                  </a:txBody>
                  <a:tcPr marL="9525" marR="9525" marT="9525" marB="9144" anchor="ctr">
                    <a:lnR w="38100" cap="flat" cmpd="sng" algn="ctr">
                      <a:solidFill>
                        <a:schemeClr val="accent3"/>
                      </a:solidFill>
                      <a:prstDash val="solid"/>
                      <a:round/>
                      <a:headEnd type="none" w="med" len="med"/>
                      <a:tailEnd type="none" w="med" len="med"/>
                    </a:lnR>
                    <a:solidFill>
                      <a:schemeClr val="accent1">
                        <a:lumMod val="20000"/>
                        <a:lumOff val="80000"/>
                      </a:schemeClr>
                    </a:solidFill>
                  </a:tcPr>
                </a:tc>
                <a:tc>
                  <a:txBody>
                    <a:bodyPr/>
                    <a:lstStyle/>
                    <a:p>
                      <a:pPr algn="ctr" fontAlgn="b">
                        <a:buNone/>
                      </a:pPr>
                      <a:endParaRPr lang="en-US" sz="1800" b="0" i="0" u="none" strike="noStrike">
                        <a:solidFill>
                          <a:srgbClr val="000000"/>
                        </a:solidFill>
                        <a:effectLst/>
                        <a:latin typeface="+mn-lt"/>
                      </a:endParaRPr>
                    </a:p>
                  </a:txBody>
                  <a:tcPr marL="9525" marR="9525" marT="9525" marB="9144" anchor="ctr">
                    <a:lnL w="38100" cap="flat" cmpd="sng" algn="ctr">
                      <a:solidFill>
                        <a:schemeClr val="accent3"/>
                      </a:solidFill>
                      <a:prstDash val="solid"/>
                      <a:round/>
                      <a:headEnd type="none" w="med" len="med"/>
                      <a:tailEnd type="none" w="med" len="med"/>
                    </a:lnL>
                    <a:lnR w="38100" cap="flat" cmpd="sng" algn="ctr">
                      <a:solidFill>
                        <a:schemeClr val="accent3"/>
                      </a:solidFill>
                      <a:prstDash val="solid"/>
                      <a:round/>
                      <a:headEnd type="none" w="med" len="med"/>
                      <a:tailEnd type="none" w="med" len="med"/>
                    </a:lnR>
                    <a:solidFill>
                      <a:schemeClr val="accent6">
                        <a:lumMod val="20000"/>
                        <a:lumOff val="80000"/>
                      </a:schemeClr>
                    </a:solidFill>
                  </a:tcPr>
                </a:tc>
                <a:tc>
                  <a:txBody>
                    <a:bodyPr/>
                    <a:lstStyle/>
                    <a:p>
                      <a:pPr algn="ctr" fontAlgn="b">
                        <a:buNone/>
                      </a:pPr>
                      <a:r>
                        <a:rPr lang="en-US" sz="1800" b="0" i="0" u="none" strike="noStrike" dirty="0">
                          <a:solidFill>
                            <a:srgbClr val="000000"/>
                          </a:solidFill>
                          <a:effectLst/>
                          <a:latin typeface="+mn-lt"/>
                        </a:rPr>
                        <a:t>White Voters</a:t>
                      </a:r>
                    </a:p>
                  </a:txBody>
                  <a:tcPr marL="9525" marR="9525" marT="9525" marB="9144" anchor="ctr">
                    <a:lnL w="38100" cap="flat" cmpd="sng" algn="ctr">
                      <a:solidFill>
                        <a:schemeClr val="accent3"/>
                      </a:solidFill>
                      <a:prstDash val="solid"/>
                      <a:round/>
                      <a:headEnd type="none" w="med" len="med"/>
                      <a:tailEnd type="none" w="med" len="med"/>
                    </a:lnL>
                    <a:solidFill>
                      <a:schemeClr val="accent5">
                        <a:lumMod val="20000"/>
                        <a:lumOff val="80000"/>
                      </a:schemeClr>
                    </a:solidFill>
                  </a:tcPr>
                </a:tc>
                <a:extLst>
                  <a:ext uri="{0D108BD9-81ED-4DB2-BD59-A6C34878D82A}">
                    <a16:rowId xmlns:a16="http://schemas.microsoft.com/office/drawing/2014/main" val="1174948425"/>
                  </a:ext>
                </a:extLst>
              </a:tr>
            </a:tbl>
          </a:graphicData>
        </a:graphic>
      </p:graphicFrame>
      <p:sp>
        <p:nvSpPr>
          <p:cNvPr id="2" name="Title 1">
            <a:extLst>
              <a:ext uri="{FF2B5EF4-FFF2-40B4-BE49-F238E27FC236}">
                <a16:creationId xmlns:a16="http://schemas.microsoft.com/office/drawing/2014/main" id="{DFC14289-7454-452A-9D34-A99C76EEEF59}"/>
              </a:ext>
            </a:extLst>
          </p:cNvPr>
          <p:cNvSpPr>
            <a:spLocks noGrp="1"/>
          </p:cNvSpPr>
          <p:nvPr>
            <p:ph type="title"/>
          </p:nvPr>
        </p:nvSpPr>
        <p:spPr>
          <a:xfrm>
            <a:off x="303276" y="276684"/>
            <a:ext cx="11585448" cy="1017936"/>
          </a:xfrm>
        </p:spPr>
        <p:txBody>
          <a:bodyPr/>
          <a:lstStyle/>
          <a:p>
            <a:r>
              <a:rPr lang="en-US" sz="2800" dirty="0"/>
              <a:t>Demographic Profile of the Segments</a:t>
            </a:r>
          </a:p>
        </p:txBody>
      </p:sp>
    </p:spTree>
    <p:extLst>
      <p:ext uri="{BB962C8B-B14F-4D97-AF65-F5344CB8AC3E}">
        <p14:creationId xmlns:p14="http://schemas.microsoft.com/office/powerpoint/2010/main" val="41555585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5">
            <a:extLst>
              <a:ext uri="{FF2B5EF4-FFF2-40B4-BE49-F238E27FC236}">
                <a16:creationId xmlns:a16="http://schemas.microsoft.com/office/drawing/2014/main" id="{CAB499E1-0F56-075B-BEA1-C9F535B1AB57}"/>
              </a:ext>
            </a:extLst>
          </p:cNvPr>
          <p:cNvGraphicFramePr>
            <a:graphicFrameLocks noGrp="1"/>
          </p:cNvGraphicFramePr>
          <p:nvPr>
            <p:extLst>
              <p:ext uri="{D42A27DB-BD31-4B8C-83A1-F6EECF244321}">
                <p14:modId xmlns:p14="http://schemas.microsoft.com/office/powerpoint/2010/main" val="3757367760"/>
              </p:ext>
            </p:extLst>
          </p:nvPr>
        </p:nvGraphicFramePr>
        <p:xfrm>
          <a:off x="381000" y="914400"/>
          <a:ext cx="11430001" cy="5033913"/>
        </p:xfrm>
        <a:graphic>
          <a:graphicData uri="http://schemas.openxmlformats.org/drawingml/2006/table">
            <a:tbl>
              <a:tblPr firstRow="1" bandRow="1">
                <a:tableStyleId>{93296810-A885-4BE3-A3E7-6D5BEEA58F35}</a:tableStyleId>
              </a:tblPr>
              <a:tblGrid>
                <a:gridCol w="891988">
                  <a:extLst>
                    <a:ext uri="{9D8B030D-6E8A-4147-A177-3AD203B41FA5}">
                      <a16:colId xmlns:a16="http://schemas.microsoft.com/office/drawing/2014/main" val="833824331"/>
                    </a:ext>
                  </a:extLst>
                </a:gridCol>
                <a:gridCol w="10538013">
                  <a:extLst>
                    <a:ext uri="{9D8B030D-6E8A-4147-A177-3AD203B41FA5}">
                      <a16:colId xmlns:a16="http://schemas.microsoft.com/office/drawing/2014/main" val="697914467"/>
                    </a:ext>
                  </a:extLst>
                </a:gridCol>
              </a:tblGrid>
              <a:tr h="402713">
                <a:tc gridSpan="2">
                  <a:txBody>
                    <a:bodyPr/>
                    <a:lstStyle/>
                    <a:p>
                      <a:pPr marL="0" algn="ctr" defTabSz="914400" rtl="0" eaLnBrk="1" fontAlgn="b" latinLnBrk="0" hangingPunct="1">
                        <a:lnSpc>
                          <a:spcPct val="100000"/>
                        </a:lnSpc>
                      </a:pPr>
                      <a:r>
                        <a:rPr lang="en-US" sz="1800" b="1" i="0" u="none" strike="noStrike" kern="1200" dirty="0">
                          <a:ln>
                            <a:noFill/>
                          </a:ln>
                          <a:solidFill>
                            <a:schemeClr val="accent3"/>
                          </a:solidFill>
                          <a:effectLst/>
                          <a:latin typeface="+mn-lt"/>
                          <a:ea typeface="+mn-ea"/>
                          <a:cs typeface="+mn-cs"/>
                        </a:rPr>
                        <a:t>Ranked by Very Convincing</a:t>
                      </a:r>
                    </a:p>
                  </a:txBody>
                  <a:tcPr marL="9525" marR="9525" anchor="ctr">
                    <a:solidFill>
                      <a:schemeClr val="accent1"/>
                    </a:solidFill>
                  </a:tcPr>
                </a:tc>
                <a:tc hMerge="1">
                  <a:txBody>
                    <a:bodyPr/>
                    <a:lstStyle/>
                    <a:p>
                      <a:pPr algn="just" fontAlgn="b"/>
                      <a:endParaRPr lang="en-US" sz="1600" b="0" i="0" u="none" strike="noStrike" dirty="0">
                        <a:solidFill>
                          <a:srgbClr val="000000"/>
                        </a:solidFill>
                        <a:effectLst/>
                        <a:latin typeface="+mn-lt"/>
                      </a:endParaRPr>
                    </a:p>
                  </a:txBody>
                  <a:tcPr marT="0" marB="0" anchor="ctr"/>
                </a:tc>
                <a:extLst>
                  <a:ext uri="{0D108BD9-81ED-4DB2-BD59-A6C34878D82A}">
                    <a16:rowId xmlns:a16="http://schemas.microsoft.com/office/drawing/2014/main" val="411679502"/>
                  </a:ext>
                </a:extLst>
              </a:tr>
              <a:tr h="1006783">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3200" b="1" i="0" u="none" strike="noStrike" kern="1200" dirty="0">
                          <a:ln>
                            <a:noFill/>
                          </a:ln>
                          <a:solidFill>
                            <a:schemeClr val="accent1"/>
                          </a:solidFill>
                          <a:effectLst/>
                          <a:latin typeface="+mn-lt"/>
                          <a:ea typeface="+mn-ea"/>
                          <a:cs typeface="+mn-cs"/>
                        </a:rPr>
                        <a:t>64%</a:t>
                      </a:r>
                    </a:p>
                  </a:txBody>
                  <a:tcPr marL="9525" marR="9525" marT="0" marB="0" anchor="ctr"/>
                </a:tc>
                <a:tc>
                  <a:txBody>
                    <a:bodyPr/>
                    <a:lstStyle/>
                    <a:p>
                      <a:pPr algn="just" fontAlgn="ctr">
                        <a:lnSpc>
                          <a:spcPts val="1900"/>
                        </a:lnSpc>
                        <a:buNone/>
                      </a:pPr>
                      <a:r>
                        <a:rPr lang="en-US" sz="1800" b="0" i="0" u="none" strike="noStrike" dirty="0">
                          <a:solidFill>
                            <a:srgbClr val="000000"/>
                          </a:solidFill>
                          <a:effectLst/>
                          <a:latin typeface="Calibri" panose="020F0502020204030204" pitchFamily="34" charset="0"/>
                        </a:rPr>
                        <a:t>^</a:t>
                      </a:r>
                      <a:r>
                        <a:rPr lang="en-US" sz="1800" b="1" i="0" u="none" strike="noStrike" dirty="0">
                          <a:solidFill>
                            <a:schemeClr val="accent1"/>
                          </a:solidFill>
                          <a:effectLst/>
                          <a:latin typeface="Calibri" panose="020F0502020204030204" pitchFamily="34" charset="0"/>
                        </a:rPr>
                        <a:t>(WATER) </a:t>
                      </a:r>
                      <a:r>
                        <a:rPr lang="en-US" sz="1800" b="0" i="0" u="none" strike="noStrike" dirty="0">
                          <a:solidFill>
                            <a:srgbClr val="000000"/>
                          </a:solidFill>
                          <a:effectLst/>
                          <a:latin typeface="Calibri" panose="020F0502020204030204" pitchFamily="34" charset="0"/>
                        </a:rPr>
                        <a:t>Nothing is more important than safe, clean water. This measure would fund vital upgrades to the deteriorating pipes that distribute our drinking water, and invest in repairing aging storm drains to prevent pollution from entering the Bay and flooding our city streets.</a:t>
                      </a:r>
                      <a:endParaRPr lang="en-US" sz="1800" b="1" i="0" u="none" strike="noStrike" dirty="0">
                        <a:solidFill>
                          <a:srgbClr val="000000"/>
                        </a:solidFill>
                        <a:effectLst/>
                        <a:latin typeface="Calibri" panose="020F0502020204030204" pitchFamily="34" charset="0"/>
                      </a:endParaRPr>
                    </a:p>
                  </a:txBody>
                  <a:tcPr anchor="ctr"/>
                </a:tc>
                <a:extLst>
                  <a:ext uri="{0D108BD9-81ED-4DB2-BD59-A6C34878D82A}">
                    <a16:rowId xmlns:a16="http://schemas.microsoft.com/office/drawing/2014/main" val="3815837231"/>
                  </a:ext>
                </a:extLst>
              </a:tr>
              <a:tr h="1308817">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3200" b="1" i="0" u="none" strike="noStrike" kern="1200" dirty="0">
                          <a:ln>
                            <a:noFill/>
                          </a:ln>
                          <a:solidFill>
                            <a:schemeClr val="accent1"/>
                          </a:solidFill>
                          <a:effectLst/>
                          <a:latin typeface="+mn-lt"/>
                          <a:ea typeface="+mn-ea"/>
                          <a:cs typeface="+mn-cs"/>
                        </a:rPr>
                        <a:t>60%</a:t>
                      </a:r>
                    </a:p>
                  </a:txBody>
                  <a:tcPr marL="9525" marR="9525" marT="0" marB="0" anchor="ctr"/>
                </a:tc>
                <a:tc>
                  <a:txBody>
                    <a:bodyPr/>
                    <a:lstStyle/>
                    <a:p>
                      <a:pPr algn="just" fontAlgn="ctr">
                        <a:lnSpc>
                          <a:spcPts val="1900"/>
                        </a:lnSpc>
                        <a:buNone/>
                      </a:pPr>
                      <a:r>
                        <a:rPr lang="en-US" sz="1800" b="1" i="0" u="none" strike="noStrike" dirty="0">
                          <a:solidFill>
                            <a:schemeClr val="accent1"/>
                          </a:solidFill>
                          <a:effectLst/>
                          <a:latin typeface="Calibri" panose="020F0502020204030204" pitchFamily="34" charset="0"/>
                        </a:rPr>
                        <a:t>(LIBRARY) </a:t>
                      </a:r>
                      <a:r>
                        <a:rPr lang="en-US" sz="1800" b="0" i="0" u="none" strike="noStrike" dirty="0">
                          <a:solidFill>
                            <a:srgbClr val="000000"/>
                          </a:solidFill>
                          <a:effectLst/>
                          <a:latin typeface="Calibri" panose="020F0502020204030204" pitchFamily="34" charset="0"/>
                        </a:rPr>
                        <a:t>Our current library is run-down, deteriorating and overcrowded, with wait lists for literacy and children’s programming due to lack of space. This measure would provide a modern library with up-to-date technology, hands-on learning and maker spaces, and dedicated areas for children and teens so they have somewhere safe to go after school and in the summer.</a:t>
                      </a:r>
                      <a:endParaRPr lang="en-US" sz="1800" b="1" i="0" u="none" strike="noStrike" dirty="0">
                        <a:solidFill>
                          <a:srgbClr val="000000"/>
                        </a:solidFill>
                        <a:effectLst/>
                        <a:latin typeface="Calibri" panose="020F0502020204030204" pitchFamily="34" charset="0"/>
                      </a:endParaRPr>
                    </a:p>
                  </a:txBody>
                  <a:tcPr anchor="ctr"/>
                </a:tc>
                <a:extLst>
                  <a:ext uri="{0D108BD9-81ED-4DB2-BD59-A6C34878D82A}">
                    <a16:rowId xmlns:a16="http://schemas.microsoft.com/office/drawing/2014/main" val="1296557588"/>
                  </a:ext>
                </a:extLst>
              </a:tr>
              <a:tr h="1006783">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3200" b="1" i="0" u="none" strike="noStrike" kern="1200" dirty="0">
                          <a:ln>
                            <a:noFill/>
                          </a:ln>
                          <a:solidFill>
                            <a:schemeClr val="accent1"/>
                          </a:solidFill>
                          <a:effectLst/>
                          <a:latin typeface="+mn-lt"/>
                          <a:ea typeface="+mn-ea"/>
                          <a:cs typeface="+mn-cs"/>
                        </a:rPr>
                        <a:t>59%</a:t>
                      </a:r>
                    </a:p>
                  </a:txBody>
                  <a:tcPr marL="9525" marR="9525" marT="0" marB="0" anchor="ctr"/>
                </a:tc>
                <a:tc>
                  <a:txBody>
                    <a:bodyPr/>
                    <a:lstStyle/>
                    <a:p>
                      <a:pPr algn="just" fontAlgn="ctr">
                        <a:lnSpc>
                          <a:spcPts val="1900"/>
                        </a:lnSpc>
                        <a:buNone/>
                      </a:pPr>
                      <a:r>
                        <a:rPr lang="en-US" sz="1800" b="1" i="0" u="none" strike="noStrike" dirty="0">
                          <a:solidFill>
                            <a:schemeClr val="accent1"/>
                          </a:solidFill>
                          <a:effectLst/>
                          <a:latin typeface="Calibri" panose="020F0502020204030204" pitchFamily="34" charset="0"/>
                        </a:rPr>
                        <a:t>(YOUTH) </a:t>
                      </a:r>
                      <a:r>
                        <a:rPr lang="en-US" sz="1800" b="0" i="0" u="none" strike="noStrike" dirty="0">
                          <a:solidFill>
                            <a:srgbClr val="000000"/>
                          </a:solidFill>
                          <a:effectLst/>
                          <a:latin typeface="Calibri" panose="020F0502020204030204" pitchFamily="34" charset="0"/>
                        </a:rPr>
                        <a:t>East Palo Alto is sorely lacking safe places for youth to spend time in the community after school and in the summer. East Palo Alto needs to invest in the future of our youth by providing dedicated spaces for children and youth to learn, play and gather — keeping them safe and out of trouble.</a:t>
                      </a:r>
                      <a:endParaRPr lang="en-US" sz="1800" b="1" i="0" u="none" strike="noStrike" dirty="0">
                        <a:solidFill>
                          <a:srgbClr val="000000"/>
                        </a:solidFill>
                        <a:effectLst/>
                        <a:latin typeface="Calibri" panose="020F0502020204030204" pitchFamily="34" charset="0"/>
                      </a:endParaRPr>
                    </a:p>
                  </a:txBody>
                  <a:tcPr anchor="ctr"/>
                </a:tc>
                <a:extLst>
                  <a:ext uri="{0D108BD9-81ED-4DB2-BD59-A6C34878D82A}">
                    <a16:rowId xmlns:a16="http://schemas.microsoft.com/office/drawing/2014/main" val="1548120229"/>
                  </a:ext>
                </a:extLst>
              </a:tr>
              <a:tr h="1308817">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3200" b="1" i="0" u="none" strike="noStrike" kern="1200" dirty="0">
                          <a:ln>
                            <a:noFill/>
                          </a:ln>
                          <a:solidFill>
                            <a:schemeClr val="accent1"/>
                          </a:solidFill>
                          <a:effectLst/>
                          <a:latin typeface="+mn-lt"/>
                          <a:ea typeface="+mn-ea"/>
                          <a:cs typeface="+mn-cs"/>
                        </a:rPr>
                        <a:t>57%</a:t>
                      </a:r>
                    </a:p>
                  </a:txBody>
                  <a:tcPr marL="9525" marR="9525" marT="0" marB="0" anchor="ctr"/>
                </a:tc>
                <a:tc>
                  <a:txBody>
                    <a:bodyPr/>
                    <a:lstStyle/>
                    <a:p>
                      <a:pPr algn="just" fontAlgn="ctr">
                        <a:lnSpc>
                          <a:spcPts val="1900"/>
                        </a:lnSpc>
                        <a:buNone/>
                      </a:pPr>
                      <a:r>
                        <a:rPr lang="en-US" sz="1800" b="1" i="0" u="none" strike="noStrike" dirty="0">
                          <a:solidFill>
                            <a:schemeClr val="accent1"/>
                          </a:solidFill>
                          <a:effectLst/>
                          <a:latin typeface="Calibri" panose="020F0502020204030204" pitchFamily="34" charset="0"/>
                        </a:rPr>
                        <a:t>(AGE) </a:t>
                      </a:r>
                      <a:r>
                        <a:rPr lang="en-US" sz="1800" b="0" i="0" u="none" strike="noStrike" dirty="0">
                          <a:solidFill>
                            <a:srgbClr val="000000"/>
                          </a:solidFill>
                          <a:effectLst/>
                          <a:latin typeface="Calibri" panose="020F0502020204030204" pitchFamily="34" charset="0"/>
                        </a:rPr>
                        <a:t>East Palo Alto’s library has not been significantly renovated in 40 years — and city buildings have</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leaky roofs, faulty heating and cooling systems, and outdated electrical wiring. Current police facilities are not earthquake safe, so officers could be buried under rubble when we need them the most. This measure would fund a modern, safe library, police facilities and city hall.</a:t>
                      </a:r>
                      <a:endParaRPr lang="en-US" sz="1800" b="1" i="0" u="none" strike="noStrike" dirty="0">
                        <a:solidFill>
                          <a:srgbClr val="000000"/>
                        </a:solidFill>
                        <a:effectLst/>
                        <a:latin typeface="Calibri" panose="020F0502020204030204" pitchFamily="34" charset="0"/>
                      </a:endParaRPr>
                    </a:p>
                  </a:txBody>
                  <a:tcPr anchor="ctr"/>
                </a:tc>
                <a:extLst>
                  <a:ext uri="{0D108BD9-81ED-4DB2-BD59-A6C34878D82A}">
                    <a16:rowId xmlns:a16="http://schemas.microsoft.com/office/drawing/2014/main" val="2754969636"/>
                  </a:ext>
                </a:extLst>
              </a:tr>
            </a:tbl>
          </a:graphicData>
        </a:graphic>
      </p:graphicFrame>
      <p:sp>
        <p:nvSpPr>
          <p:cNvPr id="4" name="Text Placeholder 3">
            <a:extLst>
              <a:ext uri="{FF2B5EF4-FFF2-40B4-BE49-F238E27FC236}">
                <a16:creationId xmlns:a16="http://schemas.microsoft.com/office/drawing/2014/main" id="{0771D5B8-F3F0-4D14-8F6C-6A0CDCD60B91}"/>
              </a:ext>
            </a:extLst>
          </p:cNvPr>
          <p:cNvSpPr>
            <a:spLocks noGrp="1"/>
          </p:cNvSpPr>
          <p:nvPr>
            <p:ph type="body" sz="quarter" idx="10"/>
          </p:nvPr>
        </p:nvSpPr>
        <p:spPr/>
        <p:txBody>
          <a:bodyPr/>
          <a:lstStyle/>
          <a:p>
            <a:r>
              <a:rPr lang="en-US" dirty="0"/>
              <a:t> Now please consider the following statements from people who may </a:t>
            </a:r>
            <a:r>
              <a:rPr lang="en-US" u="sng" dirty="0"/>
              <a:t>support</a:t>
            </a:r>
            <a:r>
              <a:rPr lang="en-US" dirty="0"/>
              <a:t> this potential measure. For each statement, please indicate whether you find it very convincing, somewhat convincing,</a:t>
            </a:r>
            <a:br>
              <a:rPr lang="en-US" dirty="0"/>
            </a:br>
            <a:r>
              <a:rPr lang="en-US" dirty="0"/>
              <a:t>or not convincing as a reason to support it. ^Not Part of Split Sample</a:t>
            </a:r>
          </a:p>
        </p:txBody>
      </p:sp>
      <p:sp>
        <p:nvSpPr>
          <p:cNvPr id="5" name="Title 4">
            <a:extLst>
              <a:ext uri="{FF2B5EF4-FFF2-40B4-BE49-F238E27FC236}">
                <a16:creationId xmlns:a16="http://schemas.microsoft.com/office/drawing/2014/main" id="{1A7BED37-EABA-56E4-E400-D7812C9F4D81}"/>
              </a:ext>
            </a:extLst>
          </p:cNvPr>
          <p:cNvSpPr>
            <a:spLocks noGrp="1"/>
          </p:cNvSpPr>
          <p:nvPr>
            <p:ph type="title"/>
          </p:nvPr>
        </p:nvSpPr>
        <p:spPr/>
        <p:txBody>
          <a:bodyPr/>
          <a:lstStyle/>
          <a:p>
            <a:r>
              <a:rPr lang="en-US" dirty="0"/>
              <a:t>Informational Statements </a:t>
            </a:r>
          </a:p>
        </p:txBody>
      </p:sp>
    </p:spTree>
    <p:extLst>
      <p:ext uri="{BB962C8B-B14F-4D97-AF65-F5344CB8AC3E}">
        <p14:creationId xmlns:p14="http://schemas.microsoft.com/office/powerpoint/2010/main" val="97761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600C1F5-57FA-4E56-8482-162B5ACF233F}"/>
              </a:ext>
            </a:extLst>
          </p:cNvPr>
          <p:cNvSpPr>
            <a:spLocks noGrp="1"/>
          </p:cNvSpPr>
          <p:nvPr>
            <p:ph type="body" sz="quarter" idx="10"/>
          </p:nvPr>
        </p:nvSpPr>
        <p:spPr/>
        <p:txBody>
          <a:bodyPr/>
          <a:lstStyle/>
          <a:p>
            <a:r>
              <a:rPr lang="en-US" dirty="0"/>
              <a:t>Now please consider the following statements from people who may </a:t>
            </a:r>
            <a:r>
              <a:rPr lang="en-US" u="sng" dirty="0"/>
              <a:t>support</a:t>
            </a:r>
            <a:r>
              <a:rPr lang="en-US" dirty="0"/>
              <a:t> this potential measure. For each statement, please indicate whether you find it very convincing, somewhat convincing,</a:t>
            </a:r>
            <a:br>
              <a:rPr lang="en-US" dirty="0"/>
            </a:br>
            <a:r>
              <a:rPr lang="en-US" dirty="0"/>
              <a:t>or not convincing as a reason to support it. ^Not Part of Split Sample</a:t>
            </a:r>
          </a:p>
        </p:txBody>
      </p:sp>
      <p:graphicFrame>
        <p:nvGraphicFramePr>
          <p:cNvPr id="6" name="Chart 5">
            <a:extLst>
              <a:ext uri="{FF2B5EF4-FFF2-40B4-BE49-F238E27FC236}">
                <a16:creationId xmlns:a16="http://schemas.microsoft.com/office/drawing/2014/main" id="{17E7C514-986B-4F3F-A0E8-2A353FAE9005}"/>
              </a:ext>
            </a:extLst>
          </p:cNvPr>
          <p:cNvGraphicFramePr/>
          <p:nvPr>
            <p:extLst>
              <p:ext uri="{D42A27DB-BD31-4B8C-83A1-F6EECF244321}">
                <p14:modId xmlns:p14="http://schemas.microsoft.com/office/powerpoint/2010/main" val="182730960"/>
              </p:ext>
            </p:extLst>
          </p:nvPr>
        </p:nvGraphicFramePr>
        <p:xfrm>
          <a:off x="1066800" y="1553592"/>
          <a:ext cx="10058400" cy="4658672"/>
        </p:xfrm>
        <a:graphic>
          <a:graphicData uri="http://schemas.openxmlformats.org/drawingml/2006/chart">
            <c:chart xmlns:c="http://schemas.openxmlformats.org/drawingml/2006/chart" xmlns:r="http://schemas.openxmlformats.org/officeDocument/2006/relationships" r:id="rId2"/>
          </a:graphicData>
        </a:graphic>
      </p:graphicFrame>
      <p:sp>
        <p:nvSpPr>
          <p:cNvPr id="7" name="Title 6">
            <a:extLst>
              <a:ext uri="{FF2B5EF4-FFF2-40B4-BE49-F238E27FC236}">
                <a16:creationId xmlns:a16="http://schemas.microsoft.com/office/drawing/2014/main" id="{786E9D51-024E-420C-04A0-2A56C3C9B896}"/>
              </a:ext>
            </a:extLst>
          </p:cNvPr>
          <p:cNvSpPr>
            <a:spLocks noGrp="1"/>
          </p:cNvSpPr>
          <p:nvPr>
            <p:ph type="title"/>
          </p:nvPr>
        </p:nvSpPr>
        <p:spPr/>
        <p:txBody>
          <a:bodyPr/>
          <a:lstStyle/>
          <a:p>
            <a:r>
              <a:rPr lang="en-US" dirty="0"/>
              <a:t>Among a range of many highly effective messages, </a:t>
            </a:r>
            <a:br>
              <a:rPr lang="en-US" dirty="0"/>
            </a:br>
            <a:r>
              <a:rPr lang="en-US" dirty="0"/>
              <a:t>water quality, library upgrades, youth activities and </a:t>
            </a:r>
            <a:br>
              <a:rPr lang="en-US" dirty="0"/>
            </a:br>
            <a:r>
              <a:rPr lang="en-US" dirty="0"/>
              <a:t>the age of city buildings resonate most.</a:t>
            </a:r>
          </a:p>
        </p:txBody>
      </p:sp>
    </p:spTree>
    <p:extLst>
      <p:ext uri="{BB962C8B-B14F-4D97-AF65-F5344CB8AC3E}">
        <p14:creationId xmlns:p14="http://schemas.microsoft.com/office/powerpoint/2010/main" val="27876680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55EF2-7563-9BF1-E436-807FB842BAF7}"/>
              </a:ext>
            </a:extLst>
          </p:cNvPr>
          <p:cNvSpPr>
            <a:spLocks noGrp="1"/>
          </p:cNvSpPr>
          <p:nvPr>
            <p:ph type="title"/>
          </p:nvPr>
        </p:nvSpPr>
        <p:spPr/>
        <p:txBody>
          <a:bodyPr/>
          <a:lstStyle/>
          <a:p>
            <a:r>
              <a:rPr lang="en-US" dirty="0"/>
              <a:t>Conclusions</a:t>
            </a:r>
          </a:p>
        </p:txBody>
      </p:sp>
    </p:spTree>
    <p:extLst>
      <p:ext uri="{BB962C8B-B14F-4D97-AF65-F5344CB8AC3E}">
        <p14:creationId xmlns:p14="http://schemas.microsoft.com/office/powerpoint/2010/main" val="15736150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CE1E7-10F4-ACFE-A486-6E3253A82FB0}"/>
              </a:ext>
            </a:extLst>
          </p:cNvPr>
          <p:cNvSpPr>
            <a:spLocks noGrp="1"/>
          </p:cNvSpPr>
          <p:nvPr>
            <p:ph type="title"/>
          </p:nvPr>
        </p:nvSpPr>
        <p:spPr/>
        <p:txBody>
          <a:bodyPr/>
          <a:lstStyle/>
          <a:p>
            <a:r>
              <a:rPr lang="en-US" dirty="0"/>
              <a:t>Conclusions</a:t>
            </a:r>
          </a:p>
        </p:txBody>
      </p:sp>
      <p:sp>
        <p:nvSpPr>
          <p:cNvPr id="4" name="Text Placeholder 2">
            <a:extLst>
              <a:ext uri="{FF2B5EF4-FFF2-40B4-BE49-F238E27FC236}">
                <a16:creationId xmlns:a16="http://schemas.microsoft.com/office/drawing/2014/main" id="{D46D2257-937C-66C8-A4D3-FA4F56A3E6A9}"/>
              </a:ext>
            </a:extLst>
          </p:cNvPr>
          <p:cNvSpPr txBox="1">
            <a:spLocks/>
          </p:cNvSpPr>
          <p:nvPr/>
        </p:nvSpPr>
        <p:spPr>
          <a:xfrm>
            <a:off x="393192" y="804672"/>
            <a:ext cx="11445240" cy="53587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300" dirty="0"/>
              <a:t>The Lew Edwards Group and FM3 Research recommend that the City proceed with placing a bond measure on the  November 2026 ballot.</a:t>
            </a:r>
          </a:p>
          <a:p>
            <a:r>
              <a:rPr lang="en-US" sz="2300" dirty="0"/>
              <a:t>Drinking water, storm drains and preventing street flooding, safe places for kids and teens, and earthquake safety are the most-intensely valued investments.</a:t>
            </a:r>
          </a:p>
          <a:p>
            <a:r>
              <a:rPr lang="en-US" sz="2300" dirty="0"/>
              <a:t>Perceived need for funding is still quite high. Impressions of city government have improved since our baseline survey.</a:t>
            </a:r>
          </a:p>
          <a:p>
            <a:pPr marL="0" indent="0">
              <a:buNone/>
            </a:pPr>
            <a:r>
              <a:rPr lang="en-US" sz="2300" dirty="0"/>
              <a:t>The recommended ballot question is below:</a:t>
            </a:r>
          </a:p>
          <a:p>
            <a:pPr marL="0" indent="0" algn="just">
              <a:buNone/>
            </a:pPr>
            <a:r>
              <a:rPr lang="en-US" sz="2400" b="1" dirty="0"/>
              <a:t>East Palo Alto Community/Water/Public Safety Infrastructure Measure</a:t>
            </a:r>
            <a:r>
              <a:rPr lang="en-US" sz="2400" dirty="0"/>
              <a:t>. Shall the measure constructing a Library, Emergency Command Center, civic center, youth sports park; replacing deteriorating water pipes to provide safe/ clean drinking water; repairing storm drains to prevent  flooding; addressing seismic safety, by authorizing East Palo Alto to issue $125,000,000 in general obligation bonds, with annual levies averaging $105.26 per $100,000 of assessed value (raising approximately $8,940,000 annually) while bonds are outstanding, with independent audits/ public disclosure, be adopted?</a:t>
            </a:r>
          </a:p>
          <a:p>
            <a:pPr marL="0" indent="0">
              <a:buNone/>
            </a:pPr>
            <a:endParaRPr lang="en-US" sz="2300" dirty="0"/>
          </a:p>
        </p:txBody>
      </p:sp>
      <p:pic>
        <p:nvPicPr>
          <p:cNvPr id="5" name="Picture 4">
            <a:extLst>
              <a:ext uri="{FF2B5EF4-FFF2-40B4-BE49-F238E27FC236}">
                <a16:creationId xmlns:a16="http://schemas.microsoft.com/office/drawing/2014/main" id="{F4332DF1-2FD8-DCF2-6E36-127E15354CA0}"/>
              </a:ext>
            </a:extLst>
          </p:cNvPr>
          <p:cNvPicPr/>
          <p:nvPr/>
        </p:nvPicPr>
        <p:blipFill>
          <a:blip r:embed="rId2">
            <a:extLst>
              <a:ext uri="{28A0092B-C50C-407E-A947-70E740481C1C}">
                <a14:useLocalDpi xmlns:a14="http://schemas.microsoft.com/office/drawing/2010/main" val="0"/>
              </a:ext>
            </a:extLst>
          </a:blip>
          <a:srcRect/>
          <a:stretch/>
        </p:blipFill>
        <p:spPr bwMode="auto">
          <a:xfrm>
            <a:off x="1008872" y="6085114"/>
            <a:ext cx="700185" cy="7640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556364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a:extLst>
              <a:ext uri="{FF2B5EF4-FFF2-40B4-BE49-F238E27FC236}">
                <a16:creationId xmlns:a16="http://schemas.microsoft.com/office/drawing/2014/main" id="{FC4D5B5F-4209-9264-F6A8-7C28187441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16" r="516"/>
          <a:stretch/>
        </p:blipFill>
        <p:spPr bwMode="auto">
          <a:xfrm>
            <a:off x="2943352" y="4370833"/>
            <a:ext cx="2162850" cy="2185416"/>
          </a:xfrm>
          <a:prstGeom prst="rect">
            <a:avLst/>
          </a:prstGeom>
          <a:extLst>
            <a:ext uri="{909E8E84-426E-40DD-AFC4-6F175D3DCCD1}">
              <a14:hiddenFill xmlns:a14="http://schemas.microsoft.com/office/drawing/2010/main">
                <a:solidFill>
                  <a:srgbClr val="FFFFFF"/>
                </a:solidFill>
              </a14:hiddenFill>
            </a:ext>
          </a:extLst>
        </p:spPr>
      </p:pic>
      <p:graphicFrame>
        <p:nvGraphicFramePr>
          <p:cNvPr id="5" name="Table 4">
            <a:extLst>
              <a:ext uri="{FF2B5EF4-FFF2-40B4-BE49-F238E27FC236}">
                <a16:creationId xmlns:a16="http://schemas.microsoft.com/office/drawing/2014/main" id="{889D3D12-2DCE-CA6E-0DDA-941F97134855}"/>
              </a:ext>
            </a:extLst>
          </p:cNvPr>
          <p:cNvGraphicFramePr>
            <a:graphicFrameLocks noGrp="1"/>
          </p:cNvGraphicFramePr>
          <p:nvPr>
            <p:extLst>
              <p:ext uri="{D42A27DB-BD31-4B8C-83A1-F6EECF244321}">
                <p14:modId xmlns:p14="http://schemas.microsoft.com/office/powerpoint/2010/main" val="1859184986"/>
              </p:ext>
            </p:extLst>
          </p:nvPr>
        </p:nvGraphicFramePr>
        <p:xfrm>
          <a:off x="5422260" y="5141021"/>
          <a:ext cx="5104014" cy="792480"/>
        </p:xfrm>
        <a:graphic>
          <a:graphicData uri="http://schemas.openxmlformats.org/drawingml/2006/table">
            <a:tbl>
              <a:tblPr>
                <a:tableStyleId>{93296810-A885-4BE3-A3E7-6D5BEEA58F35}</a:tableStyleId>
              </a:tblPr>
              <a:tblGrid>
                <a:gridCol w="5104014">
                  <a:extLst>
                    <a:ext uri="{9D8B030D-6E8A-4147-A177-3AD203B41FA5}">
                      <a16:colId xmlns:a16="http://schemas.microsoft.com/office/drawing/2014/main" val="1830107636"/>
                    </a:ext>
                  </a:extLst>
                </a:gridCol>
              </a:tblGrid>
              <a:tr h="26682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kern="1200" dirty="0">
                          <a:ln w="10541" cmpd="sng">
                            <a:noFill/>
                            <a:prstDash val="solid"/>
                          </a:ln>
                          <a:solidFill>
                            <a:schemeClr val="tx1"/>
                          </a:solidFill>
                          <a:latin typeface="+mj-lt"/>
                          <a:ea typeface="+mn-ea"/>
                          <a:cs typeface="+mn-cs"/>
                        </a:rPr>
                        <a:t>The Lew Edwards Group</a:t>
                      </a:r>
                    </a:p>
                  </a:txBody>
                  <a:tcPr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99625237"/>
                  </a:ext>
                </a:extLst>
              </a:tr>
              <a:tr h="13781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chemeClr val="tx1"/>
                          </a:solidFill>
                        </a:rPr>
                        <a:t>Info@lewedwardsgroup.com</a:t>
                      </a:r>
                    </a:p>
                  </a:txBody>
                  <a:tcPr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5195803"/>
                  </a:ext>
                </a:extLst>
              </a:tr>
            </a:tbl>
          </a:graphicData>
        </a:graphic>
      </p:graphicFrame>
    </p:spTree>
    <p:extLst>
      <p:ext uri="{BB962C8B-B14F-4D97-AF65-F5344CB8AC3E}">
        <p14:creationId xmlns:p14="http://schemas.microsoft.com/office/powerpoint/2010/main" val="2830770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1FD817-EAF3-2FFC-015E-A25EE56CEAE7}"/>
              </a:ext>
            </a:extLst>
          </p:cNvPr>
          <p:cNvSpPr>
            <a:spLocks noGrp="1"/>
          </p:cNvSpPr>
          <p:nvPr>
            <p:ph type="title"/>
          </p:nvPr>
        </p:nvSpPr>
        <p:spPr/>
        <p:txBody>
          <a:bodyPr/>
          <a:lstStyle/>
          <a:p>
            <a:r>
              <a:rPr lang="en-US" dirty="0"/>
              <a:t>Context</a:t>
            </a:r>
          </a:p>
        </p:txBody>
      </p:sp>
    </p:spTree>
    <p:extLst>
      <p:ext uri="{BB962C8B-B14F-4D97-AF65-F5344CB8AC3E}">
        <p14:creationId xmlns:p14="http://schemas.microsoft.com/office/powerpoint/2010/main" val="39213201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F6D09387-98F6-1E2F-12B1-930FA3AAA986}"/>
              </a:ext>
            </a:extLst>
          </p:cNvPr>
          <p:cNvGraphicFramePr/>
          <p:nvPr>
            <p:extLst>
              <p:ext uri="{D42A27DB-BD31-4B8C-83A1-F6EECF244321}">
                <p14:modId xmlns:p14="http://schemas.microsoft.com/office/powerpoint/2010/main" val="1236807762"/>
              </p:ext>
            </p:extLst>
          </p:nvPr>
        </p:nvGraphicFramePr>
        <p:xfrm>
          <a:off x="47135" y="2003161"/>
          <a:ext cx="9720879" cy="419144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Table 5">
            <a:extLst>
              <a:ext uri="{FF2B5EF4-FFF2-40B4-BE49-F238E27FC236}">
                <a16:creationId xmlns:a16="http://schemas.microsoft.com/office/drawing/2014/main" id="{B92C91FD-9BA7-DCE7-F100-83C9A7EF2A33}"/>
              </a:ext>
            </a:extLst>
          </p:cNvPr>
          <p:cNvGraphicFramePr>
            <a:graphicFrameLocks noGrp="1"/>
          </p:cNvGraphicFramePr>
          <p:nvPr>
            <p:extLst>
              <p:ext uri="{D42A27DB-BD31-4B8C-83A1-F6EECF244321}">
                <p14:modId xmlns:p14="http://schemas.microsoft.com/office/powerpoint/2010/main" val="4112537243"/>
              </p:ext>
            </p:extLst>
          </p:nvPr>
        </p:nvGraphicFramePr>
        <p:xfrm>
          <a:off x="9748028" y="2053352"/>
          <a:ext cx="2308194" cy="3669284"/>
        </p:xfrm>
        <a:graphic>
          <a:graphicData uri="http://schemas.openxmlformats.org/drawingml/2006/table">
            <a:tbl>
              <a:tblPr>
                <a:tableStyleId>{5C22544A-7EE6-4342-B048-85BDC9FD1C3A}</a:tableStyleId>
              </a:tblPr>
              <a:tblGrid>
                <a:gridCol w="1038688">
                  <a:extLst>
                    <a:ext uri="{9D8B030D-6E8A-4147-A177-3AD203B41FA5}">
                      <a16:colId xmlns:a16="http://schemas.microsoft.com/office/drawing/2014/main" val="20000"/>
                    </a:ext>
                  </a:extLst>
                </a:gridCol>
                <a:gridCol w="1269506">
                  <a:extLst>
                    <a:ext uri="{9D8B030D-6E8A-4147-A177-3AD203B41FA5}">
                      <a16:colId xmlns:a16="http://schemas.microsoft.com/office/drawing/2014/main" val="2621941874"/>
                    </a:ext>
                  </a:extLst>
                </a:gridCol>
              </a:tblGrid>
              <a:tr h="0">
                <a:tc>
                  <a:txBody>
                    <a:bodyPr/>
                    <a:lstStyle/>
                    <a:p>
                      <a:pPr algn="ctr" fontAlgn="b">
                        <a:lnSpc>
                          <a:spcPts val="1900"/>
                        </a:lnSpc>
                      </a:pPr>
                      <a:r>
                        <a:rPr lang="en-US" sz="1800" b="1" i="0" u="none" strike="noStrike" dirty="0">
                          <a:solidFill>
                            <a:schemeClr val="accent1"/>
                          </a:solidFill>
                          <a:effectLst/>
                          <a:latin typeface="+mn-lt"/>
                        </a:rPr>
                        <a:t>Excellent/</a:t>
                      </a:r>
                      <a:br>
                        <a:rPr lang="en-US" sz="1800" b="1" i="0" u="none" strike="noStrike" dirty="0">
                          <a:solidFill>
                            <a:schemeClr val="accent1"/>
                          </a:solidFill>
                          <a:effectLst/>
                          <a:latin typeface="+mn-lt"/>
                        </a:rPr>
                      </a:br>
                      <a:r>
                        <a:rPr lang="en-US" sz="1800" b="1" i="0" u="none" strike="noStrike" dirty="0">
                          <a:solidFill>
                            <a:schemeClr val="accent1"/>
                          </a:solidFill>
                          <a:effectLst/>
                          <a:latin typeface="+mn-lt"/>
                        </a:rPr>
                        <a:t>Good</a:t>
                      </a: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lnSpc>
                          <a:spcPts val="1900"/>
                        </a:lnSpc>
                      </a:pPr>
                      <a:r>
                        <a:rPr lang="en-US" sz="1800" b="1" i="0" u="none" strike="noStrike" dirty="0">
                          <a:solidFill>
                            <a:schemeClr val="accent4"/>
                          </a:solidFill>
                          <a:effectLst/>
                          <a:latin typeface="+mn-lt"/>
                        </a:rPr>
                        <a:t>Poor/</a:t>
                      </a:r>
                      <a:br>
                        <a:rPr lang="en-US" sz="1800" b="1" i="0" u="none" strike="noStrike" dirty="0">
                          <a:solidFill>
                            <a:schemeClr val="accent4"/>
                          </a:solidFill>
                          <a:effectLst/>
                          <a:latin typeface="+mn-lt"/>
                        </a:rPr>
                      </a:br>
                      <a:r>
                        <a:rPr lang="en-US" sz="1800" b="1" i="0" u="none" strike="noStrike" dirty="0">
                          <a:solidFill>
                            <a:schemeClr val="accent4"/>
                          </a:solidFill>
                          <a:effectLst/>
                          <a:latin typeface="+mn-lt"/>
                        </a:rPr>
                        <a:t>Very Poor</a:t>
                      </a: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520139">
                <a:tc>
                  <a:txBody>
                    <a:bodyPr/>
                    <a:lstStyle/>
                    <a:p>
                      <a:pPr algn="ctr" fontAlgn="b">
                        <a:buNone/>
                      </a:pPr>
                      <a:r>
                        <a:rPr lang="en-US" sz="1800" b="1" i="0" u="none" strike="noStrike" dirty="0">
                          <a:solidFill>
                            <a:schemeClr val="accent1"/>
                          </a:solidFill>
                          <a:effectLst/>
                          <a:latin typeface="Calibri" panose="020F0502020204030204" pitchFamily="34" charset="0"/>
                        </a:rPr>
                        <a:t>51%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1800" b="1" i="0" u="none" strike="noStrike">
                          <a:solidFill>
                            <a:schemeClr val="accent4"/>
                          </a:solidFill>
                          <a:effectLst/>
                          <a:latin typeface="Calibri" panose="020F0502020204030204" pitchFamily="34" charset="0"/>
                        </a:rPr>
                        <a:t>11%</a:t>
                      </a:r>
                      <a:endParaRPr lang="en-US" sz="1800" b="1" i="0" u="none" strike="noStrike" dirty="0">
                        <a:solidFill>
                          <a:schemeClr val="accent4"/>
                        </a:solidFill>
                        <a:effectLst/>
                        <a:latin typeface="Calibri" panose="020F0502020204030204" pitchFamily="34" charset="0"/>
                      </a:endParaRP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11874203"/>
                  </a:ext>
                </a:extLst>
              </a:tr>
              <a:tr h="857840">
                <a:tc>
                  <a:txBody>
                    <a:bodyPr/>
                    <a:lstStyle/>
                    <a:p>
                      <a:pPr algn="ctr" fontAlgn="b">
                        <a:buNone/>
                      </a:pPr>
                      <a:r>
                        <a:rPr lang="en-US" sz="1800" b="1" i="0" u="none" strike="noStrike" dirty="0">
                          <a:solidFill>
                            <a:schemeClr val="accent1"/>
                          </a:solidFill>
                          <a:effectLst/>
                          <a:latin typeface="Calibri" panose="020F0502020204030204" pitchFamily="34" charset="0"/>
                        </a:rPr>
                        <a:t>49%</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1800" b="1" i="0" u="none" strike="noStrike" dirty="0">
                          <a:solidFill>
                            <a:schemeClr val="accent4"/>
                          </a:solidFill>
                          <a:effectLst/>
                          <a:latin typeface="Calibri" panose="020F0502020204030204" pitchFamily="34" charset="0"/>
                        </a:rPr>
                        <a:t>9%</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46903897"/>
                  </a:ext>
                </a:extLst>
              </a:tr>
              <a:tr h="904973">
                <a:tc>
                  <a:txBody>
                    <a:bodyPr/>
                    <a:lstStyle/>
                    <a:p>
                      <a:pPr algn="ctr" fontAlgn="b">
                        <a:buNone/>
                      </a:pPr>
                      <a:r>
                        <a:rPr lang="en-US" sz="1800" b="1" i="0" u="none" strike="noStrike" dirty="0">
                          <a:solidFill>
                            <a:schemeClr val="accent1"/>
                          </a:solidFill>
                          <a:effectLst/>
                          <a:latin typeface="Calibri" panose="020F0502020204030204" pitchFamily="34" charset="0"/>
                        </a:rPr>
                        <a:t>52%</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1800" b="1" i="0" u="none" strike="noStrike" dirty="0">
                          <a:solidFill>
                            <a:schemeClr val="accent4"/>
                          </a:solidFill>
                          <a:effectLst/>
                          <a:latin typeface="Calibri" panose="020F0502020204030204" pitchFamily="34" charset="0"/>
                        </a:rPr>
                        <a:t>13%</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896112">
                <a:tc>
                  <a:txBody>
                    <a:bodyPr/>
                    <a:lstStyle/>
                    <a:p>
                      <a:pPr algn="ctr" fontAlgn="b">
                        <a:buNone/>
                      </a:pPr>
                      <a:r>
                        <a:rPr lang="en-US" sz="1800" b="1" i="0" u="none" strike="noStrike" dirty="0">
                          <a:solidFill>
                            <a:schemeClr val="accent1"/>
                          </a:solidFill>
                          <a:effectLst/>
                          <a:latin typeface="Calibri" panose="020F0502020204030204" pitchFamily="34" charset="0"/>
                        </a:rPr>
                        <a:t>40%</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buNone/>
                      </a:pPr>
                      <a:r>
                        <a:rPr lang="en-US" sz="1800" b="1" i="0" u="none" strike="noStrike" dirty="0">
                          <a:solidFill>
                            <a:schemeClr val="accent4"/>
                          </a:solidFill>
                          <a:effectLst/>
                          <a:latin typeface="Calibri" panose="020F0502020204030204" pitchFamily="34" charset="0"/>
                        </a:rPr>
                        <a:t>22%</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70942684"/>
                  </a:ext>
                </a:extLst>
              </a:tr>
            </a:tbl>
          </a:graphicData>
        </a:graphic>
      </p:graphicFrame>
      <p:sp>
        <p:nvSpPr>
          <p:cNvPr id="4" name="TextBox 3">
            <a:extLst>
              <a:ext uri="{FF2B5EF4-FFF2-40B4-BE49-F238E27FC236}">
                <a16:creationId xmlns:a16="http://schemas.microsoft.com/office/drawing/2014/main" id="{8460BC22-AB4A-E4A7-F252-BAB6692C079E}"/>
              </a:ext>
            </a:extLst>
          </p:cNvPr>
          <p:cNvSpPr txBox="1"/>
          <p:nvPr/>
        </p:nvSpPr>
        <p:spPr>
          <a:xfrm>
            <a:off x="301869" y="1344809"/>
            <a:ext cx="11588262" cy="579646"/>
          </a:xfrm>
          <a:prstGeom prst="rect">
            <a:avLst/>
          </a:prstGeom>
          <a:noFill/>
        </p:spPr>
        <p:txBody>
          <a:bodyPr wrap="square">
            <a:spAutoFit/>
          </a:bodyPr>
          <a:lstStyle/>
          <a:p>
            <a:pPr algn="ctr">
              <a:lnSpc>
                <a:spcPts val="1900"/>
              </a:lnSpc>
            </a:pPr>
            <a:r>
              <a:rPr lang="en-US" i="1" dirty="0"/>
              <a:t>First, how would you rate the overall quality of life in East Palo Alto?  </a:t>
            </a:r>
            <a:br>
              <a:rPr lang="en-US" i="1" dirty="0"/>
            </a:br>
            <a:r>
              <a:rPr lang="en-US" i="1" dirty="0"/>
              <a:t>Would you say it is excellent, good, fair, poor, or very poor?</a:t>
            </a:r>
          </a:p>
        </p:txBody>
      </p:sp>
      <p:sp>
        <p:nvSpPr>
          <p:cNvPr id="3" name="Title 2">
            <a:extLst>
              <a:ext uri="{FF2B5EF4-FFF2-40B4-BE49-F238E27FC236}">
                <a16:creationId xmlns:a16="http://schemas.microsoft.com/office/drawing/2014/main" id="{21A29287-207C-9BE5-8599-650E3003BE99}"/>
              </a:ext>
            </a:extLst>
          </p:cNvPr>
          <p:cNvSpPr>
            <a:spLocks noGrp="1"/>
          </p:cNvSpPr>
          <p:nvPr>
            <p:ph type="title"/>
          </p:nvPr>
        </p:nvSpPr>
        <p:spPr/>
        <p:txBody>
          <a:bodyPr/>
          <a:lstStyle/>
          <a:p>
            <a:r>
              <a:rPr lang="en-US" dirty="0"/>
              <a:t>A majority rates quality of life in </a:t>
            </a:r>
            <a:br>
              <a:rPr lang="en-US" dirty="0"/>
            </a:br>
            <a:r>
              <a:rPr lang="en-US" dirty="0"/>
              <a:t>East Palo Alto as “excellent” or “good.”</a:t>
            </a:r>
          </a:p>
        </p:txBody>
      </p:sp>
      <p:sp>
        <p:nvSpPr>
          <p:cNvPr id="7" name="Text Placeholder 6">
            <a:extLst>
              <a:ext uri="{FF2B5EF4-FFF2-40B4-BE49-F238E27FC236}">
                <a16:creationId xmlns:a16="http://schemas.microsoft.com/office/drawing/2014/main" id="{98ABF762-E650-2163-394D-E4C91EC409B1}"/>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34282755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636CB1-A1B4-7A36-A108-F7C603D3BA80}"/>
            </a:ext>
          </a:extLst>
        </p:cNvPr>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3C8511D0-A496-2557-7F33-CD87CDEC28C7}"/>
              </a:ext>
            </a:extLst>
          </p:cNvPr>
          <p:cNvGraphicFramePr/>
          <p:nvPr>
            <p:extLst>
              <p:ext uri="{D42A27DB-BD31-4B8C-83A1-F6EECF244321}">
                <p14:modId xmlns:p14="http://schemas.microsoft.com/office/powerpoint/2010/main" val="3694915587"/>
              </p:ext>
            </p:extLst>
          </p:nvPr>
        </p:nvGraphicFramePr>
        <p:xfrm>
          <a:off x="238390" y="1943502"/>
          <a:ext cx="9397153" cy="442901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Table 4">
            <a:extLst>
              <a:ext uri="{FF2B5EF4-FFF2-40B4-BE49-F238E27FC236}">
                <a16:creationId xmlns:a16="http://schemas.microsoft.com/office/drawing/2014/main" id="{82EEC78C-2B64-9337-14C5-C0062B84ED23}"/>
              </a:ext>
            </a:extLst>
          </p:cNvPr>
          <p:cNvGraphicFramePr>
            <a:graphicFrameLocks noGrp="1"/>
          </p:cNvGraphicFramePr>
          <p:nvPr>
            <p:extLst>
              <p:ext uri="{D42A27DB-BD31-4B8C-83A1-F6EECF244321}">
                <p14:modId xmlns:p14="http://schemas.microsoft.com/office/powerpoint/2010/main" val="3770970734"/>
              </p:ext>
            </p:extLst>
          </p:nvPr>
        </p:nvGraphicFramePr>
        <p:xfrm>
          <a:off x="9635543" y="2024717"/>
          <a:ext cx="2242781" cy="3801180"/>
        </p:xfrm>
        <a:graphic>
          <a:graphicData uri="http://schemas.openxmlformats.org/drawingml/2006/table">
            <a:tbl>
              <a:tblPr>
                <a:tableStyleId>{93296810-A885-4BE3-A3E7-6D5BEEA58F35}</a:tableStyleId>
              </a:tblPr>
              <a:tblGrid>
                <a:gridCol w="1021104">
                  <a:extLst>
                    <a:ext uri="{9D8B030D-6E8A-4147-A177-3AD203B41FA5}">
                      <a16:colId xmlns:a16="http://schemas.microsoft.com/office/drawing/2014/main" val="3004303717"/>
                    </a:ext>
                  </a:extLst>
                </a:gridCol>
                <a:gridCol w="1221677">
                  <a:extLst>
                    <a:ext uri="{9D8B030D-6E8A-4147-A177-3AD203B41FA5}">
                      <a16:colId xmlns:a16="http://schemas.microsoft.com/office/drawing/2014/main" val="1297363540"/>
                    </a:ext>
                  </a:extLst>
                </a:gridCol>
              </a:tblGrid>
              <a:tr h="389519">
                <a:tc>
                  <a:txBody>
                    <a:bodyPr/>
                    <a:lstStyle/>
                    <a:p>
                      <a:pPr algn="ctr" fontAlgn="b">
                        <a:lnSpc>
                          <a:spcPts val="1600"/>
                        </a:lnSpc>
                      </a:pPr>
                      <a:r>
                        <a:rPr lang="en-US" sz="1800" b="1" u="none" strike="noStrike" dirty="0">
                          <a:solidFill>
                            <a:schemeClr val="accent1"/>
                          </a:solidFill>
                          <a:effectLst/>
                        </a:rPr>
                        <a:t>Total Approve </a:t>
                      </a:r>
                      <a:endParaRPr lang="en-US" sz="1800" b="1" i="0" u="none" strike="noStrike" dirty="0">
                        <a:solidFill>
                          <a:schemeClr val="accent1"/>
                        </a:solidFill>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lnSpc>
                          <a:spcPts val="1600"/>
                        </a:lnSpc>
                      </a:pPr>
                      <a:r>
                        <a:rPr lang="en-US" sz="1800" b="1" u="none" strike="noStrike" dirty="0">
                          <a:solidFill>
                            <a:schemeClr val="accent4"/>
                          </a:solidFill>
                          <a:effectLst/>
                        </a:rPr>
                        <a:t>Total Disapprove</a:t>
                      </a:r>
                      <a:endParaRPr lang="en-US" sz="1800" b="1" i="0" u="none" strike="noStrike" dirty="0">
                        <a:solidFill>
                          <a:schemeClr val="accent4"/>
                        </a:solidFill>
                        <a:effectLst/>
                        <a:latin typeface="Calibri" panose="020F0502020204030204" pitchFamily="34" charset="0"/>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49730109"/>
                  </a:ext>
                </a:extLst>
              </a:tr>
              <a:tr h="400528">
                <a:tc>
                  <a:txBody>
                    <a:bodyPr/>
                    <a:lstStyle/>
                    <a:p>
                      <a:pPr algn="ctr" fontAlgn="ctr">
                        <a:buNone/>
                      </a:pPr>
                      <a:r>
                        <a:rPr lang="en-US" sz="1800" b="1" i="0" u="none" strike="noStrike" dirty="0">
                          <a:solidFill>
                            <a:schemeClr val="accent1"/>
                          </a:solidFill>
                          <a:effectLst/>
                          <a:latin typeface="Calibri" panose="020F0502020204030204" pitchFamily="34" charset="0"/>
                        </a:rPr>
                        <a:t>79%</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buNone/>
                      </a:pPr>
                      <a:r>
                        <a:rPr lang="en-US" sz="1800" b="1" i="0" u="none" strike="noStrike" dirty="0">
                          <a:solidFill>
                            <a:schemeClr val="accent4"/>
                          </a:solidFill>
                          <a:effectLst/>
                          <a:latin typeface="Calibri" panose="020F0502020204030204" pitchFamily="34" charset="0"/>
                        </a:rPr>
                        <a:t>7%</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99905901"/>
                  </a:ext>
                </a:extLst>
              </a:tr>
              <a:tr h="752348">
                <a:tc>
                  <a:txBody>
                    <a:bodyPr/>
                    <a:lstStyle/>
                    <a:p>
                      <a:pPr algn="ctr" fontAlgn="ctr">
                        <a:buNone/>
                      </a:pPr>
                      <a:r>
                        <a:rPr lang="en-US" sz="1800" b="1" i="0" u="none" strike="noStrike" dirty="0">
                          <a:solidFill>
                            <a:schemeClr val="accent1"/>
                          </a:solidFill>
                          <a:effectLst/>
                          <a:latin typeface="Calibri" panose="020F0502020204030204" pitchFamily="34" charset="0"/>
                        </a:rPr>
                        <a:t>74%</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buNone/>
                      </a:pPr>
                      <a:r>
                        <a:rPr lang="en-US" sz="1800" b="1" i="0" u="none" strike="noStrike" dirty="0">
                          <a:solidFill>
                            <a:schemeClr val="accent4"/>
                          </a:solidFill>
                          <a:effectLst/>
                          <a:latin typeface="Calibri" panose="020F0502020204030204" pitchFamily="34" charset="0"/>
                        </a:rPr>
                        <a:t>19%</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41472518"/>
                  </a:ext>
                </a:extLst>
              </a:tr>
              <a:tr h="744717">
                <a:tc>
                  <a:txBody>
                    <a:bodyPr/>
                    <a:lstStyle/>
                    <a:p>
                      <a:pPr algn="ctr" fontAlgn="ctr">
                        <a:buNone/>
                      </a:pPr>
                      <a:r>
                        <a:rPr lang="en-US" sz="1800" b="1" i="0" u="none" strike="noStrike" dirty="0">
                          <a:solidFill>
                            <a:schemeClr val="accent1"/>
                          </a:solidFill>
                          <a:effectLst/>
                          <a:latin typeface="Calibri" panose="020F0502020204030204" pitchFamily="34" charset="0"/>
                        </a:rPr>
                        <a:t>62%</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buNone/>
                      </a:pPr>
                      <a:r>
                        <a:rPr lang="en-US" sz="1800" b="1" i="0" u="none" strike="noStrike" dirty="0">
                          <a:solidFill>
                            <a:schemeClr val="accent4"/>
                          </a:solidFill>
                          <a:effectLst/>
                          <a:latin typeface="Calibri" panose="020F0502020204030204" pitchFamily="34" charset="0"/>
                        </a:rPr>
                        <a:t>29%</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17234595"/>
                  </a:ext>
                </a:extLst>
              </a:tr>
              <a:tr h="735291">
                <a:tc>
                  <a:txBody>
                    <a:bodyPr/>
                    <a:lstStyle/>
                    <a:p>
                      <a:pPr algn="ctr" fontAlgn="ctr">
                        <a:buNone/>
                      </a:pPr>
                      <a:r>
                        <a:rPr lang="en-US" sz="1800" b="1" i="0" u="none" strike="noStrike" dirty="0">
                          <a:solidFill>
                            <a:schemeClr val="accent1"/>
                          </a:solidFill>
                          <a:effectLst/>
                          <a:latin typeface="Calibri" panose="020F0502020204030204" pitchFamily="34" charset="0"/>
                        </a:rPr>
                        <a:t>54%</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buNone/>
                      </a:pPr>
                      <a:r>
                        <a:rPr lang="en-US" sz="1800" b="1" i="0" u="none" strike="noStrike" dirty="0">
                          <a:solidFill>
                            <a:schemeClr val="accent4"/>
                          </a:solidFill>
                          <a:effectLst/>
                          <a:latin typeface="Calibri" panose="020F0502020204030204" pitchFamily="34" charset="0"/>
                        </a:rPr>
                        <a:t>32%</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07255330"/>
                  </a:ext>
                </a:extLst>
              </a:tr>
              <a:tr h="754276">
                <a:tc>
                  <a:txBody>
                    <a:bodyPr/>
                    <a:lstStyle/>
                    <a:p>
                      <a:pPr algn="ctr" fontAlgn="ctr">
                        <a:buNone/>
                      </a:pPr>
                      <a:r>
                        <a:rPr lang="en-US" sz="1800" b="1" i="0" u="none" strike="noStrike" dirty="0">
                          <a:solidFill>
                            <a:schemeClr val="accent1"/>
                          </a:solidFill>
                          <a:effectLst/>
                          <a:latin typeface="Calibri" panose="020F0502020204030204" pitchFamily="34" charset="0"/>
                        </a:rPr>
                        <a:t>46%</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buNone/>
                      </a:pPr>
                      <a:r>
                        <a:rPr lang="en-US" sz="1800" b="1" i="0" u="none" strike="noStrike" dirty="0">
                          <a:solidFill>
                            <a:schemeClr val="accent4"/>
                          </a:solidFill>
                          <a:effectLst/>
                          <a:latin typeface="Calibri" panose="020F0502020204030204" pitchFamily="34" charset="0"/>
                        </a:rPr>
                        <a:t>15%</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784078344"/>
                  </a:ext>
                </a:extLst>
              </a:tr>
            </a:tbl>
          </a:graphicData>
        </a:graphic>
      </p:graphicFrame>
      <p:sp>
        <p:nvSpPr>
          <p:cNvPr id="6" name="TextBox 5">
            <a:extLst>
              <a:ext uri="{FF2B5EF4-FFF2-40B4-BE49-F238E27FC236}">
                <a16:creationId xmlns:a16="http://schemas.microsoft.com/office/drawing/2014/main" id="{A5701EC0-DB30-E85F-BFD9-7D2A8404A05E}"/>
              </a:ext>
            </a:extLst>
          </p:cNvPr>
          <p:cNvSpPr txBox="1"/>
          <p:nvPr/>
        </p:nvSpPr>
        <p:spPr>
          <a:xfrm>
            <a:off x="226243" y="1301117"/>
            <a:ext cx="11663888" cy="557204"/>
          </a:xfrm>
          <a:prstGeom prst="rect">
            <a:avLst/>
          </a:prstGeom>
          <a:noFill/>
        </p:spPr>
        <p:txBody>
          <a:bodyPr wrap="square">
            <a:spAutoFit/>
          </a:bodyPr>
          <a:lstStyle/>
          <a:p>
            <a:pPr algn="ctr">
              <a:lnSpc>
                <a:spcPts val="1800"/>
              </a:lnSpc>
            </a:pPr>
            <a:r>
              <a:rPr lang="en-US" i="1" dirty="0"/>
              <a:t>Next, here is a short list of public institutions in East Palo Alto. For each one you have heard of,</a:t>
            </a:r>
            <a:br>
              <a:rPr lang="en-US" i="1" dirty="0"/>
            </a:br>
            <a:r>
              <a:rPr lang="en-US" i="1" dirty="0"/>
              <a:t>please indicate whether, overall, you approve or disapprove of the job they are doing. </a:t>
            </a:r>
          </a:p>
        </p:txBody>
      </p:sp>
      <p:sp>
        <p:nvSpPr>
          <p:cNvPr id="3" name="Title 2">
            <a:extLst>
              <a:ext uri="{FF2B5EF4-FFF2-40B4-BE49-F238E27FC236}">
                <a16:creationId xmlns:a16="http://schemas.microsoft.com/office/drawing/2014/main" id="{40B03762-C239-DE20-CB74-ACB0C2636E48}"/>
              </a:ext>
            </a:extLst>
          </p:cNvPr>
          <p:cNvSpPr>
            <a:spLocks noGrp="1"/>
          </p:cNvSpPr>
          <p:nvPr>
            <p:ph type="title"/>
          </p:nvPr>
        </p:nvSpPr>
        <p:spPr>
          <a:xfrm>
            <a:off x="301869" y="485479"/>
            <a:ext cx="11588262" cy="843007"/>
          </a:xfrm>
        </p:spPr>
        <p:txBody>
          <a:bodyPr/>
          <a:lstStyle/>
          <a:p>
            <a:r>
              <a:rPr lang="en-US" dirty="0"/>
              <a:t>Broad shares approve of the library and public safety departments.</a:t>
            </a:r>
          </a:p>
        </p:txBody>
      </p:sp>
    </p:spTree>
    <p:extLst>
      <p:ext uri="{BB962C8B-B14F-4D97-AF65-F5344CB8AC3E}">
        <p14:creationId xmlns:p14="http://schemas.microsoft.com/office/powerpoint/2010/main" val="4894988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5FDBE7E-5800-4791-9078-8A5842A6F844}"/>
              </a:ext>
            </a:extLst>
          </p:cNvPr>
          <p:cNvSpPr>
            <a:spLocks noGrp="1"/>
          </p:cNvSpPr>
          <p:nvPr>
            <p:ph type="body" sz="quarter" idx="10"/>
          </p:nvPr>
        </p:nvSpPr>
        <p:spPr/>
        <p:txBody>
          <a:bodyPr/>
          <a:lstStyle/>
          <a:p>
            <a:r>
              <a:rPr lang="en-US" dirty="0"/>
              <a:t>Next, here is a short list of public institutions in East Palo Alto. For each one you have heard of, please indicate whether, overall, you approve or disapprove of the job they are doing. </a:t>
            </a:r>
          </a:p>
        </p:txBody>
      </p:sp>
      <p:graphicFrame>
        <p:nvGraphicFramePr>
          <p:cNvPr id="8" name="Table 4">
            <a:extLst>
              <a:ext uri="{FF2B5EF4-FFF2-40B4-BE49-F238E27FC236}">
                <a16:creationId xmlns:a16="http://schemas.microsoft.com/office/drawing/2014/main" id="{C81A8F30-33F6-3CA9-3205-3AA3DEA799B5}"/>
              </a:ext>
            </a:extLst>
          </p:cNvPr>
          <p:cNvGraphicFramePr>
            <a:graphicFrameLocks noGrp="1"/>
          </p:cNvGraphicFramePr>
          <p:nvPr>
            <p:extLst>
              <p:ext uri="{D42A27DB-BD31-4B8C-83A1-F6EECF244321}">
                <p14:modId xmlns:p14="http://schemas.microsoft.com/office/powerpoint/2010/main" val="1977609416"/>
              </p:ext>
            </p:extLst>
          </p:nvPr>
        </p:nvGraphicFramePr>
        <p:xfrm>
          <a:off x="380999" y="1545748"/>
          <a:ext cx="11430000" cy="4424749"/>
        </p:xfrm>
        <a:graphic>
          <a:graphicData uri="http://schemas.openxmlformats.org/drawingml/2006/table">
            <a:tbl>
              <a:tblPr firstRow="1" bandRow="1">
                <a:tableStyleId>{93296810-A885-4BE3-A3E7-6D5BEEA58F35}</a:tableStyleId>
              </a:tblPr>
              <a:tblGrid>
                <a:gridCol w="5680436">
                  <a:extLst>
                    <a:ext uri="{9D8B030D-6E8A-4147-A177-3AD203B41FA5}">
                      <a16:colId xmlns:a16="http://schemas.microsoft.com/office/drawing/2014/main" val="2563863929"/>
                    </a:ext>
                  </a:extLst>
                </a:gridCol>
                <a:gridCol w="2564185">
                  <a:extLst>
                    <a:ext uri="{9D8B030D-6E8A-4147-A177-3AD203B41FA5}">
                      <a16:colId xmlns:a16="http://schemas.microsoft.com/office/drawing/2014/main" val="1099831682"/>
                    </a:ext>
                  </a:extLst>
                </a:gridCol>
                <a:gridCol w="1451404">
                  <a:extLst>
                    <a:ext uri="{9D8B030D-6E8A-4147-A177-3AD203B41FA5}">
                      <a16:colId xmlns:a16="http://schemas.microsoft.com/office/drawing/2014/main" val="3909599165"/>
                    </a:ext>
                  </a:extLst>
                </a:gridCol>
                <a:gridCol w="1733975">
                  <a:extLst>
                    <a:ext uri="{9D8B030D-6E8A-4147-A177-3AD203B41FA5}">
                      <a16:colId xmlns:a16="http://schemas.microsoft.com/office/drawing/2014/main" val="971914008"/>
                    </a:ext>
                  </a:extLst>
                </a:gridCol>
              </a:tblGrid>
              <a:tr h="632107">
                <a:tc rowSpan="2">
                  <a:txBody>
                    <a:bodyPr/>
                    <a:lstStyle/>
                    <a:p>
                      <a:pPr algn="ctr"/>
                      <a:r>
                        <a:rPr lang="en-US" sz="2000" dirty="0">
                          <a:solidFill>
                            <a:schemeClr val="bg1"/>
                          </a:solidFill>
                          <a:latin typeface="+mn-lt"/>
                        </a:rPr>
                        <a:t>Public Institutions</a:t>
                      </a:r>
                      <a:endParaRPr lang="en-US" sz="2000" b="0" i="0" dirty="0">
                        <a:solidFill>
                          <a:schemeClr val="bg1"/>
                        </a:solidFill>
                        <a:latin typeface="+mn-lt"/>
                      </a:endParaRPr>
                    </a:p>
                  </a:txBody>
                  <a:tcPr anchor="ctr">
                    <a:lnR w="38100" cap="flat" cmpd="sng" algn="ctr">
                      <a:solidFill>
                        <a:schemeClr val="accent3"/>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gridSpan="3">
                  <a:txBody>
                    <a:bodyPr/>
                    <a:lstStyle/>
                    <a:p>
                      <a:pPr algn="ctr"/>
                      <a:r>
                        <a:rPr lang="en-US" sz="2000" dirty="0">
                          <a:solidFill>
                            <a:schemeClr val="bg1"/>
                          </a:solidFill>
                          <a:latin typeface="+mn-lt"/>
                        </a:rPr>
                        <a:t>Total Approve</a:t>
                      </a:r>
                    </a:p>
                  </a:txBody>
                  <a:tcPr marB="64008" anchor="ctr">
                    <a:lnL w="38100" cap="flat" cmpd="sng" algn="ctr">
                      <a:solidFill>
                        <a:schemeClr val="accent3"/>
                      </a:solidFill>
                      <a:prstDash val="solid"/>
                      <a:round/>
                      <a:headEnd type="none" w="med" len="med"/>
                      <a:tailEnd type="none" w="med" len="med"/>
                    </a:lnL>
                    <a:lnB w="38100" cap="flat" cmpd="sng" algn="ctr">
                      <a:solidFill>
                        <a:schemeClr val="accent3"/>
                      </a:solidFill>
                      <a:prstDash val="solid"/>
                      <a:round/>
                      <a:headEnd type="none" w="med" len="med"/>
                      <a:tailEnd type="none" w="med" len="med"/>
                    </a:lnB>
                    <a:solidFill>
                      <a:schemeClr val="accent1"/>
                    </a:solidFill>
                  </a:tcPr>
                </a:tc>
                <a:tc hMerge="1">
                  <a:txBody>
                    <a:bodyPr/>
                    <a:lstStyle/>
                    <a:p>
                      <a:endParaRPr lang="en-US"/>
                    </a:p>
                  </a:txBody>
                  <a:tcPr/>
                </a:tc>
                <a:tc hMerge="1">
                  <a:txBody>
                    <a:bodyPr/>
                    <a:lstStyle/>
                    <a:p>
                      <a:pPr algn="ctr"/>
                      <a:endParaRPr lang="en-US" dirty="0">
                        <a:solidFill>
                          <a:schemeClr val="bg1"/>
                        </a:solidFill>
                      </a:endParaRPr>
                    </a:p>
                  </a:txBody>
                  <a:tcPr anchor="ctr">
                    <a:solidFill>
                      <a:schemeClr val="accent1"/>
                    </a:solidFill>
                  </a:tcPr>
                </a:tc>
                <a:extLst>
                  <a:ext uri="{0D108BD9-81ED-4DB2-BD59-A6C34878D82A}">
                    <a16:rowId xmlns:a16="http://schemas.microsoft.com/office/drawing/2014/main" val="52341054"/>
                  </a:ext>
                </a:extLst>
              </a:tr>
              <a:tr h="632107">
                <a:tc vMerge="1">
                  <a:txBody>
                    <a:bodyPr/>
                    <a:lstStyle/>
                    <a:p>
                      <a:pPr algn="ctr"/>
                      <a:r>
                        <a:rPr lang="en-US" dirty="0">
                          <a:solidFill>
                            <a:schemeClr val="bg1"/>
                          </a:solidFill>
                        </a:rPr>
                        <a:t>Problem</a:t>
                      </a:r>
                      <a:endParaRPr lang="en-US" b="0" i="0" dirty="0">
                        <a:solidFill>
                          <a:schemeClr val="bg1"/>
                        </a:solidFill>
                      </a:endParaRPr>
                    </a:p>
                  </a:txBody>
                  <a:tcPr anchor="ctr">
                    <a:lnT w="38100" cap="flat" cmpd="sng" algn="ctr">
                      <a:solidFill>
                        <a:schemeClr val="bg1"/>
                      </a:solidFill>
                      <a:prstDash val="solid"/>
                      <a:round/>
                      <a:headEnd type="none" w="med" len="med"/>
                      <a:tailEnd type="none" w="med" len="med"/>
                    </a:lnT>
                    <a:solidFill>
                      <a:schemeClr val="accent1"/>
                    </a:solidFill>
                  </a:tcPr>
                </a:tc>
                <a:tc>
                  <a:txBody>
                    <a:bodyPr/>
                    <a:lstStyle/>
                    <a:p>
                      <a:pPr algn="ctr">
                        <a:lnSpc>
                          <a:spcPct val="100000"/>
                        </a:lnSpc>
                      </a:pPr>
                      <a:r>
                        <a:rPr lang="en-US" sz="2000" b="1" dirty="0">
                          <a:solidFill>
                            <a:schemeClr val="tx1"/>
                          </a:solidFill>
                          <a:latin typeface="+mn-lt"/>
                        </a:rPr>
                        <a:t>Dec 2025/Jan 2026</a:t>
                      </a:r>
                    </a:p>
                  </a:txBody>
                  <a:tcPr anchor="ctr">
                    <a:lnT w="38100" cap="flat" cmpd="sng" algn="ctr">
                      <a:solidFill>
                        <a:schemeClr val="accent3"/>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lnSpc>
                          <a:spcPct val="100000"/>
                        </a:lnSpc>
                      </a:pPr>
                      <a:r>
                        <a:rPr lang="en-US" sz="2000" b="1" dirty="0">
                          <a:solidFill>
                            <a:schemeClr val="tx1"/>
                          </a:solidFill>
                          <a:latin typeface="+mn-lt"/>
                        </a:rPr>
                        <a:t>July 2026</a:t>
                      </a:r>
                    </a:p>
                  </a:txBody>
                  <a:tcPr anchor="ctr">
                    <a:lnB w="381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a:r>
                        <a:rPr lang="en-US" sz="2000" b="1" dirty="0">
                          <a:solidFill>
                            <a:schemeClr val="tx1"/>
                          </a:solidFill>
                          <a:latin typeface="+mn-lt"/>
                        </a:rPr>
                        <a:t>Difference</a:t>
                      </a:r>
                      <a:endParaRPr lang="en-US" sz="2000" b="0" dirty="0">
                        <a:solidFill>
                          <a:schemeClr val="tx1"/>
                        </a:solidFill>
                        <a:latin typeface="+mn-lt"/>
                      </a:endParaRPr>
                    </a:p>
                  </a:txBody>
                  <a:tcPr anchor="ctr">
                    <a:lnB w="381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792830917"/>
                  </a:ext>
                </a:extLst>
              </a:tr>
              <a:tr h="632107">
                <a:tc>
                  <a:txBody>
                    <a:bodyPr/>
                    <a:lstStyle/>
                    <a:p>
                      <a:pPr algn="ctr" fontAlgn="ctr">
                        <a:buNone/>
                      </a:pPr>
                      <a:r>
                        <a:rPr lang="en-US" sz="2000" b="0" i="0" u="none" strike="noStrike" dirty="0">
                          <a:solidFill>
                            <a:srgbClr val="000000"/>
                          </a:solidFill>
                          <a:effectLst/>
                          <a:latin typeface="+mn-lt"/>
                          <a:cs typeface="Calibri" panose="020F0502020204030204" pitchFamily="34" charset="0"/>
                        </a:rPr>
                        <a:t>City government, generally</a:t>
                      </a:r>
                      <a:endParaRPr lang="en-US" sz="2000" b="0" i="0" u="none" strike="noStrike" dirty="0">
                        <a:solidFill>
                          <a:srgbClr val="000000"/>
                        </a:solidFill>
                        <a:effectLst/>
                        <a:latin typeface="+mn-lt"/>
                      </a:endParaRPr>
                    </a:p>
                  </a:txBody>
                  <a:tcPr marL="9525" marR="9525" marT="91440" marB="91440" anchor="ctr">
                    <a:lnR w="12700" cap="flat" cmpd="sng" algn="ctr">
                      <a:solidFill>
                        <a:schemeClr val="accent3"/>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buNone/>
                      </a:pPr>
                      <a:r>
                        <a:rPr lang="en-US" sz="2000" b="0" i="0" u="none" strike="noStrike" dirty="0">
                          <a:solidFill>
                            <a:srgbClr val="000000"/>
                          </a:solidFill>
                          <a:effectLst/>
                          <a:latin typeface="+mn-lt"/>
                        </a:rPr>
                        <a:t>49%</a:t>
                      </a:r>
                    </a:p>
                  </a:txBody>
                  <a:tcPr marL="9525" marR="9525" marT="91440" marB="91440" anchor="ctr">
                    <a:lnL w="12700" cap="flat" cmpd="sng" algn="ctr">
                      <a:solidFill>
                        <a:schemeClr val="accent3"/>
                      </a:solidFill>
                      <a:prstDash val="solid"/>
                      <a:round/>
                      <a:headEnd type="none" w="med" len="med"/>
                      <a:tailEnd type="none" w="med" len="med"/>
                    </a:lnL>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buNone/>
                      </a:pPr>
                      <a:r>
                        <a:rPr lang="en-US" sz="2000" b="0" i="0" u="none" strike="noStrike">
                          <a:solidFill>
                            <a:srgbClr val="000000"/>
                          </a:solidFill>
                          <a:effectLst/>
                          <a:latin typeface="+mn-lt"/>
                        </a:rPr>
                        <a:t>62%</a:t>
                      </a:r>
                    </a:p>
                  </a:txBody>
                  <a:tcPr marL="9525" marR="9525" marT="91440" marB="91440" anchor="ct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buNone/>
                      </a:pPr>
                      <a:r>
                        <a:rPr lang="en-US" sz="2000" b="1" i="0" u="none" strike="noStrike" dirty="0">
                          <a:solidFill>
                            <a:schemeClr val="accent1"/>
                          </a:solidFill>
                          <a:effectLst/>
                          <a:latin typeface="+mn-lt"/>
                        </a:rPr>
                        <a:t>+13%</a:t>
                      </a:r>
                    </a:p>
                  </a:txBody>
                  <a:tcPr marL="9525" marR="9525" marT="91440" marB="91440" anchor="ct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373746052"/>
                  </a:ext>
                </a:extLst>
              </a:tr>
              <a:tr h="632107">
                <a:tc>
                  <a:txBody>
                    <a:bodyPr/>
                    <a:lstStyle/>
                    <a:p>
                      <a:pPr algn="ctr" fontAlgn="ctr">
                        <a:buNone/>
                      </a:pPr>
                      <a:r>
                        <a:rPr lang="en-US" sz="2000" b="0" i="0" u="none" strike="noStrike">
                          <a:solidFill>
                            <a:srgbClr val="000000"/>
                          </a:solidFill>
                          <a:effectLst/>
                          <a:latin typeface="+mn-lt"/>
                          <a:cs typeface="Calibri" panose="020F0502020204030204" pitchFamily="34" charset="0"/>
                        </a:rPr>
                        <a:t>East Palo Alto Public Safety</a:t>
                      </a:r>
                      <a:endParaRPr lang="en-US" sz="2000" b="0" i="0" u="none" strike="noStrike">
                        <a:solidFill>
                          <a:srgbClr val="000000"/>
                        </a:solidFill>
                        <a:effectLst/>
                        <a:latin typeface="+mn-lt"/>
                      </a:endParaRPr>
                    </a:p>
                  </a:txBody>
                  <a:tcPr marL="9525" marR="9525" marT="91440" marB="91440" anchor="ctr">
                    <a:lnR w="12700" cap="flat" cmpd="sng" algn="ctr">
                      <a:solidFill>
                        <a:schemeClr val="accent3"/>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buNone/>
                      </a:pPr>
                      <a:r>
                        <a:rPr lang="en-US" sz="2000" b="0" i="0" u="none" strike="noStrike" dirty="0">
                          <a:solidFill>
                            <a:srgbClr val="000000"/>
                          </a:solidFill>
                          <a:effectLst/>
                          <a:latin typeface="+mn-lt"/>
                        </a:rPr>
                        <a:t>65%</a:t>
                      </a:r>
                    </a:p>
                  </a:txBody>
                  <a:tcPr marL="9525" marR="9525" marT="91440" marB="91440" anchor="ctr">
                    <a:lnL w="12700" cap="flat" cmpd="sng" algn="ctr">
                      <a:solidFill>
                        <a:schemeClr val="accent3"/>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buNone/>
                      </a:pPr>
                      <a:r>
                        <a:rPr lang="en-US" sz="2000" b="0" i="0" u="none" strike="noStrike">
                          <a:solidFill>
                            <a:srgbClr val="000000"/>
                          </a:solidFill>
                          <a:effectLst/>
                          <a:latin typeface="+mn-lt"/>
                        </a:rPr>
                        <a:t>74%</a:t>
                      </a:r>
                    </a:p>
                  </a:txBody>
                  <a:tcPr marL="9525" marR="9525" marT="91440" marB="91440"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buNone/>
                      </a:pPr>
                      <a:r>
                        <a:rPr lang="en-US" sz="2000" b="1" i="0" u="none" strike="noStrike" dirty="0">
                          <a:solidFill>
                            <a:schemeClr val="accent1"/>
                          </a:solidFill>
                          <a:effectLst/>
                          <a:latin typeface="+mn-lt"/>
                        </a:rPr>
                        <a:t>+9%</a:t>
                      </a:r>
                    </a:p>
                  </a:txBody>
                  <a:tcPr marL="9525" marR="9525" marT="91440" marB="91440"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010950128"/>
                  </a:ext>
                </a:extLst>
              </a:tr>
              <a:tr h="632107">
                <a:tc>
                  <a:txBody>
                    <a:bodyPr/>
                    <a:lstStyle/>
                    <a:p>
                      <a:pPr algn="ctr" fontAlgn="ctr">
                        <a:buNone/>
                      </a:pPr>
                      <a:r>
                        <a:rPr lang="en-US" sz="2000" b="0" i="0" u="none" strike="noStrike">
                          <a:solidFill>
                            <a:srgbClr val="000000"/>
                          </a:solidFill>
                          <a:effectLst/>
                          <a:latin typeface="+mn-lt"/>
                          <a:cs typeface="Calibri" panose="020F0502020204030204" pitchFamily="34" charset="0"/>
                        </a:rPr>
                        <a:t>The City Council</a:t>
                      </a:r>
                      <a:endParaRPr lang="en-US" sz="2000" b="0" i="0" u="none" strike="noStrike">
                        <a:solidFill>
                          <a:srgbClr val="000000"/>
                        </a:solidFill>
                        <a:effectLst/>
                        <a:latin typeface="+mn-lt"/>
                      </a:endParaRPr>
                    </a:p>
                  </a:txBody>
                  <a:tcPr marL="9525" marR="9525" marT="91440" marB="91440" anchor="ctr">
                    <a:lnR w="12700" cap="flat" cmpd="sng" algn="ctr">
                      <a:solidFill>
                        <a:schemeClr val="accent3"/>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buNone/>
                      </a:pPr>
                      <a:r>
                        <a:rPr lang="en-US" sz="2000" b="0" i="0" u="none" strike="noStrike" dirty="0">
                          <a:solidFill>
                            <a:srgbClr val="000000"/>
                          </a:solidFill>
                          <a:effectLst/>
                          <a:latin typeface="+mn-lt"/>
                        </a:rPr>
                        <a:t>47%</a:t>
                      </a:r>
                    </a:p>
                  </a:txBody>
                  <a:tcPr marL="9525" marR="9525" marT="91440" marB="91440" anchor="ctr">
                    <a:lnL w="12700" cap="flat" cmpd="sng" algn="ctr">
                      <a:solidFill>
                        <a:schemeClr val="accent3"/>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buNone/>
                      </a:pPr>
                      <a:r>
                        <a:rPr lang="en-US" sz="2000" b="0" i="0" u="none" strike="noStrike">
                          <a:solidFill>
                            <a:srgbClr val="000000"/>
                          </a:solidFill>
                          <a:effectLst/>
                          <a:latin typeface="+mn-lt"/>
                        </a:rPr>
                        <a:t>54%</a:t>
                      </a:r>
                    </a:p>
                  </a:txBody>
                  <a:tcPr marL="9525" marR="9525" marT="91440" marB="91440"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buNone/>
                      </a:pPr>
                      <a:r>
                        <a:rPr lang="en-US" sz="2000" b="1" i="0" u="none" strike="noStrike" dirty="0">
                          <a:solidFill>
                            <a:schemeClr val="accent1"/>
                          </a:solidFill>
                          <a:effectLst/>
                          <a:latin typeface="+mn-lt"/>
                        </a:rPr>
                        <a:t>+7%</a:t>
                      </a:r>
                    </a:p>
                  </a:txBody>
                  <a:tcPr marL="9525" marR="9525" marT="91440" marB="91440"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96425777"/>
                  </a:ext>
                </a:extLst>
              </a:tr>
              <a:tr h="632107">
                <a:tc>
                  <a:txBody>
                    <a:bodyPr/>
                    <a:lstStyle/>
                    <a:p>
                      <a:pPr algn="ctr" fontAlgn="ctr">
                        <a:buNone/>
                      </a:pPr>
                      <a:r>
                        <a:rPr lang="en-US" sz="2000" b="0" i="0" u="none" strike="noStrike">
                          <a:solidFill>
                            <a:srgbClr val="000000"/>
                          </a:solidFill>
                          <a:effectLst/>
                          <a:latin typeface="+mn-lt"/>
                          <a:cs typeface="Calibri" panose="020F0502020204030204" pitchFamily="34" charset="0"/>
                        </a:rPr>
                        <a:t>East Palo Alto Library Services</a:t>
                      </a:r>
                      <a:endParaRPr lang="en-US" sz="2000" b="0" i="0" u="none" strike="noStrike">
                        <a:solidFill>
                          <a:srgbClr val="000000"/>
                        </a:solidFill>
                        <a:effectLst/>
                        <a:latin typeface="+mn-lt"/>
                      </a:endParaRPr>
                    </a:p>
                  </a:txBody>
                  <a:tcPr marL="9525" marR="9525" marT="91440" marB="91440" anchor="ctr">
                    <a:lnR w="12700" cap="flat" cmpd="sng" algn="ctr">
                      <a:solidFill>
                        <a:schemeClr val="accent3"/>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rtl="0" fontAlgn="ctr">
                        <a:buNone/>
                      </a:pPr>
                      <a:r>
                        <a:rPr lang="en-US" sz="2000" b="0" i="0" u="none" strike="noStrike" dirty="0">
                          <a:solidFill>
                            <a:srgbClr val="000000"/>
                          </a:solidFill>
                          <a:effectLst/>
                          <a:latin typeface="+mn-lt"/>
                        </a:rPr>
                        <a:t>73%</a:t>
                      </a:r>
                    </a:p>
                  </a:txBody>
                  <a:tcPr marL="9525" marR="9525" marT="91440" marB="91440" anchor="ctr">
                    <a:lnL w="12700" cap="flat" cmpd="sng" algn="ctr">
                      <a:solidFill>
                        <a:schemeClr val="accent3"/>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buNone/>
                      </a:pPr>
                      <a:r>
                        <a:rPr lang="en-US" sz="2000" b="0" i="0" u="none" strike="noStrike">
                          <a:solidFill>
                            <a:srgbClr val="000000"/>
                          </a:solidFill>
                          <a:effectLst/>
                          <a:latin typeface="+mn-lt"/>
                        </a:rPr>
                        <a:t>79%</a:t>
                      </a:r>
                    </a:p>
                  </a:txBody>
                  <a:tcPr marL="9525" marR="9525" marT="91440" marB="91440"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buNone/>
                      </a:pPr>
                      <a:r>
                        <a:rPr lang="en-US" sz="2000" b="1" i="0" u="none" strike="noStrike" dirty="0">
                          <a:solidFill>
                            <a:schemeClr val="accent1"/>
                          </a:solidFill>
                          <a:effectLst/>
                          <a:latin typeface="+mn-lt"/>
                        </a:rPr>
                        <a:t>+6%</a:t>
                      </a:r>
                    </a:p>
                  </a:txBody>
                  <a:tcPr marL="9525" marR="9525" marT="91440" marB="91440"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680367976"/>
                  </a:ext>
                </a:extLst>
              </a:tr>
              <a:tr h="632107">
                <a:tc>
                  <a:txBody>
                    <a:bodyPr/>
                    <a:lstStyle/>
                    <a:p>
                      <a:pPr algn="ctr" fontAlgn="ctr">
                        <a:buNone/>
                      </a:pPr>
                      <a:r>
                        <a:rPr lang="en-US" sz="2000" b="0" i="0" u="none" strike="noStrike">
                          <a:solidFill>
                            <a:srgbClr val="000000"/>
                          </a:solidFill>
                          <a:effectLst/>
                          <a:latin typeface="+mn-lt"/>
                          <a:cs typeface="Calibri" panose="020F0502020204030204" pitchFamily="34" charset="0"/>
                        </a:rPr>
                        <a:t>The East Palo Alto Community Services Division</a:t>
                      </a:r>
                      <a:endParaRPr lang="en-US" sz="2000" b="0" i="0" u="none" strike="noStrike">
                        <a:solidFill>
                          <a:srgbClr val="000000"/>
                        </a:solidFill>
                        <a:effectLst/>
                        <a:latin typeface="+mn-lt"/>
                      </a:endParaRPr>
                    </a:p>
                  </a:txBody>
                  <a:tcPr marL="9525" marR="9525" marT="91440" marB="91440" anchor="ctr">
                    <a:lnR w="12700" cap="flat" cmpd="sng" algn="ctr">
                      <a:solidFill>
                        <a:schemeClr val="accent3"/>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buNone/>
                      </a:pPr>
                      <a:r>
                        <a:rPr lang="en-US" sz="2000" b="0" i="0" u="none" strike="noStrike" dirty="0">
                          <a:solidFill>
                            <a:srgbClr val="000000"/>
                          </a:solidFill>
                          <a:effectLst/>
                          <a:latin typeface="+mn-lt"/>
                        </a:rPr>
                        <a:t>54%</a:t>
                      </a:r>
                    </a:p>
                  </a:txBody>
                  <a:tcPr marL="9525" marR="9525" marT="91440" marB="91440" anchor="ctr">
                    <a:lnL w="12700" cap="flat" cmpd="sng" algn="ctr">
                      <a:solidFill>
                        <a:schemeClr val="accent3"/>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buNone/>
                      </a:pPr>
                      <a:r>
                        <a:rPr lang="en-US" sz="2000" b="0" i="0" u="none" strike="noStrike">
                          <a:solidFill>
                            <a:srgbClr val="000000"/>
                          </a:solidFill>
                          <a:effectLst/>
                          <a:latin typeface="+mn-lt"/>
                        </a:rPr>
                        <a:t>46%</a:t>
                      </a:r>
                    </a:p>
                  </a:txBody>
                  <a:tcPr marL="9525" marR="9525" marT="91440" marB="91440"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buNone/>
                      </a:pPr>
                      <a:r>
                        <a:rPr lang="en-US" sz="2000" b="1" i="0" u="none" strike="noStrike" dirty="0">
                          <a:solidFill>
                            <a:schemeClr val="accent4"/>
                          </a:solidFill>
                          <a:effectLst/>
                          <a:latin typeface="+mn-lt"/>
                        </a:rPr>
                        <a:t>-8%</a:t>
                      </a:r>
                    </a:p>
                  </a:txBody>
                  <a:tcPr marL="9525" marR="9525" marT="91440" marB="91440"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289279453"/>
                  </a:ext>
                </a:extLst>
              </a:tr>
            </a:tbl>
          </a:graphicData>
        </a:graphic>
      </p:graphicFrame>
      <p:sp>
        <p:nvSpPr>
          <p:cNvPr id="6" name="Title 5">
            <a:extLst>
              <a:ext uri="{FF2B5EF4-FFF2-40B4-BE49-F238E27FC236}">
                <a16:creationId xmlns:a16="http://schemas.microsoft.com/office/drawing/2014/main" id="{9E8DE20A-CB2C-CB11-AA63-B75409B0A7FF}"/>
              </a:ext>
            </a:extLst>
          </p:cNvPr>
          <p:cNvSpPr>
            <a:spLocks noGrp="1"/>
          </p:cNvSpPr>
          <p:nvPr>
            <p:ph type="title"/>
          </p:nvPr>
        </p:nvSpPr>
        <p:spPr/>
        <p:txBody>
          <a:bodyPr/>
          <a:lstStyle/>
          <a:p>
            <a:r>
              <a:rPr lang="en-US" dirty="0"/>
              <a:t>Ratings for City government generally have </a:t>
            </a:r>
            <a:br>
              <a:rPr lang="en-US" dirty="0"/>
            </a:br>
            <a:r>
              <a:rPr lang="en-US" dirty="0"/>
              <a:t>increased notably in the last six months.</a:t>
            </a:r>
          </a:p>
        </p:txBody>
      </p:sp>
    </p:spTree>
    <p:extLst>
      <p:ext uri="{BB962C8B-B14F-4D97-AF65-F5344CB8AC3E}">
        <p14:creationId xmlns:p14="http://schemas.microsoft.com/office/powerpoint/2010/main" val="24913539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18C349-D408-5A86-A5B1-6012DF40A624}"/>
            </a:ext>
          </a:extLst>
        </p:cNvPr>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F3D8EFF4-0118-8184-4C05-863FE6B0BF71}"/>
              </a:ext>
            </a:extLst>
          </p:cNvPr>
          <p:cNvGraphicFramePr/>
          <p:nvPr>
            <p:extLst>
              <p:ext uri="{D42A27DB-BD31-4B8C-83A1-F6EECF244321}">
                <p14:modId xmlns:p14="http://schemas.microsoft.com/office/powerpoint/2010/main" val="2319072454"/>
              </p:ext>
            </p:extLst>
          </p:nvPr>
        </p:nvGraphicFramePr>
        <p:xfrm>
          <a:off x="301870" y="2064134"/>
          <a:ext cx="10170788" cy="419144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Table 5">
            <a:extLst>
              <a:ext uri="{FF2B5EF4-FFF2-40B4-BE49-F238E27FC236}">
                <a16:creationId xmlns:a16="http://schemas.microsoft.com/office/drawing/2014/main" id="{34F02B70-064A-2572-9D9E-EC1983AA2F94}"/>
              </a:ext>
            </a:extLst>
          </p:cNvPr>
          <p:cNvGraphicFramePr>
            <a:graphicFrameLocks noGrp="1"/>
          </p:cNvGraphicFramePr>
          <p:nvPr>
            <p:extLst>
              <p:ext uri="{D42A27DB-BD31-4B8C-83A1-F6EECF244321}">
                <p14:modId xmlns:p14="http://schemas.microsoft.com/office/powerpoint/2010/main" val="3951637689"/>
              </p:ext>
            </p:extLst>
          </p:nvPr>
        </p:nvGraphicFramePr>
        <p:xfrm>
          <a:off x="10550595" y="2206683"/>
          <a:ext cx="1361460" cy="3441082"/>
        </p:xfrm>
        <a:graphic>
          <a:graphicData uri="http://schemas.openxmlformats.org/drawingml/2006/table">
            <a:tbl>
              <a:tblPr>
                <a:tableStyleId>{5C22544A-7EE6-4342-B048-85BDC9FD1C3A}</a:tableStyleId>
              </a:tblPr>
              <a:tblGrid>
                <a:gridCol w="1361460">
                  <a:extLst>
                    <a:ext uri="{9D8B030D-6E8A-4147-A177-3AD203B41FA5}">
                      <a16:colId xmlns:a16="http://schemas.microsoft.com/office/drawing/2014/main" val="20000"/>
                    </a:ext>
                  </a:extLst>
                </a:gridCol>
              </a:tblGrid>
              <a:tr h="433510">
                <a:tc>
                  <a:txBody>
                    <a:bodyPr/>
                    <a:lstStyle/>
                    <a:p>
                      <a:pPr algn="ctr" fontAlgn="b">
                        <a:lnSpc>
                          <a:spcPts val="1600"/>
                        </a:lnSpc>
                      </a:pPr>
                      <a:r>
                        <a:rPr lang="en-US" sz="1800" b="1" i="0" u="none" strike="noStrike" dirty="0">
                          <a:solidFill>
                            <a:schemeClr val="accent1"/>
                          </a:solidFill>
                          <a:effectLst/>
                          <a:latin typeface="+mn-lt"/>
                        </a:rPr>
                        <a:t>Great/Some Need</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651647">
                <a:tc>
                  <a:txBody>
                    <a:bodyPr/>
                    <a:lstStyle/>
                    <a:p>
                      <a:pPr algn="ctr" fontAlgn="b">
                        <a:buNone/>
                      </a:pPr>
                      <a:r>
                        <a:rPr lang="en-US" sz="1800" b="1" i="0" u="none" strike="noStrike" dirty="0">
                          <a:solidFill>
                            <a:srgbClr val="1B3660"/>
                          </a:solidFill>
                          <a:effectLst/>
                          <a:latin typeface="Calibri" panose="020F0502020204030204" pitchFamily="34" charset="0"/>
                        </a:rPr>
                        <a:t>87%</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83197043"/>
                  </a:ext>
                </a:extLst>
              </a:tr>
              <a:tr h="1172584">
                <a:tc>
                  <a:txBody>
                    <a:bodyPr/>
                    <a:lstStyle/>
                    <a:p>
                      <a:pPr algn="ctr" fontAlgn="b">
                        <a:buNone/>
                      </a:pPr>
                      <a:r>
                        <a:rPr lang="en-US" sz="1800" b="1" i="0" u="none" strike="noStrike" dirty="0">
                          <a:solidFill>
                            <a:srgbClr val="1B3660"/>
                          </a:solidFill>
                          <a:effectLst/>
                          <a:latin typeface="Calibri" panose="020F0502020204030204" pitchFamily="34" charset="0"/>
                        </a:rPr>
                        <a:t>82%</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46903897"/>
                  </a:ext>
                </a:extLst>
              </a:tr>
              <a:tr h="1183341">
                <a:tc>
                  <a:txBody>
                    <a:bodyPr/>
                    <a:lstStyle/>
                    <a:p>
                      <a:pPr algn="ctr" fontAlgn="b">
                        <a:buNone/>
                      </a:pPr>
                      <a:r>
                        <a:rPr lang="en-US" sz="1800" b="1" i="0" u="none" strike="noStrike" dirty="0">
                          <a:solidFill>
                            <a:srgbClr val="1B3660"/>
                          </a:solidFill>
                          <a:effectLst/>
                          <a:latin typeface="Calibri" panose="020F0502020204030204" pitchFamily="34" charset="0"/>
                        </a:rPr>
                        <a:t>77%</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31938873"/>
                  </a:ext>
                </a:extLst>
              </a:tr>
            </a:tbl>
          </a:graphicData>
        </a:graphic>
      </p:graphicFrame>
      <p:sp>
        <p:nvSpPr>
          <p:cNvPr id="4" name="TextBox 3">
            <a:extLst>
              <a:ext uri="{FF2B5EF4-FFF2-40B4-BE49-F238E27FC236}">
                <a16:creationId xmlns:a16="http://schemas.microsoft.com/office/drawing/2014/main" id="{B34C9BBE-98BC-0905-F6A8-FAA03FC740A8}"/>
              </a:ext>
            </a:extLst>
          </p:cNvPr>
          <p:cNvSpPr txBox="1"/>
          <p:nvPr/>
        </p:nvSpPr>
        <p:spPr>
          <a:xfrm>
            <a:off x="279945" y="1476693"/>
            <a:ext cx="11632109" cy="646331"/>
          </a:xfrm>
          <a:prstGeom prst="rect">
            <a:avLst/>
          </a:prstGeom>
          <a:noFill/>
        </p:spPr>
        <p:txBody>
          <a:bodyPr wrap="square">
            <a:spAutoFit/>
          </a:bodyPr>
          <a:lstStyle/>
          <a:p>
            <a:pPr algn="ctr"/>
            <a:r>
              <a:rPr lang="en-US" i="1" dirty="0"/>
              <a:t>Next, in your personal opinion, do you think there is a great need, some need, a little need, or no real need for</a:t>
            </a:r>
            <a:br>
              <a:rPr lang="en-US" i="1" dirty="0"/>
            </a:br>
            <a:r>
              <a:rPr lang="en-US" i="1" dirty="0"/>
              <a:t>additional funds to provide the level of public infrastructure that residents of the City of East Palo Alto need and want? </a:t>
            </a:r>
          </a:p>
        </p:txBody>
      </p:sp>
      <p:sp>
        <p:nvSpPr>
          <p:cNvPr id="9" name="Title 8">
            <a:extLst>
              <a:ext uri="{FF2B5EF4-FFF2-40B4-BE49-F238E27FC236}">
                <a16:creationId xmlns:a16="http://schemas.microsoft.com/office/drawing/2014/main" id="{57093876-664C-CC1C-1351-8929613BAC1A}"/>
              </a:ext>
            </a:extLst>
          </p:cNvPr>
          <p:cNvSpPr>
            <a:spLocks noGrp="1"/>
          </p:cNvSpPr>
          <p:nvPr>
            <p:ph type="title"/>
          </p:nvPr>
        </p:nvSpPr>
        <p:spPr/>
        <p:txBody>
          <a:bodyPr/>
          <a:lstStyle/>
          <a:p>
            <a:r>
              <a:rPr lang="en-US" dirty="0"/>
              <a:t>Nearly nine in ten voters see “a great need” or “some need” for additional funding for public infrastructure in the city.</a:t>
            </a:r>
          </a:p>
        </p:txBody>
      </p:sp>
      <p:sp>
        <p:nvSpPr>
          <p:cNvPr id="3" name="Text Placeholder 2">
            <a:extLst>
              <a:ext uri="{FF2B5EF4-FFF2-40B4-BE49-F238E27FC236}">
                <a16:creationId xmlns:a16="http://schemas.microsoft.com/office/drawing/2014/main" id="{7F40BBD7-3D29-DBBF-3A90-154354D10F5C}"/>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833947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731B04-6ADD-E6BE-8D04-9EEC3B1B4020}"/>
            </a:ext>
          </a:extLst>
        </p:cNvPr>
        <p:cNvGrpSpPr/>
        <p:nvPr/>
      </p:nvGrpSpPr>
      <p:grpSpPr>
        <a:xfrm>
          <a:off x="0" y="0"/>
          <a:ext cx="0" cy="0"/>
          <a:chOff x="0" y="0"/>
          <a:chExt cx="0" cy="0"/>
        </a:xfrm>
      </p:grpSpPr>
      <p:graphicFrame>
        <p:nvGraphicFramePr>
          <p:cNvPr id="12" name="Chart 11">
            <a:extLst>
              <a:ext uri="{FF2B5EF4-FFF2-40B4-BE49-F238E27FC236}">
                <a16:creationId xmlns:a16="http://schemas.microsoft.com/office/drawing/2014/main" id="{B77049D0-C314-3E42-B57A-AA38F3E0E1D8}"/>
              </a:ext>
            </a:extLst>
          </p:cNvPr>
          <p:cNvGraphicFramePr/>
          <p:nvPr>
            <p:extLst>
              <p:ext uri="{D42A27DB-BD31-4B8C-83A1-F6EECF244321}">
                <p14:modId xmlns:p14="http://schemas.microsoft.com/office/powerpoint/2010/main" val="2885665381"/>
              </p:ext>
            </p:extLst>
          </p:nvPr>
        </p:nvGraphicFramePr>
        <p:xfrm>
          <a:off x="148510" y="1560111"/>
          <a:ext cx="11978942" cy="4269189"/>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3">
            <a:extLst>
              <a:ext uri="{FF2B5EF4-FFF2-40B4-BE49-F238E27FC236}">
                <a16:creationId xmlns:a16="http://schemas.microsoft.com/office/drawing/2014/main" id="{13604277-B636-5C10-58D4-C5C0D4947CAF}"/>
              </a:ext>
            </a:extLst>
          </p:cNvPr>
          <p:cNvSpPr>
            <a:spLocks noGrp="1"/>
          </p:cNvSpPr>
          <p:nvPr>
            <p:ph type="title"/>
          </p:nvPr>
        </p:nvSpPr>
        <p:spPr/>
        <p:txBody>
          <a:bodyPr/>
          <a:lstStyle/>
          <a:p>
            <a:r>
              <a:rPr lang="en-US" dirty="0"/>
              <a:t>Support for the measure is shared very </a:t>
            </a:r>
            <a:br>
              <a:rPr lang="en-US" dirty="0"/>
            </a:br>
            <a:r>
              <a:rPr lang="en-US" dirty="0"/>
              <a:t>broadly across party, gender and age.</a:t>
            </a:r>
          </a:p>
        </p:txBody>
      </p:sp>
      <p:sp>
        <p:nvSpPr>
          <p:cNvPr id="5" name="Text Placeholder 4">
            <a:extLst>
              <a:ext uri="{FF2B5EF4-FFF2-40B4-BE49-F238E27FC236}">
                <a16:creationId xmlns:a16="http://schemas.microsoft.com/office/drawing/2014/main" id="{04412006-8775-580E-D4F9-B9E3F1A756CE}"/>
              </a:ext>
            </a:extLst>
          </p:cNvPr>
          <p:cNvSpPr>
            <a:spLocks noGrp="1"/>
          </p:cNvSpPr>
          <p:nvPr>
            <p:ph type="body" sz="quarter" idx="10"/>
          </p:nvPr>
        </p:nvSpPr>
        <p:spPr/>
        <p:txBody>
          <a:bodyPr/>
          <a:lstStyle/>
          <a:p>
            <a:r>
              <a:rPr lang="en-US" dirty="0"/>
              <a:t> (Total). Would you vote yes or no on this measure? </a:t>
            </a:r>
          </a:p>
        </p:txBody>
      </p:sp>
      <p:sp>
        <p:nvSpPr>
          <p:cNvPr id="17" name="TextBox 16">
            <a:extLst>
              <a:ext uri="{FF2B5EF4-FFF2-40B4-BE49-F238E27FC236}">
                <a16:creationId xmlns:a16="http://schemas.microsoft.com/office/drawing/2014/main" id="{A733C27E-FD84-4B04-DF07-16DBBE531A29}"/>
              </a:ext>
            </a:extLst>
          </p:cNvPr>
          <p:cNvSpPr txBox="1"/>
          <p:nvPr/>
        </p:nvSpPr>
        <p:spPr>
          <a:xfrm>
            <a:off x="-25278" y="5897086"/>
            <a:ext cx="1471019" cy="307777"/>
          </a:xfrm>
          <a:prstGeom prst="rect">
            <a:avLst/>
          </a:prstGeom>
          <a:noFill/>
        </p:spPr>
        <p:txBody>
          <a:bodyPr wrap="square" rtlCol="0">
            <a:spAutoFit/>
          </a:bodyPr>
          <a:lstStyle/>
          <a:p>
            <a:r>
              <a:rPr lang="en-US" sz="1400" dirty="0">
                <a:solidFill>
                  <a:schemeClr val="accent1"/>
                </a:solidFill>
              </a:rPr>
              <a:t>(% of Sample)</a:t>
            </a:r>
          </a:p>
        </p:txBody>
      </p:sp>
      <p:sp>
        <p:nvSpPr>
          <p:cNvPr id="18" name="TextBox 17">
            <a:extLst>
              <a:ext uri="{FF2B5EF4-FFF2-40B4-BE49-F238E27FC236}">
                <a16:creationId xmlns:a16="http://schemas.microsoft.com/office/drawing/2014/main" id="{AB939B44-A464-A91E-4AAD-561D62D3785C}"/>
              </a:ext>
            </a:extLst>
          </p:cNvPr>
          <p:cNvSpPr txBox="1"/>
          <p:nvPr/>
        </p:nvSpPr>
        <p:spPr>
          <a:xfrm>
            <a:off x="831489" y="5897086"/>
            <a:ext cx="947956" cy="307777"/>
          </a:xfrm>
          <a:prstGeom prst="rect">
            <a:avLst/>
          </a:prstGeom>
          <a:noFill/>
        </p:spPr>
        <p:txBody>
          <a:bodyPr wrap="square" rtlCol="0">
            <a:spAutoFit/>
          </a:bodyPr>
          <a:lstStyle/>
          <a:p>
            <a:pPr algn="ctr"/>
            <a:r>
              <a:rPr lang="en-US" sz="1400" dirty="0">
                <a:solidFill>
                  <a:schemeClr val="accent1"/>
                </a:solidFill>
              </a:rPr>
              <a:t>(67%)</a:t>
            </a:r>
          </a:p>
        </p:txBody>
      </p:sp>
      <p:sp>
        <p:nvSpPr>
          <p:cNvPr id="19" name="TextBox 18">
            <a:extLst>
              <a:ext uri="{FF2B5EF4-FFF2-40B4-BE49-F238E27FC236}">
                <a16:creationId xmlns:a16="http://schemas.microsoft.com/office/drawing/2014/main" id="{6EA8C236-F579-2AF8-E6AC-65708061F9F1}"/>
              </a:ext>
            </a:extLst>
          </p:cNvPr>
          <p:cNvSpPr txBox="1"/>
          <p:nvPr/>
        </p:nvSpPr>
        <p:spPr>
          <a:xfrm>
            <a:off x="2085399" y="5897086"/>
            <a:ext cx="947956" cy="307777"/>
          </a:xfrm>
          <a:prstGeom prst="rect">
            <a:avLst/>
          </a:prstGeom>
          <a:noFill/>
        </p:spPr>
        <p:txBody>
          <a:bodyPr wrap="square" rtlCol="0">
            <a:spAutoFit/>
          </a:bodyPr>
          <a:lstStyle/>
          <a:p>
            <a:pPr algn="ctr"/>
            <a:r>
              <a:rPr lang="en-US" sz="1400" dirty="0">
                <a:solidFill>
                  <a:schemeClr val="accent1"/>
                </a:solidFill>
              </a:rPr>
              <a:t>(24%)</a:t>
            </a:r>
          </a:p>
        </p:txBody>
      </p:sp>
      <p:sp>
        <p:nvSpPr>
          <p:cNvPr id="20" name="TextBox 19">
            <a:extLst>
              <a:ext uri="{FF2B5EF4-FFF2-40B4-BE49-F238E27FC236}">
                <a16:creationId xmlns:a16="http://schemas.microsoft.com/office/drawing/2014/main" id="{5F981180-A004-F478-8EA4-012634BD6D67}"/>
              </a:ext>
            </a:extLst>
          </p:cNvPr>
          <p:cNvSpPr txBox="1"/>
          <p:nvPr/>
        </p:nvSpPr>
        <p:spPr>
          <a:xfrm>
            <a:off x="7079042" y="5897086"/>
            <a:ext cx="947956" cy="307777"/>
          </a:xfrm>
          <a:prstGeom prst="rect">
            <a:avLst/>
          </a:prstGeom>
          <a:noFill/>
        </p:spPr>
        <p:txBody>
          <a:bodyPr wrap="square" rtlCol="0">
            <a:spAutoFit/>
          </a:bodyPr>
          <a:lstStyle/>
          <a:p>
            <a:pPr algn="ctr"/>
            <a:r>
              <a:rPr lang="en-US" sz="1400" dirty="0">
                <a:solidFill>
                  <a:schemeClr val="accent1"/>
                </a:solidFill>
              </a:rPr>
              <a:t>(52%)</a:t>
            </a:r>
          </a:p>
        </p:txBody>
      </p:sp>
      <p:sp>
        <p:nvSpPr>
          <p:cNvPr id="21" name="TextBox 20">
            <a:extLst>
              <a:ext uri="{FF2B5EF4-FFF2-40B4-BE49-F238E27FC236}">
                <a16:creationId xmlns:a16="http://schemas.microsoft.com/office/drawing/2014/main" id="{AFFBDBAC-8256-F395-2A77-707B8342589A}"/>
              </a:ext>
            </a:extLst>
          </p:cNvPr>
          <p:cNvSpPr txBox="1"/>
          <p:nvPr/>
        </p:nvSpPr>
        <p:spPr>
          <a:xfrm>
            <a:off x="9588255" y="5897086"/>
            <a:ext cx="947956" cy="307777"/>
          </a:xfrm>
          <a:prstGeom prst="rect">
            <a:avLst/>
          </a:prstGeom>
          <a:noFill/>
        </p:spPr>
        <p:txBody>
          <a:bodyPr wrap="square" rtlCol="0">
            <a:spAutoFit/>
          </a:bodyPr>
          <a:lstStyle/>
          <a:p>
            <a:pPr algn="ctr"/>
            <a:r>
              <a:rPr lang="en-US" sz="1400" dirty="0">
                <a:solidFill>
                  <a:schemeClr val="accent1"/>
                </a:solidFill>
              </a:rPr>
              <a:t>(56%)</a:t>
            </a:r>
          </a:p>
        </p:txBody>
      </p:sp>
      <p:sp>
        <p:nvSpPr>
          <p:cNvPr id="13" name="Rectangle 12">
            <a:extLst>
              <a:ext uri="{FF2B5EF4-FFF2-40B4-BE49-F238E27FC236}">
                <a16:creationId xmlns:a16="http://schemas.microsoft.com/office/drawing/2014/main" id="{894CF92A-2797-D73D-EFEC-2514891A9AEA}"/>
              </a:ext>
            </a:extLst>
          </p:cNvPr>
          <p:cNvSpPr/>
          <p:nvPr/>
        </p:nvSpPr>
        <p:spPr>
          <a:xfrm>
            <a:off x="1524000" y="1322128"/>
            <a:ext cx="9144000" cy="353943"/>
          </a:xfrm>
          <a:prstGeom prst="rect">
            <a:avLst/>
          </a:prstGeom>
        </p:spPr>
        <p:txBody>
          <a:bodyPr wrap="square">
            <a:spAutoFit/>
          </a:bodyPr>
          <a:lstStyle/>
          <a:p>
            <a:pPr algn="ctr"/>
            <a:r>
              <a:rPr lang="en-US" sz="1700" i="1" dirty="0"/>
              <a:t>Term Limits Measure Vote by Party, Gender &amp; Age</a:t>
            </a:r>
          </a:p>
        </p:txBody>
      </p:sp>
      <p:sp>
        <p:nvSpPr>
          <p:cNvPr id="2" name="TextBox 1">
            <a:extLst>
              <a:ext uri="{FF2B5EF4-FFF2-40B4-BE49-F238E27FC236}">
                <a16:creationId xmlns:a16="http://schemas.microsoft.com/office/drawing/2014/main" id="{A9D5AFA6-0CA3-FEC4-701E-BA594CA2234A}"/>
              </a:ext>
            </a:extLst>
          </p:cNvPr>
          <p:cNvSpPr txBox="1"/>
          <p:nvPr/>
        </p:nvSpPr>
        <p:spPr>
          <a:xfrm>
            <a:off x="5830659" y="5897086"/>
            <a:ext cx="947956" cy="307777"/>
          </a:xfrm>
          <a:prstGeom prst="rect">
            <a:avLst/>
          </a:prstGeom>
          <a:noFill/>
        </p:spPr>
        <p:txBody>
          <a:bodyPr wrap="square" rtlCol="0">
            <a:spAutoFit/>
          </a:bodyPr>
          <a:lstStyle/>
          <a:p>
            <a:pPr algn="ctr"/>
            <a:r>
              <a:rPr lang="en-US" sz="1400" dirty="0">
                <a:solidFill>
                  <a:schemeClr val="accent1"/>
                </a:solidFill>
              </a:rPr>
              <a:t>(48%)</a:t>
            </a:r>
          </a:p>
        </p:txBody>
      </p:sp>
      <p:sp>
        <p:nvSpPr>
          <p:cNvPr id="8" name="TextBox 7">
            <a:extLst>
              <a:ext uri="{FF2B5EF4-FFF2-40B4-BE49-F238E27FC236}">
                <a16:creationId xmlns:a16="http://schemas.microsoft.com/office/drawing/2014/main" id="{8759B667-0DA8-32EF-B66E-C22A3F1651A9}"/>
              </a:ext>
            </a:extLst>
          </p:cNvPr>
          <p:cNvSpPr txBox="1"/>
          <p:nvPr/>
        </p:nvSpPr>
        <p:spPr>
          <a:xfrm>
            <a:off x="3335084" y="5897086"/>
            <a:ext cx="947956" cy="307777"/>
          </a:xfrm>
          <a:prstGeom prst="rect">
            <a:avLst/>
          </a:prstGeom>
          <a:noFill/>
        </p:spPr>
        <p:txBody>
          <a:bodyPr wrap="square" rtlCol="0">
            <a:spAutoFit/>
          </a:bodyPr>
          <a:lstStyle/>
          <a:p>
            <a:pPr algn="ctr"/>
            <a:r>
              <a:rPr lang="en-US" sz="1400" dirty="0">
                <a:solidFill>
                  <a:schemeClr val="accent1"/>
                </a:solidFill>
              </a:rPr>
              <a:t>(9%)</a:t>
            </a:r>
          </a:p>
        </p:txBody>
      </p:sp>
      <p:sp>
        <p:nvSpPr>
          <p:cNvPr id="14" name="TextBox 13">
            <a:extLst>
              <a:ext uri="{FF2B5EF4-FFF2-40B4-BE49-F238E27FC236}">
                <a16:creationId xmlns:a16="http://schemas.microsoft.com/office/drawing/2014/main" id="{90736FB3-2A1C-6037-5D33-31AB53F0C8E2}"/>
              </a:ext>
            </a:extLst>
          </p:cNvPr>
          <p:cNvSpPr txBox="1"/>
          <p:nvPr/>
        </p:nvSpPr>
        <p:spPr>
          <a:xfrm>
            <a:off x="10837938" y="5897086"/>
            <a:ext cx="947956" cy="307777"/>
          </a:xfrm>
          <a:prstGeom prst="rect">
            <a:avLst/>
          </a:prstGeom>
          <a:noFill/>
        </p:spPr>
        <p:txBody>
          <a:bodyPr wrap="square" rtlCol="0">
            <a:spAutoFit/>
          </a:bodyPr>
          <a:lstStyle/>
          <a:p>
            <a:pPr algn="ctr"/>
            <a:r>
              <a:rPr lang="en-US" sz="1400" dirty="0">
                <a:solidFill>
                  <a:schemeClr val="accent1"/>
                </a:solidFill>
              </a:rPr>
              <a:t>(44%)</a:t>
            </a:r>
          </a:p>
        </p:txBody>
      </p:sp>
      <p:sp>
        <p:nvSpPr>
          <p:cNvPr id="16" name="TextBox 15">
            <a:extLst>
              <a:ext uri="{FF2B5EF4-FFF2-40B4-BE49-F238E27FC236}">
                <a16:creationId xmlns:a16="http://schemas.microsoft.com/office/drawing/2014/main" id="{33C7F835-7D0A-EBBB-35F3-377AE26F4AFB}"/>
              </a:ext>
            </a:extLst>
          </p:cNvPr>
          <p:cNvSpPr txBox="1"/>
          <p:nvPr/>
        </p:nvSpPr>
        <p:spPr>
          <a:xfrm>
            <a:off x="1832029" y="2029345"/>
            <a:ext cx="1463040" cy="369332"/>
          </a:xfrm>
          <a:prstGeom prst="rect">
            <a:avLst/>
          </a:prstGeom>
          <a:solidFill>
            <a:schemeClr val="accent6">
              <a:lumMod val="40000"/>
              <a:lumOff val="60000"/>
            </a:schemeClr>
          </a:solidFill>
          <a:ln w="9525">
            <a:solidFill>
              <a:schemeClr val="accent1"/>
            </a:solidFill>
          </a:ln>
        </p:spPr>
        <p:txBody>
          <a:bodyPr wrap="square" rtlCol="0">
            <a:spAutoFit/>
          </a:bodyPr>
          <a:lstStyle>
            <a:defPPr>
              <a:defRPr lang="en-US"/>
            </a:defPPr>
            <a:lvl1pPr algn="ctr">
              <a:defRPr b="1"/>
            </a:lvl1pPr>
          </a:lstStyle>
          <a:p>
            <a:r>
              <a:rPr lang="en-US" dirty="0"/>
              <a:t>Party</a:t>
            </a:r>
          </a:p>
        </p:txBody>
      </p:sp>
      <p:sp>
        <p:nvSpPr>
          <p:cNvPr id="23" name="TextBox 22">
            <a:extLst>
              <a:ext uri="{FF2B5EF4-FFF2-40B4-BE49-F238E27FC236}">
                <a16:creationId xmlns:a16="http://schemas.microsoft.com/office/drawing/2014/main" id="{F93E4FC5-B24C-5D4F-FFAB-B96A650809E4}"/>
              </a:ext>
            </a:extLst>
          </p:cNvPr>
          <p:cNvSpPr txBox="1"/>
          <p:nvPr/>
        </p:nvSpPr>
        <p:spPr>
          <a:xfrm>
            <a:off x="6183912" y="2029345"/>
            <a:ext cx="1463040" cy="369332"/>
          </a:xfrm>
          <a:prstGeom prst="rect">
            <a:avLst/>
          </a:prstGeom>
          <a:solidFill>
            <a:schemeClr val="accent6">
              <a:lumMod val="40000"/>
              <a:lumOff val="60000"/>
            </a:schemeClr>
          </a:solidFill>
          <a:ln>
            <a:solidFill>
              <a:schemeClr val="accent1"/>
            </a:solidFill>
          </a:ln>
        </p:spPr>
        <p:txBody>
          <a:bodyPr wrap="square" rtlCol="0">
            <a:spAutoFit/>
          </a:bodyPr>
          <a:lstStyle>
            <a:defPPr>
              <a:defRPr lang="en-US"/>
            </a:defPPr>
            <a:lvl1pPr algn="ctr">
              <a:defRPr b="1"/>
            </a:lvl1pPr>
          </a:lstStyle>
          <a:p>
            <a:r>
              <a:rPr lang="en-US" dirty="0"/>
              <a:t>Gender</a:t>
            </a:r>
          </a:p>
        </p:txBody>
      </p:sp>
      <p:sp>
        <p:nvSpPr>
          <p:cNvPr id="25" name="TextBox 24">
            <a:extLst>
              <a:ext uri="{FF2B5EF4-FFF2-40B4-BE49-F238E27FC236}">
                <a16:creationId xmlns:a16="http://schemas.microsoft.com/office/drawing/2014/main" id="{CA7A2C3A-70B4-7D57-1F59-B29EE540FADF}"/>
              </a:ext>
            </a:extLst>
          </p:cNvPr>
          <p:cNvSpPr txBox="1"/>
          <p:nvPr/>
        </p:nvSpPr>
        <p:spPr>
          <a:xfrm>
            <a:off x="9873786" y="2029345"/>
            <a:ext cx="1463040" cy="369332"/>
          </a:xfrm>
          <a:prstGeom prst="rect">
            <a:avLst/>
          </a:prstGeom>
          <a:solidFill>
            <a:schemeClr val="accent6">
              <a:lumMod val="40000"/>
              <a:lumOff val="60000"/>
            </a:schemeClr>
          </a:solidFill>
          <a:ln>
            <a:solidFill>
              <a:schemeClr val="accent1"/>
            </a:solidFill>
          </a:ln>
        </p:spPr>
        <p:txBody>
          <a:bodyPr wrap="square" rtlCol="0">
            <a:spAutoFit/>
          </a:bodyPr>
          <a:lstStyle>
            <a:defPPr>
              <a:defRPr lang="en-US"/>
            </a:defPPr>
            <a:lvl1pPr algn="ctr">
              <a:defRPr b="1"/>
            </a:lvl1pPr>
          </a:lstStyle>
          <a:p>
            <a:r>
              <a:rPr lang="en-US" dirty="0"/>
              <a:t>Age</a:t>
            </a:r>
          </a:p>
        </p:txBody>
      </p:sp>
    </p:spTree>
    <p:extLst>
      <p:ext uri="{BB962C8B-B14F-4D97-AF65-F5344CB8AC3E}">
        <p14:creationId xmlns:p14="http://schemas.microsoft.com/office/powerpoint/2010/main" val="9255394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246F37-FC77-799E-470A-3E6455E88CF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6A28A89-C6E9-858C-4E17-5F314A13B8CF}"/>
              </a:ext>
            </a:extLst>
          </p:cNvPr>
          <p:cNvSpPr>
            <a:spLocks noGrp="1"/>
          </p:cNvSpPr>
          <p:nvPr>
            <p:ph type="title"/>
          </p:nvPr>
        </p:nvSpPr>
        <p:spPr/>
        <p:txBody>
          <a:bodyPr/>
          <a:lstStyle/>
          <a:p>
            <a:r>
              <a:rPr lang="en-US" dirty="0"/>
              <a:t>Support is also very strong across race and </a:t>
            </a:r>
            <a:br>
              <a:rPr lang="en-US" dirty="0"/>
            </a:br>
            <a:r>
              <a:rPr lang="en-US" dirty="0"/>
              <a:t>ethnicity, residence and education level.</a:t>
            </a:r>
          </a:p>
        </p:txBody>
      </p:sp>
      <p:sp>
        <p:nvSpPr>
          <p:cNvPr id="5" name="Text Placeholder 4">
            <a:extLst>
              <a:ext uri="{FF2B5EF4-FFF2-40B4-BE49-F238E27FC236}">
                <a16:creationId xmlns:a16="http://schemas.microsoft.com/office/drawing/2014/main" id="{6227E7A9-F720-BC6E-A6E7-423A8FD57888}"/>
              </a:ext>
            </a:extLst>
          </p:cNvPr>
          <p:cNvSpPr>
            <a:spLocks noGrp="1"/>
          </p:cNvSpPr>
          <p:nvPr>
            <p:ph type="body" sz="quarter" idx="10"/>
          </p:nvPr>
        </p:nvSpPr>
        <p:spPr>
          <a:xfrm>
            <a:off x="1060704" y="6128710"/>
            <a:ext cx="10980464" cy="490883"/>
          </a:xfrm>
        </p:spPr>
        <p:txBody>
          <a:bodyPr/>
          <a:lstStyle/>
          <a:p>
            <a:r>
              <a:rPr lang="en-US" dirty="0"/>
              <a:t>(Total). Would you vote yes or no on this measure? </a:t>
            </a:r>
          </a:p>
        </p:txBody>
      </p:sp>
      <p:sp>
        <p:nvSpPr>
          <p:cNvPr id="13" name="Rectangle 12">
            <a:extLst>
              <a:ext uri="{FF2B5EF4-FFF2-40B4-BE49-F238E27FC236}">
                <a16:creationId xmlns:a16="http://schemas.microsoft.com/office/drawing/2014/main" id="{B7B82774-8D7F-DE3B-AEE5-D123B0DC97AE}"/>
              </a:ext>
            </a:extLst>
          </p:cNvPr>
          <p:cNvSpPr/>
          <p:nvPr/>
        </p:nvSpPr>
        <p:spPr>
          <a:xfrm>
            <a:off x="1524000" y="1322128"/>
            <a:ext cx="9144000" cy="353943"/>
          </a:xfrm>
          <a:prstGeom prst="rect">
            <a:avLst/>
          </a:prstGeom>
        </p:spPr>
        <p:txBody>
          <a:bodyPr wrap="square">
            <a:spAutoFit/>
          </a:bodyPr>
          <a:lstStyle/>
          <a:p>
            <a:pPr algn="ctr"/>
            <a:r>
              <a:rPr lang="en-US" sz="1700" i="1" dirty="0"/>
              <a:t>Term Limits Measure Vote by Race/Ethnicity, Residence &amp; Education</a:t>
            </a:r>
          </a:p>
        </p:txBody>
      </p:sp>
      <p:graphicFrame>
        <p:nvGraphicFramePr>
          <p:cNvPr id="6" name="Chart 5">
            <a:extLst>
              <a:ext uri="{FF2B5EF4-FFF2-40B4-BE49-F238E27FC236}">
                <a16:creationId xmlns:a16="http://schemas.microsoft.com/office/drawing/2014/main" id="{FDEF519B-DFA3-847F-16CE-96E2DE569A61}"/>
              </a:ext>
            </a:extLst>
          </p:cNvPr>
          <p:cNvGraphicFramePr/>
          <p:nvPr>
            <p:extLst>
              <p:ext uri="{D42A27DB-BD31-4B8C-83A1-F6EECF244321}">
                <p14:modId xmlns:p14="http://schemas.microsoft.com/office/powerpoint/2010/main" val="2024553522"/>
              </p:ext>
            </p:extLst>
          </p:nvPr>
        </p:nvGraphicFramePr>
        <p:xfrm>
          <a:off x="-23838" y="1570869"/>
          <a:ext cx="11978942" cy="4404857"/>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5D5E0431-216F-DCF2-B6F4-29038F19B93A}"/>
              </a:ext>
            </a:extLst>
          </p:cNvPr>
          <p:cNvSpPr txBox="1"/>
          <p:nvPr/>
        </p:nvSpPr>
        <p:spPr>
          <a:xfrm>
            <a:off x="39270" y="5679270"/>
            <a:ext cx="1471019" cy="523220"/>
          </a:xfrm>
          <a:prstGeom prst="rect">
            <a:avLst/>
          </a:prstGeom>
          <a:noFill/>
        </p:spPr>
        <p:txBody>
          <a:bodyPr wrap="square" rtlCol="0" anchor="b">
            <a:spAutoFit/>
          </a:bodyPr>
          <a:lstStyle/>
          <a:p>
            <a:r>
              <a:rPr lang="en-US" sz="1400" dirty="0">
                <a:solidFill>
                  <a:schemeClr val="accent1"/>
                </a:solidFill>
              </a:rPr>
              <a:t>(% of</a:t>
            </a:r>
            <a:br>
              <a:rPr lang="en-US" sz="1400" dirty="0">
                <a:solidFill>
                  <a:schemeClr val="accent1"/>
                </a:solidFill>
              </a:rPr>
            </a:br>
            <a:r>
              <a:rPr lang="en-US" sz="1400" dirty="0">
                <a:solidFill>
                  <a:schemeClr val="accent1"/>
                </a:solidFill>
              </a:rPr>
              <a:t> Sample)</a:t>
            </a:r>
          </a:p>
        </p:txBody>
      </p:sp>
      <p:sp>
        <p:nvSpPr>
          <p:cNvPr id="11" name="TextBox 10">
            <a:extLst>
              <a:ext uri="{FF2B5EF4-FFF2-40B4-BE49-F238E27FC236}">
                <a16:creationId xmlns:a16="http://schemas.microsoft.com/office/drawing/2014/main" id="{FCA0F62A-7FA0-245C-DCEA-DB18109DC4A9}"/>
              </a:ext>
            </a:extLst>
          </p:cNvPr>
          <p:cNvSpPr txBox="1"/>
          <p:nvPr/>
        </p:nvSpPr>
        <p:spPr>
          <a:xfrm>
            <a:off x="598699" y="5894713"/>
            <a:ext cx="947956" cy="307777"/>
          </a:xfrm>
          <a:prstGeom prst="rect">
            <a:avLst/>
          </a:prstGeom>
          <a:noFill/>
        </p:spPr>
        <p:txBody>
          <a:bodyPr wrap="square" rtlCol="0" anchor="b">
            <a:spAutoFit/>
          </a:bodyPr>
          <a:lstStyle/>
          <a:p>
            <a:pPr algn="ctr"/>
            <a:r>
              <a:rPr lang="en-US" sz="1400" dirty="0">
                <a:solidFill>
                  <a:schemeClr val="accent1"/>
                </a:solidFill>
              </a:rPr>
              <a:t>(26%)</a:t>
            </a:r>
          </a:p>
        </p:txBody>
      </p:sp>
      <p:sp>
        <p:nvSpPr>
          <p:cNvPr id="22" name="TextBox 21">
            <a:extLst>
              <a:ext uri="{FF2B5EF4-FFF2-40B4-BE49-F238E27FC236}">
                <a16:creationId xmlns:a16="http://schemas.microsoft.com/office/drawing/2014/main" id="{4478F998-18D7-81EE-4E06-792C0A66030D}"/>
              </a:ext>
            </a:extLst>
          </p:cNvPr>
          <p:cNvSpPr txBox="1"/>
          <p:nvPr/>
        </p:nvSpPr>
        <p:spPr>
          <a:xfrm>
            <a:off x="1741151" y="5894713"/>
            <a:ext cx="947956" cy="307777"/>
          </a:xfrm>
          <a:prstGeom prst="rect">
            <a:avLst/>
          </a:prstGeom>
          <a:noFill/>
        </p:spPr>
        <p:txBody>
          <a:bodyPr wrap="square" rtlCol="0" anchor="b">
            <a:spAutoFit/>
          </a:bodyPr>
          <a:lstStyle/>
          <a:p>
            <a:pPr algn="ctr"/>
            <a:r>
              <a:rPr lang="en-US" sz="1400" dirty="0">
                <a:solidFill>
                  <a:schemeClr val="accent1"/>
                </a:solidFill>
              </a:rPr>
              <a:t>(40%)</a:t>
            </a:r>
          </a:p>
        </p:txBody>
      </p:sp>
      <p:sp>
        <p:nvSpPr>
          <p:cNvPr id="26" name="TextBox 25">
            <a:extLst>
              <a:ext uri="{FF2B5EF4-FFF2-40B4-BE49-F238E27FC236}">
                <a16:creationId xmlns:a16="http://schemas.microsoft.com/office/drawing/2014/main" id="{98F9479F-958D-B5C7-833A-2C6F465A6E05}"/>
              </a:ext>
            </a:extLst>
          </p:cNvPr>
          <p:cNvSpPr txBox="1"/>
          <p:nvPr/>
        </p:nvSpPr>
        <p:spPr>
          <a:xfrm>
            <a:off x="7429271" y="5894713"/>
            <a:ext cx="947956" cy="307777"/>
          </a:xfrm>
          <a:prstGeom prst="rect">
            <a:avLst/>
          </a:prstGeom>
          <a:noFill/>
        </p:spPr>
        <p:txBody>
          <a:bodyPr wrap="square" rtlCol="0" anchor="b">
            <a:spAutoFit/>
          </a:bodyPr>
          <a:lstStyle/>
          <a:p>
            <a:pPr algn="ctr"/>
            <a:r>
              <a:rPr lang="en-US" sz="1400" dirty="0">
                <a:solidFill>
                  <a:schemeClr val="accent1"/>
                </a:solidFill>
              </a:rPr>
              <a:t>(48%)</a:t>
            </a:r>
          </a:p>
        </p:txBody>
      </p:sp>
      <p:sp>
        <p:nvSpPr>
          <p:cNvPr id="28" name="TextBox 27">
            <a:extLst>
              <a:ext uri="{FF2B5EF4-FFF2-40B4-BE49-F238E27FC236}">
                <a16:creationId xmlns:a16="http://schemas.microsoft.com/office/drawing/2014/main" id="{DC8A4E27-7029-80E2-7D70-18E01BE1C5AE}"/>
              </a:ext>
            </a:extLst>
          </p:cNvPr>
          <p:cNvSpPr txBox="1"/>
          <p:nvPr/>
        </p:nvSpPr>
        <p:spPr>
          <a:xfrm>
            <a:off x="9708807" y="5894713"/>
            <a:ext cx="947956" cy="307777"/>
          </a:xfrm>
          <a:prstGeom prst="rect">
            <a:avLst/>
          </a:prstGeom>
          <a:noFill/>
        </p:spPr>
        <p:txBody>
          <a:bodyPr wrap="square" rtlCol="0" anchor="b">
            <a:spAutoFit/>
          </a:bodyPr>
          <a:lstStyle/>
          <a:p>
            <a:pPr algn="ctr"/>
            <a:r>
              <a:rPr lang="en-US" sz="1400" dirty="0">
                <a:solidFill>
                  <a:schemeClr val="accent1"/>
                </a:solidFill>
              </a:rPr>
              <a:t>(37%)</a:t>
            </a:r>
          </a:p>
        </p:txBody>
      </p:sp>
      <p:sp>
        <p:nvSpPr>
          <p:cNvPr id="30" name="TextBox 29">
            <a:extLst>
              <a:ext uri="{FF2B5EF4-FFF2-40B4-BE49-F238E27FC236}">
                <a16:creationId xmlns:a16="http://schemas.microsoft.com/office/drawing/2014/main" id="{429E4250-C7FB-B3DF-880B-11B871591542}"/>
              </a:ext>
            </a:extLst>
          </p:cNvPr>
          <p:cNvSpPr txBox="1"/>
          <p:nvPr/>
        </p:nvSpPr>
        <p:spPr>
          <a:xfrm>
            <a:off x="6277482" y="5894713"/>
            <a:ext cx="947956" cy="307777"/>
          </a:xfrm>
          <a:prstGeom prst="rect">
            <a:avLst/>
          </a:prstGeom>
          <a:noFill/>
        </p:spPr>
        <p:txBody>
          <a:bodyPr wrap="square" rtlCol="0" anchor="b">
            <a:spAutoFit/>
          </a:bodyPr>
          <a:lstStyle/>
          <a:p>
            <a:pPr algn="ctr"/>
            <a:r>
              <a:rPr lang="en-US" sz="1400" dirty="0">
                <a:solidFill>
                  <a:schemeClr val="accent1"/>
                </a:solidFill>
              </a:rPr>
              <a:t>(41%)</a:t>
            </a:r>
          </a:p>
        </p:txBody>
      </p:sp>
      <p:sp>
        <p:nvSpPr>
          <p:cNvPr id="32" name="TextBox 31">
            <a:extLst>
              <a:ext uri="{FF2B5EF4-FFF2-40B4-BE49-F238E27FC236}">
                <a16:creationId xmlns:a16="http://schemas.microsoft.com/office/drawing/2014/main" id="{40786302-07C5-228C-C099-41181A522F86}"/>
              </a:ext>
            </a:extLst>
          </p:cNvPr>
          <p:cNvSpPr txBox="1"/>
          <p:nvPr/>
        </p:nvSpPr>
        <p:spPr>
          <a:xfrm>
            <a:off x="2878045" y="5894713"/>
            <a:ext cx="947956" cy="307777"/>
          </a:xfrm>
          <a:prstGeom prst="rect">
            <a:avLst/>
          </a:prstGeom>
          <a:noFill/>
        </p:spPr>
        <p:txBody>
          <a:bodyPr wrap="square" rtlCol="0" anchor="b">
            <a:spAutoFit/>
          </a:bodyPr>
          <a:lstStyle/>
          <a:p>
            <a:pPr algn="ctr"/>
            <a:r>
              <a:rPr lang="en-US" sz="1400" dirty="0">
                <a:solidFill>
                  <a:schemeClr val="accent1"/>
                </a:solidFill>
              </a:rPr>
              <a:t>(16%)</a:t>
            </a:r>
          </a:p>
        </p:txBody>
      </p:sp>
      <p:sp>
        <p:nvSpPr>
          <p:cNvPr id="34" name="TextBox 33">
            <a:extLst>
              <a:ext uri="{FF2B5EF4-FFF2-40B4-BE49-F238E27FC236}">
                <a16:creationId xmlns:a16="http://schemas.microsoft.com/office/drawing/2014/main" id="{DED09488-344B-B845-EAC2-69DC391B1120}"/>
              </a:ext>
            </a:extLst>
          </p:cNvPr>
          <p:cNvSpPr txBox="1"/>
          <p:nvPr/>
        </p:nvSpPr>
        <p:spPr>
          <a:xfrm>
            <a:off x="10845701" y="5894713"/>
            <a:ext cx="947956" cy="307777"/>
          </a:xfrm>
          <a:prstGeom prst="rect">
            <a:avLst/>
          </a:prstGeom>
          <a:noFill/>
        </p:spPr>
        <p:txBody>
          <a:bodyPr wrap="square" rtlCol="0" anchor="b">
            <a:spAutoFit/>
          </a:bodyPr>
          <a:lstStyle/>
          <a:p>
            <a:pPr algn="ctr"/>
            <a:r>
              <a:rPr lang="en-US" sz="1400" dirty="0">
                <a:solidFill>
                  <a:schemeClr val="accent1"/>
                </a:solidFill>
              </a:rPr>
              <a:t>(62%)</a:t>
            </a:r>
          </a:p>
        </p:txBody>
      </p:sp>
      <p:sp>
        <p:nvSpPr>
          <p:cNvPr id="42" name="TextBox 41">
            <a:extLst>
              <a:ext uri="{FF2B5EF4-FFF2-40B4-BE49-F238E27FC236}">
                <a16:creationId xmlns:a16="http://schemas.microsoft.com/office/drawing/2014/main" id="{B19D6478-B383-8BD7-5863-B554FFDCDC55}"/>
              </a:ext>
            </a:extLst>
          </p:cNvPr>
          <p:cNvSpPr txBox="1"/>
          <p:nvPr/>
        </p:nvSpPr>
        <p:spPr>
          <a:xfrm>
            <a:off x="4017604" y="5894713"/>
            <a:ext cx="947956" cy="307777"/>
          </a:xfrm>
          <a:prstGeom prst="rect">
            <a:avLst/>
          </a:prstGeom>
          <a:noFill/>
        </p:spPr>
        <p:txBody>
          <a:bodyPr wrap="square" rtlCol="0" anchor="b">
            <a:spAutoFit/>
          </a:bodyPr>
          <a:lstStyle/>
          <a:p>
            <a:pPr algn="ctr"/>
            <a:r>
              <a:rPr lang="en-US" sz="1400" dirty="0">
                <a:solidFill>
                  <a:schemeClr val="accent1"/>
                </a:solidFill>
              </a:rPr>
              <a:t>(72%)</a:t>
            </a:r>
          </a:p>
        </p:txBody>
      </p:sp>
      <p:sp>
        <p:nvSpPr>
          <p:cNvPr id="8" name="TextBox 7">
            <a:extLst>
              <a:ext uri="{FF2B5EF4-FFF2-40B4-BE49-F238E27FC236}">
                <a16:creationId xmlns:a16="http://schemas.microsoft.com/office/drawing/2014/main" id="{68B62B1B-8D42-4FEB-AE1C-426A92738D87}"/>
              </a:ext>
            </a:extLst>
          </p:cNvPr>
          <p:cNvSpPr txBox="1"/>
          <p:nvPr/>
        </p:nvSpPr>
        <p:spPr>
          <a:xfrm>
            <a:off x="1879160" y="2061619"/>
            <a:ext cx="1685722" cy="369332"/>
          </a:xfrm>
          <a:prstGeom prst="rect">
            <a:avLst/>
          </a:prstGeom>
          <a:solidFill>
            <a:schemeClr val="accent6">
              <a:lumMod val="40000"/>
              <a:lumOff val="60000"/>
            </a:schemeClr>
          </a:solidFill>
          <a:ln w="9525">
            <a:solidFill>
              <a:schemeClr val="accent1"/>
            </a:solidFill>
          </a:ln>
        </p:spPr>
        <p:txBody>
          <a:bodyPr wrap="square" rtlCol="0">
            <a:spAutoFit/>
          </a:bodyPr>
          <a:lstStyle>
            <a:defPPr>
              <a:defRPr lang="en-US"/>
            </a:defPPr>
            <a:lvl1pPr algn="ctr">
              <a:defRPr b="1"/>
            </a:lvl1pPr>
          </a:lstStyle>
          <a:p>
            <a:r>
              <a:rPr lang="en-US" dirty="0"/>
              <a:t>Race/Ethnicity</a:t>
            </a:r>
          </a:p>
        </p:txBody>
      </p:sp>
      <p:sp>
        <p:nvSpPr>
          <p:cNvPr id="12" name="TextBox 11">
            <a:extLst>
              <a:ext uri="{FF2B5EF4-FFF2-40B4-BE49-F238E27FC236}">
                <a16:creationId xmlns:a16="http://schemas.microsoft.com/office/drawing/2014/main" id="{9A25CC47-23CF-8C12-F241-724209F58DE4}"/>
              </a:ext>
            </a:extLst>
          </p:cNvPr>
          <p:cNvSpPr txBox="1"/>
          <p:nvPr/>
        </p:nvSpPr>
        <p:spPr>
          <a:xfrm>
            <a:off x="6536691" y="2061619"/>
            <a:ext cx="1463040" cy="369332"/>
          </a:xfrm>
          <a:prstGeom prst="rect">
            <a:avLst/>
          </a:prstGeom>
          <a:solidFill>
            <a:schemeClr val="accent6">
              <a:lumMod val="40000"/>
              <a:lumOff val="60000"/>
            </a:schemeClr>
          </a:solidFill>
          <a:ln>
            <a:solidFill>
              <a:schemeClr val="accent1"/>
            </a:solidFill>
          </a:ln>
        </p:spPr>
        <p:txBody>
          <a:bodyPr wrap="square" rtlCol="0">
            <a:spAutoFit/>
          </a:bodyPr>
          <a:lstStyle>
            <a:defPPr>
              <a:defRPr lang="en-US"/>
            </a:defPPr>
            <a:lvl1pPr algn="ctr">
              <a:defRPr b="1"/>
            </a:lvl1pPr>
          </a:lstStyle>
          <a:p>
            <a:r>
              <a:rPr lang="en-US" dirty="0"/>
              <a:t>Residence</a:t>
            </a:r>
          </a:p>
        </p:txBody>
      </p:sp>
      <p:sp>
        <p:nvSpPr>
          <p:cNvPr id="15" name="TextBox 14">
            <a:extLst>
              <a:ext uri="{FF2B5EF4-FFF2-40B4-BE49-F238E27FC236}">
                <a16:creationId xmlns:a16="http://schemas.microsoft.com/office/drawing/2014/main" id="{3FBE0BE8-2B48-7FBE-55DC-27D8DA63B3F6}"/>
              </a:ext>
            </a:extLst>
          </p:cNvPr>
          <p:cNvSpPr txBox="1"/>
          <p:nvPr/>
        </p:nvSpPr>
        <p:spPr>
          <a:xfrm>
            <a:off x="9964835" y="2061619"/>
            <a:ext cx="1463040" cy="369332"/>
          </a:xfrm>
          <a:prstGeom prst="rect">
            <a:avLst/>
          </a:prstGeom>
          <a:solidFill>
            <a:schemeClr val="accent6">
              <a:lumMod val="40000"/>
              <a:lumOff val="60000"/>
            </a:schemeClr>
          </a:solidFill>
          <a:ln>
            <a:solidFill>
              <a:schemeClr val="accent1"/>
            </a:solidFill>
          </a:ln>
        </p:spPr>
        <p:txBody>
          <a:bodyPr wrap="square" rtlCol="0">
            <a:spAutoFit/>
          </a:bodyPr>
          <a:lstStyle>
            <a:defPPr>
              <a:defRPr lang="en-US"/>
            </a:defPPr>
            <a:lvl1pPr algn="ctr">
              <a:defRPr b="1"/>
            </a:lvl1pPr>
          </a:lstStyle>
          <a:p>
            <a:r>
              <a:rPr lang="en-US" dirty="0"/>
              <a:t>Education</a:t>
            </a:r>
          </a:p>
        </p:txBody>
      </p:sp>
    </p:spTree>
    <p:extLst>
      <p:ext uri="{BB962C8B-B14F-4D97-AF65-F5344CB8AC3E}">
        <p14:creationId xmlns:p14="http://schemas.microsoft.com/office/powerpoint/2010/main" val="3077393478"/>
      </p:ext>
    </p:extLst>
  </p:cSld>
  <p:clrMapOvr>
    <a:masterClrMapping/>
  </p:clrMapOvr>
</p:sld>
</file>

<file path=ppt/theme/theme1.xml><?xml version="1.0" encoding="utf-8"?>
<a:theme xmlns:a="http://schemas.openxmlformats.org/drawingml/2006/main" name="FM3 - Default">
  <a:themeElements>
    <a:clrScheme name="Blue &amp; Red FM3">
      <a:dk1>
        <a:srgbClr val="000000"/>
      </a:dk1>
      <a:lt1>
        <a:srgbClr val="FFFFFF"/>
      </a:lt1>
      <a:dk2>
        <a:srgbClr val="10203A"/>
      </a:dk2>
      <a:lt2>
        <a:srgbClr val="91CCF4"/>
      </a:lt2>
      <a:accent1>
        <a:srgbClr val="1B3660"/>
      </a:accent1>
      <a:accent2>
        <a:srgbClr val="1587D4"/>
      </a:accent2>
      <a:accent3>
        <a:srgbClr val="FFFFFF"/>
      </a:accent3>
      <a:accent4>
        <a:srgbClr val="C00000"/>
      </a:accent4>
      <a:accent5>
        <a:srgbClr val="FF9393"/>
      </a:accent5>
      <a:accent6>
        <a:srgbClr val="A9ABB8"/>
      </a:accent6>
      <a:hlink>
        <a:srgbClr val="5F0224"/>
      </a:hlink>
      <a:folHlink>
        <a:srgbClr val="FCA2C2"/>
      </a:folHlink>
    </a:clrScheme>
    <a:fontScheme name="2023 FM3 Revised Fonts">
      <a:majorFont>
        <a:latin typeface="Calibri"/>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ctr">
          <a:lnSpc>
            <a:spcPts val="1800"/>
          </a:lnSpc>
          <a:defRPr sz="1700" dirty="0">
            <a:latin typeface="Calibri" panose="020F0502020204030204" pitchFamily="34" charset="0"/>
            <a:ea typeface="Calibri" panose="020F0502020204030204" pitchFamily="34" charset="0"/>
          </a:defRPr>
        </a:defPPr>
      </a:lstStyle>
    </a:txDef>
  </a:objectDefaults>
  <a:extraClrSchemeLst/>
  <a:extLst>
    <a:ext uri="{05A4C25C-085E-4340-85A3-A5531E510DB2}">
      <thm15:themeFamily xmlns:thm15="http://schemas.microsoft.com/office/thememl/2012/main" name="FM3 - Default" id="{811E5B55-D177-4C32-A912-2F21E94B0CF9}" vid="{E78BC4DE-4F4B-4602-8198-4E2A0CF5B4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d5e7a1b-b4ca-4468-beba-e9d27a76bea9">
      <Terms xmlns="http://schemas.microsoft.com/office/infopath/2007/PartnerControls"/>
    </lcf76f155ced4ddcb4097134ff3c332f>
    <TaxCatchAll xmlns="8a988222-4af3-479b-837d-b43bedce4e88"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466D25BA5AF474383D84092313592AB" ma:contentTypeVersion="13" ma:contentTypeDescription="Create a new document." ma:contentTypeScope="" ma:versionID="c71642b4788dae74ea2361291de95ee8">
  <xsd:schema xmlns:xsd="http://www.w3.org/2001/XMLSchema" xmlns:xs="http://www.w3.org/2001/XMLSchema" xmlns:p="http://schemas.microsoft.com/office/2006/metadata/properties" xmlns:ns2="2d5e7a1b-b4ca-4468-beba-e9d27a76bea9" xmlns:ns3="8a988222-4af3-479b-837d-b43bedce4e88" targetNamespace="http://schemas.microsoft.com/office/2006/metadata/properties" ma:root="true" ma:fieldsID="a37fd0fec015ba39102071def260117d" ns2:_="" ns3:_="">
    <xsd:import namespace="2d5e7a1b-b4ca-4468-beba-e9d27a76bea9"/>
    <xsd:import namespace="8a988222-4af3-479b-837d-b43bedce4e8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d5e7a1b-b4ca-4468-beba-e9d27a76be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69f8d72-3229-4543-be72-2b2fe54150c4"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a988222-4af3-479b-837d-b43bedce4e88"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42d3864d-4276-4538-8e51-9083c4b97c05}" ma:internalName="TaxCatchAll" ma:showField="CatchAllData" ma:web="8a988222-4af3-479b-837d-b43bedce4e8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915FAB9-36C9-420A-A74C-6A5F181BE6FA}">
  <ds:schemaRefs>
    <ds:schemaRef ds:uri="http://purl.org/dc/terms/"/>
    <ds:schemaRef ds:uri="http://schemas.openxmlformats.org/package/2006/metadata/core-properties"/>
    <ds:schemaRef ds:uri="8a988222-4af3-479b-837d-b43bedce4e88"/>
    <ds:schemaRef ds:uri="http://purl.org/dc/elements/1.1/"/>
    <ds:schemaRef ds:uri="http://schemas.microsoft.com/office/2006/documentManagement/types"/>
    <ds:schemaRef ds:uri="http://schemas.microsoft.com/office/2006/metadata/properties"/>
    <ds:schemaRef ds:uri="2d5e7a1b-b4ca-4468-beba-e9d27a76bea9"/>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C98F0E62-11FB-435B-8ED9-371C6758B0C7}">
  <ds:schemaRefs>
    <ds:schemaRef ds:uri="http://schemas.microsoft.com/sharepoint/v3/contenttype/forms"/>
  </ds:schemaRefs>
</ds:datastoreItem>
</file>

<file path=customXml/itemProps3.xml><?xml version="1.0" encoding="utf-8"?>
<ds:datastoreItem xmlns:ds="http://schemas.openxmlformats.org/officeDocument/2006/customXml" ds:itemID="{382BB34A-7D79-4232-8A50-53549AEBBCC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d5e7a1b-b4ca-4468-beba-e9d27a76bea9"/>
    <ds:schemaRef ds:uri="8a988222-4af3-479b-837d-b43bedce4e8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FM3 - Default</Template>
  <TotalTime>10341</TotalTime>
  <Words>2301</Words>
  <Application>Microsoft Macintosh PowerPoint</Application>
  <PresentationFormat>Widescreen</PresentationFormat>
  <Paragraphs>293</Paragraphs>
  <Slides>27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Aptos</vt:lpstr>
      <vt:lpstr>Arial</vt:lpstr>
      <vt:lpstr>Calibri</vt:lpstr>
      <vt:lpstr>Courier New</vt:lpstr>
      <vt:lpstr>Wingdings</vt:lpstr>
      <vt:lpstr>FM3 - Default</vt:lpstr>
      <vt:lpstr>PowerPoint Presentation</vt:lpstr>
      <vt:lpstr>Survey Methodology</vt:lpstr>
      <vt:lpstr>Context</vt:lpstr>
      <vt:lpstr>A majority rates quality of life in  East Palo Alto as “excellent” or “good.”</vt:lpstr>
      <vt:lpstr>Broad shares approve of the library and public safety departments.</vt:lpstr>
      <vt:lpstr>Ratings for City government generally have  increased notably in the last six months.</vt:lpstr>
      <vt:lpstr>Nearly nine in ten voters see “a great need” or “some need” for additional funding for public infrastructure in the city.</vt:lpstr>
      <vt:lpstr>Support for the measure is shared very  broadly across party, gender and age.</vt:lpstr>
      <vt:lpstr>Support is also very strong across race and  ethnicity, residence and education level.</vt:lpstr>
      <vt:lpstr>Views of a Civic Bond Measure Addressing Community, Water &amp; Safety Needs</vt:lpstr>
      <vt:lpstr>Nearly two-thirds support the bond measure based  on a conceptual 75-word ballot language alone.</vt:lpstr>
      <vt:lpstr>The 75-word ballot language was significantly refined compared with the baseline survey, as shown below.</vt:lpstr>
      <vt:lpstr>Compared to the earlier baseline study, the “definitely  yes” share is higher.</vt:lpstr>
      <vt:lpstr>Seven in ten Democrats and a majority  of independents support the measure.</vt:lpstr>
      <vt:lpstr>Voter Priorities</vt:lpstr>
      <vt:lpstr>Voters’ top priorities include repairing and replacing drinking water pipes and storm drains, and providing safe places for teens.</vt:lpstr>
      <vt:lpstr>Broad shares also value seismic safety, police officer retention, and youth sports and literacy education facilities.</vt:lpstr>
      <vt:lpstr>Voters less intensely value the matching funds element.</vt:lpstr>
      <vt:lpstr>The Impact of Additional Information</vt:lpstr>
      <vt:lpstr>After information, support for the measure increases to seven in ten, with the “definitely yes” share a majority.</vt:lpstr>
      <vt:lpstr>Segmenting the Electorate </vt:lpstr>
      <vt:lpstr>Demographic Profile of the Segments</vt:lpstr>
      <vt:lpstr>Informational Statements </vt:lpstr>
      <vt:lpstr>Among a range of many highly effective messages,  water quality, library upgrades, youth activities and  the age of city buildings resonate most.</vt:lpstr>
      <vt:lpstr>Conclusions</vt:lpstr>
      <vt:lpstr>Conclusions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Liz Mares-Kim</dc:creator>
  <cp:lastModifiedBy>Rohnda Ammouri</cp:lastModifiedBy>
  <cp:revision>960</cp:revision>
  <cp:lastPrinted>2026-07-16T22:59:08Z</cp:lastPrinted>
  <dcterms:created xsi:type="dcterms:W3CDTF">2021-12-07T22:38:59Z</dcterms:created>
  <dcterms:modified xsi:type="dcterms:W3CDTF">2026-07-20T15:56:25Z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0x010100D466D25BA5AF474383D84092313592AB</vt:lpwstr>
  </property>
  <property fmtid="{D5CDD505-2E9C-101B-9397-08002B2CF9AE}" pid="3" name="MediaServiceImageTags">
    <vt:lpwstr/>
  </property>
</Properties>
</file>